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0"/>
  </p:handoutMasterIdLst>
  <p:sldIdLst>
    <p:sldId id="1796" r:id="rId3"/>
    <p:sldId id="1414" r:id="rId5"/>
    <p:sldId id="2168" r:id="rId6"/>
    <p:sldId id="2192" r:id="rId7"/>
    <p:sldId id="2280" r:id="rId8"/>
    <p:sldId id="2255" r:id="rId9"/>
    <p:sldId id="2259" r:id="rId10"/>
    <p:sldId id="2260" r:id="rId11"/>
    <p:sldId id="2257" r:id="rId12"/>
    <p:sldId id="2258" r:id="rId13"/>
    <p:sldId id="2193" r:id="rId14"/>
    <p:sldId id="2236" r:id="rId15"/>
    <p:sldId id="2281" r:id="rId16"/>
    <p:sldId id="2195" r:id="rId17"/>
    <p:sldId id="2225" r:id="rId18"/>
    <p:sldId id="1771" r:id="rId1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800" kern="1200">
        <a:solidFill>
          <a:schemeClr val="tx1"/>
        </a:solidFill>
        <a:latin typeface="Calibri" panose="020F050202020403020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通" initials="刘" lastIdx="1" clrIdx="0"/>
  <p:cmAuthor id="2" name="jydl" initials="j" lastIdx="0" clrIdx="1"/>
  <p:cmAuthor id="3" name="顾衍璋" initials="顾" lastIdx="1" clrIdx="2"/>
  <p:cmAuthor id="4" name="武霁阳" initials="武" lastIdx="1" clrIdx="3"/>
  <p:cmAuthor id="5" name="Chen, Sookie Siqi" initials="C" lastIdx="1" clrIdx="0"/>
  <p:cmAuthor id="0" name="Miss Z" initials="MZ" lastIdx="1" clrIdx="0"/>
  <p:cmAuthor id="7" name="L" initials="L" lastIdx="8" clrIdx="5"/>
  <p:cmAuthor id="8" name="Sherry" initials="S" lastIdx="6" clrIdx="2"/>
  <p:cmAuthor id="9" name="User" initials="U" lastIdx="7" clrIdx="3"/>
  <p:cmAuthor id="10" name="LIN AMAY" initials="L" lastIdx="3" clrIdx="4"/>
  <p:cmAuthor id="11" name="刘" initials="刘" lastIdx="1" clrIdx="5"/>
  <p:cmAuthor id="12" name="xbany" initials="x" lastIdx="3" clrIdx="6"/>
  <p:cmAuthor id="13" name="张兰" initials="张" lastIdx="2" clrIdx="11"/>
  <p:cmAuthor id="14" name="landy1125@outlook.com" initials="l" lastIdx="2" clrIdx="12"/>
  <p:cmAuthor id="15" name="zengkaiwen" initials="z" lastIdx="1" clrIdx="14"/>
  <p:cmAuthor id="16" name="hp user" initials="hu" lastIdx="0" clrIdx="15"/>
  <p:cmAuthor id="18" name="cc" initials="c" lastIdx="4" clrIdx="17"/>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1F5376"/>
    <a:srgbClr val="41719C"/>
    <a:srgbClr val="1F608B"/>
    <a:srgbClr val="5B9BD5"/>
    <a:srgbClr val="2F5597"/>
    <a:srgbClr val="00B050"/>
    <a:srgbClr val="297FB9"/>
    <a:srgbClr val="00367A"/>
    <a:srgbClr val="A9B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varScale="1">
        <p:scale>
          <a:sx n="116" d="100"/>
          <a:sy n="116" d="100"/>
        </p:scale>
        <p:origin x="336" y="108"/>
      </p:cViewPr>
      <p:guideLst>
        <p:guide orient="horz" pos="2027"/>
        <p:guide pos="3738"/>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0F9B84EA-7D68-4D60-9CB1-D50884785D1C}"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8D4E0FC9-F1F8-4FAE-9988-3BA365CFD46F}"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1229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2293"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nchorCtr="0"/>
          <a:p>
            <a:pPr lvl="0"/>
            <a:endParaRPr lang="zh-CN" altLang="en-US"/>
          </a:p>
        </p:txBody>
      </p:sp>
      <p:sp>
        <p:nvSpPr>
          <p:cNvPr id="143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en-US" altLang="zh-CN" sz="1200">
                <a:latin typeface="Calibri" panose="020F0502020204030204" charset="0"/>
              </a:rPr>
            </a:fld>
            <a:endParaRPr lang="en-US" altLang="zh-CN" sz="1200">
              <a:latin typeface="Calibri" panose="020F050202020403020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nchorCtr="0"/>
          <a:p>
            <a:pPr lvl="0"/>
            <a:endParaRPr lang="zh-CN" altLang="en-US"/>
          </a:p>
        </p:txBody>
      </p:sp>
      <p:sp>
        <p:nvSpPr>
          <p:cNvPr id="143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en-US" altLang="zh-CN" sz="1200">
                <a:latin typeface="Calibri" panose="020F0502020204030204" charset="0"/>
              </a:rPr>
            </a:fld>
            <a:endParaRPr lang="en-US" altLang="zh-CN" sz="1200">
              <a:latin typeface="Calibri" panose="020F050202020403020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nchorCtr="0"/>
          <a:p>
            <a:pPr lvl="0"/>
            <a:endParaRPr lang="zh-CN" altLang="en-US"/>
          </a:p>
        </p:txBody>
      </p:sp>
      <p:sp>
        <p:nvSpPr>
          <p:cNvPr id="1433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en-US" altLang="zh-CN" sz="1200">
                <a:latin typeface="Calibri" panose="020F0502020204030204" charset="0"/>
              </a:rPr>
            </a:fld>
            <a:endParaRPr lang="en-US" altLang="zh-CN" sz="1200">
              <a:latin typeface="Calibri" panose="020F050202020403020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endParaRPr lang="zh-CN" altLang="en-US"/>
          </a:p>
        </p:txBody>
      </p:sp>
      <p:sp>
        <p:nvSpPr>
          <p:cNvPr id="4" name="灯片编号占位符 3"/>
          <p:cNvSpPr>
            <a:spLocks noGrp="1"/>
          </p:cNvSpPr>
          <p:nvPr>
            <p:ph type="sldNum" sz="quarter" idx="5"/>
          </p:nvPr>
        </p:nvSpPr>
        <p:spPr/>
        <p:txBody>
          <a:bodyPr/>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cxnSp>
        <p:nvCxnSpPr>
          <p:cNvPr id="8" name="直接连接符 7"/>
          <p:cNvCxnSpPr/>
          <p:nvPr userDrawn="1"/>
        </p:nvCxnSpPr>
        <p:spPr>
          <a:xfrm>
            <a:off x="0" y="908050"/>
            <a:ext cx="12192000" cy="0"/>
          </a:xfrm>
          <a:prstGeom prst="line">
            <a:avLst/>
          </a:prstGeom>
          <a:ln w="28575">
            <a:solidFill>
              <a:srgbClr val="003679"/>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390380" y="6438265"/>
            <a:ext cx="2743200" cy="365125"/>
          </a:xfrm>
          <a:prstGeom prst="rect">
            <a:avLst/>
          </a:prstGeom>
        </p:spPr>
        <p:txBody>
          <a:bodyPr vert="horz" lIns="91440" tIns="45720" rIns="91440" bIns="45720" rtlCol="0" anchor="ctr"/>
          <a:lstStyle>
            <a:lvl1pPr>
              <a:defRPr sz="1400">
                <a:latin typeface="微软雅黑" panose="020B0503020204020204" charset="-122"/>
                <a:ea typeface="微软雅黑" panose="020B0503020204020204" charset="-122"/>
              </a:defRPr>
            </a:lvl1pPr>
          </a:lstStyle>
          <a:p>
            <a:pPr fontAlgn="auto"/>
            <a:fld id="{565CE74E-AB26-4998-AD42-012C4C1AD076}" type="slidenum">
              <a:rPr lang="zh-CN" altLang="en-US" strike="noStrike" noProof="1" smtClean="0">
                <a:cs typeface="+mn-cs"/>
              </a:rPr>
            </a:fld>
            <a:endParaRPr lang="zh-CN" altLang="en-US" strike="noStrike" noProof="1"/>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1_垂直排列标题与&#10;文本">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1" name="Title 1"/>
          <p:cNvSpPr>
            <a:spLocks noGrp="1"/>
          </p:cNvSpPr>
          <p:nvPr>
            <p:ph type="title"/>
          </p:nvPr>
        </p:nvSpPr>
        <p:spPr>
          <a:xfrm>
            <a:off x="383117" y="358775"/>
            <a:ext cx="11529483" cy="328613"/>
          </a:xfrm>
        </p:spPr>
        <p:txBody>
          <a:bodyPr/>
          <a:lstStyle>
            <a:lvl1pPr>
              <a:defRPr>
                <a:latin typeface="Arial" panose="020B0604020202020204" pitchFamily="34" charset="0"/>
                <a:ea typeface="华文楷体" panose="02010600040101010101" pitchFamily="2" charset="-122"/>
                <a:cs typeface="Arial" panose="020B0604020202020204" pitchFamily="34" charset="0"/>
              </a:defRPr>
            </a:lvl1pPr>
          </a:lstStyle>
          <a:p>
            <a:pPr fontAlgn="base"/>
            <a:r>
              <a:rPr lang="en-US" strike="noStrike" noProof="1"/>
              <a:t>Click to edit Master title style</a:t>
            </a:r>
            <a:endParaRPr lang="en-US" strike="noStrike" noProof="1"/>
          </a:p>
        </p:txBody>
      </p:sp>
      <p:sp>
        <p:nvSpPr>
          <p:cNvPr id="1048592" name="Content Placeholder 2"/>
          <p:cNvSpPr>
            <a:spLocks noGrp="1"/>
          </p:cNvSpPr>
          <p:nvPr>
            <p:ph idx="1"/>
          </p:nvPr>
        </p:nvSpPr>
        <p:spPr>
          <a:xfrm>
            <a:off x="328084" y="2311400"/>
            <a:ext cx="11529483" cy="1329595"/>
          </a:xfrm>
        </p:spPr>
        <p:txBody>
          <a:bodyPr/>
          <a:lstStyle>
            <a:lvl1pPr>
              <a:defRPr>
                <a:latin typeface="Arial" panose="020B0604020202020204" pitchFamily="34" charset="0"/>
                <a:ea typeface="华文楷体" panose="02010600040101010101" pitchFamily="2" charset="-122"/>
                <a:cs typeface="Arial" panose="020B0604020202020204" pitchFamily="34" charset="0"/>
              </a:defRPr>
            </a:lvl1pPr>
            <a:lvl2pPr>
              <a:defRPr>
                <a:latin typeface="Arial" panose="020B0604020202020204" pitchFamily="34" charset="0"/>
                <a:ea typeface="华文楷体" panose="02010600040101010101" pitchFamily="2" charset="-122"/>
                <a:cs typeface="Arial" panose="020B0604020202020204" pitchFamily="34" charset="0"/>
              </a:defRPr>
            </a:lvl2pPr>
            <a:lvl3pPr>
              <a:defRPr>
                <a:latin typeface="Arial" panose="020B0604020202020204" pitchFamily="34" charset="0"/>
                <a:ea typeface="华文楷体" panose="02010600040101010101" pitchFamily="2" charset="-122"/>
                <a:cs typeface="Arial" panose="020B0604020202020204" pitchFamily="34" charset="0"/>
              </a:defRPr>
            </a:lvl3pPr>
            <a:lvl4pPr>
              <a:defRPr>
                <a:latin typeface="Arial" panose="020B0604020202020204" pitchFamily="34" charset="0"/>
                <a:ea typeface="华文楷体" panose="02010600040101010101" pitchFamily="2" charset="-122"/>
                <a:cs typeface="Arial" panose="020B0604020202020204" pitchFamily="34" charset="0"/>
              </a:defRPr>
            </a:lvl4pPr>
            <a:lvl5pPr>
              <a:defRPr>
                <a:latin typeface="Arial" panose="020B0604020202020204" pitchFamily="34" charset="0"/>
                <a:ea typeface="华文楷体" panose="02010600040101010101" pitchFamily="2" charset="-122"/>
                <a:cs typeface="Arial" panose="020B0604020202020204" pitchFamily="34" charset="0"/>
              </a:defRPr>
            </a:lvl5pPr>
          </a:lstStyle>
          <a:p>
            <a:pPr lvl="0" fontAlgn="base"/>
            <a:r>
              <a:rPr lang="en-US" strike="noStrike" noProof="1"/>
              <a:t>Click to edit Master text styles</a:t>
            </a:r>
            <a:endParaRPr lang="en-US" strike="noStrike" noProof="1"/>
          </a:p>
          <a:p>
            <a:pPr lvl="1" fontAlgn="base"/>
            <a:r>
              <a:rPr lang="en-US" strike="noStrike" noProof="1"/>
              <a:t>Second level</a:t>
            </a:r>
            <a:endParaRPr lang="en-US" strike="noStrike" noProof="1"/>
          </a:p>
          <a:p>
            <a:pPr lvl="2" fontAlgn="base"/>
            <a:r>
              <a:rPr lang="en-US" strike="noStrike" noProof="1"/>
              <a:t>Third level</a:t>
            </a:r>
            <a:endParaRPr lang="en-US" strike="noStrike" noProof="1"/>
          </a:p>
          <a:p>
            <a:pPr lvl="3" fontAlgn="base"/>
            <a:r>
              <a:rPr lang="en-US" strike="noStrike" noProof="1"/>
              <a:t>Fourth level</a:t>
            </a:r>
            <a:endParaRPr lang="en-US" strike="noStrike" noProof="1"/>
          </a:p>
          <a:p>
            <a:pPr lvl="4" fontAlgn="base"/>
            <a:r>
              <a:rPr lang="en-US" strike="noStrike" noProof="1"/>
              <a:t>Fifth level</a:t>
            </a:r>
            <a:endParaRPr lang="en-US" strike="noStrike" noProof="1"/>
          </a:p>
        </p:txBody>
      </p:sp>
    </p:spTree>
  </p:cSld>
  <p:clrMapOvr>
    <a:masterClrMapping/>
  </p:clrMapOvr>
  <p:transition spd="med"/>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pic>
        <p:nvPicPr>
          <p:cNvPr id="2050" name="图片 2"/>
          <p:cNvPicPr>
            <a:picLocks noChangeAspect="1"/>
          </p:cNvPicPr>
          <p:nvPr userDrawn="1"/>
        </p:nvPicPr>
        <p:blipFill>
          <a:blip r:embed="rId2"/>
          <a:stretch>
            <a:fillRect/>
          </a:stretch>
        </p:blipFill>
        <p:spPr>
          <a:xfrm>
            <a:off x="9374188" y="219075"/>
            <a:ext cx="2489200" cy="481013"/>
          </a:xfrm>
          <a:prstGeom prst="rect">
            <a:avLst/>
          </a:prstGeom>
          <a:noFill/>
          <a:ln w="9525">
            <a:noFill/>
          </a:ln>
        </p:spPr>
      </p:pic>
      <p:cxnSp>
        <p:nvCxnSpPr>
          <p:cNvPr id="4" name="直接连接符 3"/>
          <p:cNvCxnSpPr/>
          <p:nvPr userDrawn="1"/>
        </p:nvCxnSpPr>
        <p:spPr>
          <a:xfrm>
            <a:off x="0" y="790575"/>
            <a:ext cx="12192000" cy="22225"/>
          </a:xfrm>
          <a:prstGeom prst="line">
            <a:avLst/>
          </a:prstGeom>
          <a:ln w="38100">
            <a:solidFill>
              <a:srgbClr val="023465"/>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0"/>
          </p:nvPr>
        </p:nvSpPr>
        <p:spPr>
          <a:xfrm>
            <a:off x="9426575" y="6588760"/>
            <a:ext cx="2743200" cy="233680"/>
          </a:xfrm>
          <a:prstGeom prst="rect">
            <a:avLst/>
          </a:prstGeom>
        </p:spPr>
        <p:txBody>
          <a:bodyPr vert="horz" lIns="91440" tIns="45720" rIns="91440" bIns="45720" rtlCol="0" anchor="ctr"/>
          <a:lstStyle>
            <a:lvl1pPr algn="r">
              <a:defRPr sz="1200">
                <a:latin typeface="微软雅黑" panose="020B0503020204020204" charset="-122"/>
                <a:ea typeface="微软雅黑" panose="020B0503020204020204" charset="-122"/>
              </a:defRPr>
            </a:lvl1pPr>
          </a:lstStyle>
          <a:p>
            <a:pPr lvl="0" fontAlgn="base">
              <a:buNone/>
            </a:pPr>
            <a:fld id="{9A0DB2DC-4C9A-4742-B13C-FB6460FD3503}" type="slidenum">
              <a:rPr lang="en-US" altLang="en-US" strike="noStrike" noProof="1" dirty="0">
                <a:cs typeface="+mn-cs"/>
              </a:rPr>
            </a:fld>
            <a:endParaRPr lang="en-US" altLang="en-US" strike="noStrike" noProof="1"/>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6" name="灯片编号占位符 5"/>
          <p:cNvSpPr>
            <a:spLocks noGrp="1"/>
          </p:cNvSpPr>
          <p:nvPr>
            <p:ph type="sldNum" sz="quarter" idx="4"/>
          </p:nvPr>
        </p:nvSpPr>
        <p:spPr>
          <a:xfrm>
            <a:off x="9392920" y="64452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565CE74E-AB26-4998-AD42-012C4C1AD076}" type="slidenum">
              <a:rPr lang="zh-CN" altLang="en-US" strike="noStrike" noProof="1" smtClean="0">
                <a:latin typeface="+mn-lt"/>
                <a:ea typeface="+mn-ea"/>
                <a:cs typeface="+mn-cs"/>
              </a:rPr>
            </a:fld>
            <a:endParaRPr lang="zh-CN" altLang="en-US" strike="noStrike" noProof="1"/>
          </a:p>
        </p:txBody>
      </p:sp>
      <p:pic>
        <p:nvPicPr>
          <p:cNvPr id="1027" name="Picture 7" descr="C:\Users\Administrator\Desktop\B15会议文件封面-11.png"/>
          <p:cNvPicPr>
            <a:picLocks noChangeAspect="1"/>
          </p:cNvPicPr>
          <p:nvPr userDrawn="1"/>
        </p:nvPicPr>
        <p:blipFill>
          <a:blip r:embed="rId6"/>
          <a:srcRect l="2368" r="22060" b="77960"/>
          <a:stretch>
            <a:fillRect/>
          </a:stretch>
        </p:blipFill>
        <p:spPr>
          <a:xfrm>
            <a:off x="9529763" y="171450"/>
            <a:ext cx="2522537" cy="550863"/>
          </a:xfrm>
          <a:prstGeom prst="rect">
            <a:avLst/>
          </a:prstGeom>
          <a:noFill/>
          <a:ln w="9525">
            <a:noFill/>
          </a:ln>
        </p:spPr>
      </p:pic>
      <p:sp>
        <p:nvSpPr>
          <p:cNvPr id="10" name="文本框 9"/>
          <p:cNvSpPr txBox="1"/>
          <p:nvPr userDrawn="1"/>
        </p:nvSpPr>
        <p:spPr>
          <a:xfrm>
            <a:off x="155575" y="6537325"/>
            <a:ext cx="4681538" cy="274638"/>
          </a:xfrm>
          <a:prstGeom prst="rect">
            <a:avLst/>
          </a:prstGeom>
          <a:solidFill>
            <a:schemeClr val="bg1"/>
          </a:solidFill>
        </p:spPr>
        <p:txBody>
          <a:bodyPr wrap="square" rtlCol="0">
            <a:spAutoFit/>
          </a:bodyPr>
          <a:p>
            <a:pPr fontAlgn="auto"/>
            <a:r>
              <a:rPr lang="en-US" altLang="zh-CN" sz="1200" strike="noStrike" noProof="0" dirty="0">
                <a:ln>
                  <a:noFill/>
                </a:ln>
                <a:solidFill>
                  <a:schemeClr val="bg1">
                    <a:lumMod val="50000"/>
                  </a:schemeClr>
                </a:solidFill>
                <a:effectLst/>
                <a:uLnTx/>
                <a:uFillTx/>
                <a:latin typeface="Times New Roman" panose="02020603050405020304" pitchFamily="18" charset="0"/>
                <a:ea typeface="+mn-ea"/>
                <a:cs typeface="Times New Roman" panose="02020603050405020304" pitchFamily="18" charset="0"/>
              </a:rPr>
              <a:t>©CSG 2020. All Rights Reserved</a:t>
            </a:r>
            <a:endParaRPr lang="en-US" altLang="zh-CN" sz="1200" strike="noStrike" noProof="0" dirty="0">
              <a:ln>
                <a:noFill/>
              </a:ln>
              <a:solidFill>
                <a:schemeClr val="bg1">
                  <a:lumMod val="50000"/>
                </a:schemeClr>
              </a:solidFill>
              <a:effectLst/>
              <a:uLnTx/>
              <a:uFillTx/>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20.png"/><Relationship Id="rId7" Type="http://schemas.openxmlformats.org/officeDocument/2006/relationships/oleObject" Target="../embeddings/oleObject2.bin"/><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oleObject" Target="../embeddings/oleObject1.bin"/><Relationship Id="rId3" Type="http://schemas.openxmlformats.org/officeDocument/2006/relationships/image" Target="../media/image17.png"/><Relationship Id="rId2" Type="http://schemas.openxmlformats.org/officeDocument/2006/relationships/image" Target="../media/image16.png"/><Relationship Id="rId12" Type="http://schemas.openxmlformats.org/officeDocument/2006/relationships/notesSlide" Target="../notesSlides/notesSlide10.xml"/><Relationship Id="rId11" Type="http://schemas.openxmlformats.org/officeDocument/2006/relationships/vmlDrawing" Target="../drawings/vmlDrawing1.vml"/><Relationship Id="rId10" Type="http://schemas.openxmlformats.org/officeDocument/2006/relationships/slideLayout" Target="../slideLayouts/slideLayout1.xml"/><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2" Type="http://schemas.openxmlformats.org/officeDocument/2006/relationships/notesSlide" Target="../notesSlides/notesSlide12.xml"/><Relationship Id="rId41" Type="http://schemas.openxmlformats.org/officeDocument/2006/relationships/slideLayout" Target="../slideLayouts/slideLayout1.xml"/><Relationship Id="rId40" Type="http://schemas.openxmlformats.org/officeDocument/2006/relationships/image" Target="../media/image21.jpeg"/><Relationship Id="rId4" Type="http://schemas.openxmlformats.org/officeDocument/2006/relationships/tags" Target="../tags/tag18.xml"/><Relationship Id="rId39" Type="http://schemas.openxmlformats.org/officeDocument/2006/relationships/tags" Target="../tags/tag53.xml"/><Relationship Id="rId38" Type="http://schemas.openxmlformats.org/officeDocument/2006/relationships/tags" Target="../tags/tag52.xml"/><Relationship Id="rId37" Type="http://schemas.openxmlformats.org/officeDocument/2006/relationships/tags" Target="../tags/tag51.xml"/><Relationship Id="rId36" Type="http://schemas.openxmlformats.org/officeDocument/2006/relationships/tags" Target="../tags/tag50.xml"/><Relationship Id="rId35" Type="http://schemas.openxmlformats.org/officeDocument/2006/relationships/tags" Target="../tags/tag49.xml"/><Relationship Id="rId34" Type="http://schemas.openxmlformats.org/officeDocument/2006/relationships/tags" Target="../tags/tag48.xml"/><Relationship Id="rId33" Type="http://schemas.openxmlformats.org/officeDocument/2006/relationships/tags" Target="../tags/tag47.xml"/><Relationship Id="rId32" Type="http://schemas.openxmlformats.org/officeDocument/2006/relationships/tags" Target="../tags/tag46.xml"/><Relationship Id="rId31" Type="http://schemas.openxmlformats.org/officeDocument/2006/relationships/tags" Target="../tags/tag45.xml"/><Relationship Id="rId30" Type="http://schemas.openxmlformats.org/officeDocument/2006/relationships/tags" Target="../tags/tag44.xml"/><Relationship Id="rId3" Type="http://schemas.openxmlformats.org/officeDocument/2006/relationships/tags" Target="../tags/tag17.xml"/><Relationship Id="rId29" Type="http://schemas.openxmlformats.org/officeDocument/2006/relationships/tags" Target="../tags/tag43.xml"/><Relationship Id="rId28" Type="http://schemas.openxmlformats.org/officeDocument/2006/relationships/tags" Target="../tags/tag42.xml"/><Relationship Id="rId27" Type="http://schemas.openxmlformats.org/officeDocument/2006/relationships/tags" Target="../tags/tag41.xml"/><Relationship Id="rId26" Type="http://schemas.openxmlformats.org/officeDocument/2006/relationships/tags" Target="../tags/tag40.xml"/><Relationship Id="rId25" Type="http://schemas.openxmlformats.org/officeDocument/2006/relationships/tags" Target="../tags/tag39.xml"/><Relationship Id="rId24" Type="http://schemas.openxmlformats.org/officeDocument/2006/relationships/tags" Target="../tags/tag38.xml"/><Relationship Id="rId23" Type="http://schemas.openxmlformats.org/officeDocument/2006/relationships/tags" Target="../tags/tag37.xml"/><Relationship Id="rId22" Type="http://schemas.openxmlformats.org/officeDocument/2006/relationships/tags" Target="../tags/tag36.xml"/><Relationship Id="rId21" Type="http://schemas.openxmlformats.org/officeDocument/2006/relationships/tags" Target="../tags/tag35.xml"/><Relationship Id="rId20" Type="http://schemas.openxmlformats.org/officeDocument/2006/relationships/tags" Target="../tags/tag34.xml"/><Relationship Id="rId2" Type="http://schemas.openxmlformats.org/officeDocument/2006/relationships/tags" Target="../tags/tag16.xml"/><Relationship Id="rId19" Type="http://schemas.openxmlformats.org/officeDocument/2006/relationships/tags" Target="../tags/tag33.xml"/><Relationship Id="rId18" Type="http://schemas.openxmlformats.org/officeDocument/2006/relationships/tags" Target="../tags/tag32.xml"/><Relationship Id="rId17" Type="http://schemas.openxmlformats.org/officeDocument/2006/relationships/tags" Target="../tags/tag3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4.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4.xml"/><Relationship Id="rId7" Type="http://schemas.openxmlformats.org/officeDocument/2006/relationships/image" Target="../media/image14.png"/><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image11.wdp"/><Relationship Id="rId3" Type="http://schemas.openxmlformats.org/officeDocument/2006/relationships/image" Target="../media/image10.png"/><Relationship Id="rId2" Type="http://schemas.openxmlformats.org/officeDocument/2006/relationships/image" Target="../media/image9.png"/><Relationship Id="rId10" Type="http://schemas.openxmlformats.org/officeDocument/2006/relationships/notesSlide" Target="../notesSlides/notesSlide9.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图片 2"/>
          <p:cNvPicPr>
            <a:picLocks noChangeAspect="1"/>
          </p:cNvPicPr>
          <p:nvPr/>
        </p:nvPicPr>
        <p:blipFill>
          <a:blip r:embed="rId1"/>
          <a:stretch>
            <a:fillRect/>
          </a:stretch>
        </p:blipFill>
        <p:spPr>
          <a:xfrm>
            <a:off x="635" y="0"/>
            <a:ext cx="12192000" cy="6858000"/>
          </a:xfrm>
          <a:prstGeom prst="rect">
            <a:avLst/>
          </a:prstGeom>
          <a:noFill/>
          <a:ln w="9525">
            <a:noFill/>
          </a:ln>
        </p:spPr>
      </p:pic>
      <p:sp>
        <p:nvSpPr>
          <p:cNvPr id="11" name="矩形 10"/>
          <p:cNvSpPr/>
          <p:nvPr/>
        </p:nvSpPr>
        <p:spPr bwMode="auto">
          <a:xfrm>
            <a:off x="635" y="2025650"/>
            <a:ext cx="12192000" cy="2806700"/>
          </a:xfrm>
          <a:prstGeom prst="rect">
            <a:avLst/>
          </a:prstGeom>
          <a:solidFill>
            <a:srgbClr val="10476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215" b="0" i="0" u="none" strike="noStrike" kern="1200" cap="none" spc="0" normalizeH="0" baseline="0" noProof="0">
              <a:ln>
                <a:noFill/>
              </a:ln>
              <a:solidFill>
                <a:schemeClr val="lt1"/>
              </a:solidFill>
              <a:effectLst/>
              <a:uLnTx/>
              <a:uFillTx/>
              <a:latin typeface="+mn-lt"/>
              <a:ea typeface="+mn-ea"/>
              <a:cs typeface="+mn-cs"/>
            </a:endParaRPr>
          </a:p>
        </p:txBody>
      </p:sp>
      <p:sp>
        <p:nvSpPr>
          <p:cNvPr id="6148" name="Shape 74"/>
          <p:cNvSpPr txBox="1"/>
          <p:nvPr/>
        </p:nvSpPr>
        <p:spPr>
          <a:xfrm>
            <a:off x="1271270" y="2604770"/>
            <a:ext cx="10111105" cy="1647825"/>
          </a:xfrm>
          <a:prstGeom prst="rect">
            <a:avLst/>
          </a:prstGeom>
          <a:noFill/>
          <a:ln w="9525">
            <a:noFill/>
          </a:ln>
        </p:spPr>
        <p:txBody>
          <a:bodyPr anchor="ctr" anchorCtr="0"/>
          <a:lstStyle/>
          <a:p>
            <a:pPr marR="0" algn="ctr" defTabSz="914400" eaLnBrk="0" hangingPunct="0">
              <a:lnSpc>
                <a:spcPct val="150000"/>
              </a:lnSpc>
              <a:buClrTx/>
              <a:buSzTx/>
              <a:buFontTx/>
              <a:buNone/>
              <a:defRPr/>
            </a:pPr>
            <a:r>
              <a:rPr lang="zh-CN" sz="3940" noProof="0" dirty="0">
                <a:solidFill>
                  <a:schemeClr val="bg1"/>
                </a:solidFill>
                <a:latin typeface="微软雅黑" panose="020B0503020204020204" charset="-122"/>
                <a:ea typeface="微软雅黑" panose="020B0503020204020204" charset="-122"/>
                <a:sym typeface="+mn-ea"/>
              </a:rPr>
              <a:t>基于人工智能的设备巡视及远程状态检修</a:t>
            </a:r>
            <a:endParaRPr lang="zh-CN" sz="3940" noProof="0" dirty="0">
              <a:solidFill>
                <a:schemeClr val="bg1"/>
              </a:solidFill>
              <a:latin typeface="微软雅黑" panose="020B0503020204020204" charset="-122"/>
              <a:ea typeface="微软雅黑" panose="020B0503020204020204" charset="-122"/>
              <a:sym typeface="+mn-ea"/>
            </a:endParaRPr>
          </a:p>
          <a:p>
            <a:pPr marR="0" algn="ctr" defTabSz="914400" eaLnBrk="0" hangingPunct="0">
              <a:lnSpc>
                <a:spcPct val="150000"/>
              </a:lnSpc>
              <a:buClrTx/>
              <a:buSzTx/>
              <a:buFontTx/>
              <a:buNone/>
              <a:defRPr/>
            </a:pPr>
            <a:r>
              <a:rPr lang="zh-CN" sz="3940" noProof="0" dirty="0">
                <a:solidFill>
                  <a:schemeClr val="bg1"/>
                </a:solidFill>
                <a:latin typeface="微软雅黑" panose="020B0503020204020204" charset="-122"/>
                <a:ea typeface="微软雅黑" panose="020B0503020204020204" charset="-122"/>
                <a:sym typeface="+mn-ea"/>
              </a:rPr>
              <a:t>平台开发</a:t>
            </a:r>
            <a:endParaRPr lang="zh-CN" sz="3940" noProof="0" dirty="0">
              <a:solidFill>
                <a:schemeClr val="bg1"/>
              </a:solidFill>
              <a:latin typeface="微软雅黑" panose="020B0503020204020204" charset="-122"/>
              <a:ea typeface="微软雅黑" panose="020B0503020204020204" charset="-122"/>
              <a:sym typeface="+mn-ea"/>
            </a:endParaRPr>
          </a:p>
        </p:txBody>
      </p:sp>
      <p:pic>
        <p:nvPicPr>
          <p:cNvPr id="8197" name="图片 3"/>
          <p:cNvPicPr>
            <a:picLocks noChangeAspect="1"/>
          </p:cNvPicPr>
          <p:nvPr/>
        </p:nvPicPr>
        <p:blipFill>
          <a:blip r:embed="rId2"/>
          <a:stretch>
            <a:fillRect/>
          </a:stretch>
        </p:blipFill>
        <p:spPr>
          <a:xfrm>
            <a:off x="5229225" y="403225"/>
            <a:ext cx="1733550" cy="1238250"/>
          </a:xfrm>
          <a:prstGeom prst="rect">
            <a:avLst/>
          </a:prstGeom>
          <a:noFill/>
          <a:ln w="9525">
            <a:noFill/>
          </a:ln>
        </p:spPr>
      </p:pic>
      <p:sp>
        <p:nvSpPr>
          <p:cNvPr id="8198" name="TextBox 26"/>
          <p:cNvSpPr txBox="1"/>
          <p:nvPr/>
        </p:nvSpPr>
        <p:spPr>
          <a:xfrm>
            <a:off x="4328160" y="5589393"/>
            <a:ext cx="3535680" cy="460375"/>
          </a:xfrm>
          <a:prstGeom prst="rect">
            <a:avLst/>
          </a:prstGeom>
          <a:noFill/>
          <a:ln w="9525">
            <a:noFill/>
          </a:ln>
        </p:spPr>
        <p:txBody>
          <a:bodyPr wrap="none" anchor="t">
            <a:spAutoFit/>
          </a:bodyPr>
          <a:lstStyle/>
          <a:p>
            <a:pPr algn="ctr"/>
            <a:r>
              <a:rPr lang="zh-CN" altLang="en-US" sz="2400" dirty="0">
                <a:solidFill>
                  <a:schemeClr val="bg1"/>
                </a:solidFill>
                <a:latin typeface="微软雅黑" panose="020B0503020204020204" charset="-122"/>
                <a:ea typeface="微软雅黑" panose="020B0503020204020204" charset="-122"/>
              </a:rPr>
              <a:t>广东电网电力科学研究院</a:t>
            </a:r>
            <a:endParaRPr lang="zh-CN" altLang="en-US" sz="2400" dirty="0">
              <a:solidFill>
                <a:schemeClr val="bg1"/>
              </a:solidFill>
              <a:latin typeface="微软雅黑" panose="020B0503020204020204" charset="-122"/>
              <a:ea typeface="微软雅黑" panose="020B0503020204020204" charset="-122"/>
            </a:endParaRPr>
          </a:p>
        </p:txBody>
      </p:sp>
      <p:sp>
        <p:nvSpPr>
          <p:cNvPr id="16" name="文本框 15"/>
          <p:cNvSpPr txBox="1"/>
          <p:nvPr/>
        </p:nvSpPr>
        <p:spPr>
          <a:xfrm>
            <a:off x="805815" y="6049645"/>
            <a:ext cx="10369550" cy="398780"/>
          </a:xfrm>
          <a:prstGeom prst="rect">
            <a:avLst/>
          </a:prstGeom>
          <a:noFill/>
          <a:extLst>
            <a:ext uri="{909E8E84-426E-40DD-AFC4-6F175D3DCCD1}">
              <a14:hiddenFill xmlns:a14="http://schemas.microsoft.com/office/drawing/2010/main">
                <a:solidFill>
                  <a:srgbClr val="26252F"/>
                </a:solidFill>
              </a14:hiddenFill>
            </a:ext>
          </a:extLst>
        </p:spPr>
        <p:txBody>
          <a:bodyPr wrap="square" rtlCol="0">
            <a:spAutoFit/>
            <a:scene3d>
              <a:camera prst="orthographicFront"/>
              <a:lightRig rig="threePt" dir="t"/>
            </a:scene3d>
          </a:bodyPr>
          <a:p>
            <a:pPr algn="ctr" fontAlgn="auto">
              <a:lnSpc>
                <a:spcPct val="100000"/>
              </a:lnSpc>
              <a:spcBef>
                <a:spcPts val="600"/>
              </a:spcBef>
            </a:pPr>
            <a:fld id="{BB962C8B-B14F-4D97-AF65-F5344CB8AC3E}" type="datetime2">
              <a:rPr lang="zh-CN" altLang="zh-CN" sz="2000" dirty="0">
                <a:solidFill>
                  <a:schemeClr val="bg1"/>
                </a:solidFill>
                <a:effectLst/>
                <a:latin typeface="Segoe UI" panose="020B0502040204020203" charset="0"/>
                <a:ea typeface="微软雅黑" panose="020B0503020204020204" charset="-122"/>
                <a:cs typeface="Segoe UI" panose="020B0502040204020203" charset="0"/>
                <a:sym typeface="+mn-ea"/>
              </a:rPr>
            </a:fld>
            <a:endParaRPr lang="zh-CN" altLang="zh-CN" sz="2000" dirty="0">
              <a:solidFill>
                <a:schemeClr val="bg1"/>
              </a:solidFill>
              <a:effectLst/>
              <a:latin typeface="Segoe UI" panose="020B0502040204020203" charset="0"/>
              <a:ea typeface="微软雅黑" panose="020B0503020204020204" charset="-122"/>
              <a:cs typeface="Segoe UI" panose="020B0502040204020203"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8"/>
          <p:cNvSpPr>
            <a:spLocks noChangeArrowheads="1"/>
          </p:cNvSpPr>
          <p:nvPr/>
        </p:nvSpPr>
        <p:spPr bwMode="auto">
          <a:xfrm>
            <a:off x="775970" y="1027430"/>
            <a:ext cx="10948670"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5" name="Freeform 9"/>
          <p:cNvSpPr>
            <a:spLocks noChangeArrowheads="1"/>
          </p:cNvSpPr>
          <p:nvPr/>
        </p:nvSpPr>
        <p:spPr bwMode="auto">
          <a:xfrm>
            <a:off x="357188" y="1027113"/>
            <a:ext cx="1706563"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52227" name="Text Box 6"/>
          <p:cNvSpPr txBox="1"/>
          <p:nvPr/>
        </p:nvSpPr>
        <p:spPr>
          <a:xfrm>
            <a:off x="2064385" y="1119505"/>
            <a:ext cx="5838825" cy="398780"/>
          </a:xfrm>
          <a:prstGeom prst="rect">
            <a:avLst/>
          </a:prstGeom>
          <a:noFill/>
          <a:ln w="9525">
            <a:noFill/>
          </a:ln>
        </p:spPr>
        <p:txBody>
          <a:bodyPr wrap="square" anchor="t">
            <a:spAutoFit/>
          </a:bodyPr>
          <a:p>
            <a:pPr latinLnBrk="1"/>
            <a:r>
              <a:rPr lang="zh-CN" altLang="en-US" sz="2000" b="1" dirty="0">
                <a:latin typeface="微软雅黑" panose="020B0503020204020204" charset="-122"/>
                <a:ea typeface="微软雅黑" panose="020B0503020204020204" charset="-122"/>
                <a:sym typeface="宋体" panose="02010600030101010101" pitchFamily="2" charset="-122"/>
              </a:rPr>
              <a:t>全景监测</a:t>
            </a:r>
            <a:r>
              <a:rPr lang="zh-CN" altLang="en-US" sz="2000" b="1" dirty="0">
                <a:latin typeface="微软雅黑" panose="020B0503020204020204" charset="-122"/>
                <a:ea typeface="微软雅黑" panose="020B0503020204020204" charset="-122"/>
                <a:sym typeface="宋体" panose="02010600030101010101" pitchFamily="2" charset="-122"/>
              </a:rPr>
              <a:t>模块</a:t>
            </a:r>
            <a:endParaRPr lang="zh-CN" altLang="en-US" sz="2000" b="1" dirty="0">
              <a:latin typeface="微软雅黑" panose="020B0503020204020204" charset="-122"/>
              <a:ea typeface="微软雅黑" panose="020B0503020204020204" charset="-122"/>
              <a:sym typeface="宋体" panose="02010600030101010101" pitchFamily="2" charset="-122"/>
            </a:endParaRPr>
          </a:p>
        </p:txBody>
      </p:sp>
      <p:sp>
        <p:nvSpPr>
          <p:cNvPr id="52228" name="Text Box 10"/>
          <p:cNvSpPr txBox="1"/>
          <p:nvPr/>
        </p:nvSpPr>
        <p:spPr>
          <a:xfrm>
            <a:off x="580074" y="1119188"/>
            <a:ext cx="722630" cy="521970"/>
          </a:xfrm>
          <a:prstGeom prst="rect">
            <a:avLst/>
          </a:prstGeom>
          <a:noFill/>
          <a:ln w="9525">
            <a:noFill/>
          </a:ln>
          <a:effectLst>
            <a:outerShdw dist="85194" dir="1593903" algn="ctr" rotWithShape="0">
              <a:srgbClr val="000000">
                <a:alpha val="50000"/>
              </a:srgbClr>
            </a:outerShdw>
          </a:effectLst>
        </p:spPr>
        <p:txBody>
          <a:bodyPr wrap="none" anchor="t">
            <a:spAutoFit/>
          </a:bodyPr>
          <a:p>
            <a:pPr algn="ctr" latinLnBrk="1"/>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2.4</a:t>
            </a:r>
            <a:endParaRPr lang="en-US" altLang="zh-CN" sz="2800" b="1" dirty="0">
              <a:solidFill>
                <a:srgbClr val="E6E6E6"/>
              </a:solidFill>
              <a:latin typeface="微软雅黑" panose="020B0503020204020204" charset="-122"/>
              <a:ea typeface="微软雅黑" panose="020B0503020204020204" charset="-122"/>
            </a:endParaRPr>
          </a:p>
        </p:txBody>
      </p:sp>
      <p:sp>
        <p:nvSpPr>
          <p:cNvPr id="3" name="TextBox 1"/>
          <p:cNvSpPr txBox="1"/>
          <p:nvPr/>
        </p:nvSpPr>
        <p:spPr>
          <a:xfrm>
            <a:off x="298450" y="311150"/>
            <a:ext cx="4163060" cy="460375"/>
          </a:xfrm>
          <a:prstGeom prst="rect">
            <a:avLst/>
          </a:prstGeom>
          <a:noFill/>
          <a:ln w="9525">
            <a:noFill/>
          </a:ln>
        </p:spPr>
        <p:txBody>
          <a:bodyPr wrap="square" anchor="t">
            <a:spAutoFit/>
          </a:bodyPr>
          <a:p>
            <a:pPr latinLnBrk="1"/>
            <a:r>
              <a:rPr lang="zh-CN" altLang="en-US" sz="2400" b="1" noProof="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二、</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技术</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方案</a:t>
            </a:r>
            <a:endPar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7" name="矩形 12"/>
          <p:cNvSpPr/>
          <p:nvPr/>
        </p:nvSpPr>
        <p:spPr>
          <a:xfrm>
            <a:off x="333375" y="1681480"/>
            <a:ext cx="11391265" cy="1149985"/>
          </a:xfrm>
          <a:prstGeom prst="rect">
            <a:avLst/>
          </a:prstGeom>
          <a:ln w="28575" cmpd="sng">
            <a:solidFill>
              <a:schemeClr val="accent1">
                <a:shade val="50000"/>
              </a:schemeClr>
            </a:solidFill>
            <a:prstDash val="dash"/>
          </a:ln>
        </p:spPr>
        <p:txBody>
          <a:bodyPr wrap="square">
            <a:noAutofit/>
          </a:bodyPr>
          <a:p>
            <a:pPr marL="285750" indent="-285750" algn="l" fontAlgn="auto">
              <a:lnSpc>
                <a:spcPct val="150000"/>
              </a:lnSpc>
              <a:spcBef>
                <a:spcPts val="0"/>
              </a:spcBef>
              <a:buClrTx/>
              <a:buSzTx/>
              <a:buFont typeface="Wingdings" panose="05000000000000000000" charset="0"/>
              <a:buChar char="Ø"/>
            </a:pPr>
            <a:r>
              <a:rPr sz="1400" dirty="0">
                <a:latin typeface="微软雅黑" panose="020B0503020204020204" charset="-122"/>
                <a:ea typeface="微软雅黑" panose="020B0503020204020204" charset="-122"/>
              </a:rPr>
              <a:t>实时采集</a:t>
            </a:r>
            <a:r>
              <a:rPr sz="1400" b="1" dirty="0">
                <a:solidFill>
                  <a:srgbClr val="FF0000"/>
                </a:solidFill>
                <a:latin typeface="微软雅黑" panose="020B0503020204020204" charset="-122"/>
                <a:ea typeface="微软雅黑" panose="020B0503020204020204" charset="-122"/>
              </a:rPr>
              <a:t>雷击过电压、冲击过电流、地电位反击过电压、绝缘漏电</a:t>
            </a:r>
            <a:r>
              <a:rPr sz="1400" dirty="0">
                <a:latin typeface="微软雅黑" panose="020B0503020204020204" charset="-122"/>
                <a:ea typeface="微软雅黑" panose="020B0503020204020204" charset="-122"/>
              </a:rPr>
              <a:t>等关键数据进行实时分析，评估这些因素对二次设备的影响程度以及二次设备的健康状况，对设备误动、拒动、风险隐患进行识别，实现电网设备的”电源进线保护、设备电源本体、电源回路与接地”的全链条安全监测</a:t>
            </a:r>
            <a:r>
              <a:rPr lang="zh-CN" sz="1400" dirty="0">
                <a:latin typeface="微软雅黑" panose="020B0503020204020204" charset="-122"/>
                <a:ea typeface="微软雅黑" panose="020B0503020204020204" charset="-122"/>
              </a:rPr>
              <a:t>。</a:t>
            </a:r>
            <a:endParaRPr sz="1400" dirty="0">
              <a:latin typeface="微软雅黑" panose="020B0503020204020204" charset="-122"/>
              <a:ea typeface="微软雅黑" panose="020B0503020204020204" charset="-122"/>
            </a:endParaRPr>
          </a:p>
          <a:p>
            <a:pPr algn="l" fontAlgn="auto">
              <a:lnSpc>
                <a:spcPct val="150000"/>
              </a:lnSpc>
              <a:spcBef>
                <a:spcPts val="0"/>
              </a:spcBef>
              <a:buClrTx/>
              <a:buSzTx/>
            </a:pPr>
            <a:endParaRPr lang="zh-CN" altLang="en-US" sz="1600" dirty="0">
              <a:solidFill>
                <a:schemeClr val="tx1"/>
              </a:solidFill>
              <a:latin typeface="微软雅黑" panose="020B0503020204020204" charset="-122"/>
              <a:ea typeface="微软雅黑" panose="020B0503020204020204" charset="-122"/>
              <a:sym typeface="+mn-ea"/>
            </a:endParaRPr>
          </a:p>
          <a:p>
            <a:pPr algn="l" fontAlgn="auto">
              <a:lnSpc>
                <a:spcPct val="150000"/>
              </a:lnSpc>
              <a:spcBef>
                <a:spcPts val="0"/>
              </a:spcBef>
              <a:buClrTx/>
              <a:buSzTx/>
            </a:pPr>
            <a:endParaRPr lang="zh-CN" altLang="en-US" sz="1600" dirty="0">
              <a:latin typeface="微软雅黑" panose="020B0503020204020204" charset="-122"/>
              <a:ea typeface="微软雅黑" panose="020B0503020204020204" charset="-122"/>
              <a:sym typeface="微软雅黑" panose="020B0503020204020204" charset="-122"/>
            </a:endParaRPr>
          </a:p>
        </p:txBody>
      </p:sp>
      <p:grpSp>
        <p:nvGrpSpPr>
          <p:cNvPr id="194" name="组合 193"/>
          <p:cNvGrpSpPr/>
          <p:nvPr/>
        </p:nvGrpSpPr>
        <p:grpSpPr>
          <a:xfrm>
            <a:off x="1080770" y="2907030"/>
            <a:ext cx="10030460" cy="3765368"/>
            <a:chOff x="610" y="1306"/>
            <a:chExt cx="18151" cy="9096"/>
          </a:xfrm>
        </p:grpSpPr>
        <p:grpSp>
          <p:nvGrpSpPr>
            <p:cNvPr id="30" name="组合 29"/>
            <p:cNvGrpSpPr/>
            <p:nvPr/>
          </p:nvGrpSpPr>
          <p:grpSpPr>
            <a:xfrm>
              <a:off x="15604" y="4465"/>
              <a:ext cx="2907" cy="2696"/>
              <a:chOff x="6567235" y="2421300"/>
              <a:chExt cx="2260719" cy="1585013"/>
            </a:xfrm>
          </p:grpSpPr>
          <p:pic>
            <p:nvPicPr>
              <p:cNvPr id="31" name="图片 58"/>
              <p:cNvPicPr>
                <a:picLocks noChangeAspect="1"/>
              </p:cNvPicPr>
              <p:nvPr/>
            </p:nvPicPr>
            <p:blipFill>
              <a:blip r:embed="rId1"/>
              <a:stretch>
                <a:fillRect/>
              </a:stretch>
            </p:blipFill>
            <p:spPr>
              <a:xfrm>
                <a:off x="7236294" y="2421300"/>
                <a:ext cx="1433579" cy="944204"/>
              </a:xfrm>
              <a:prstGeom prst="rect">
                <a:avLst/>
              </a:prstGeom>
              <a:noFill/>
              <a:ln w="9525">
                <a:noFill/>
              </a:ln>
            </p:spPr>
          </p:pic>
          <p:sp>
            <p:nvSpPr>
              <p:cNvPr id="32" name="TextBox 59"/>
              <p:cNvSpPr txBox="1"/>
              <p:nvPr/>
            </p:nvSpPr>
            <p:spPr>
              <a:xfrm>
                <a:off x="6567235" y="3418582"/>
                <a:ext cx="2260719" cy="587731"/>
              </a:xfrm>
              <a:prstGeom prst="rect">
                <a:avLst/>
              </a:prstGeom>
              <a:noFill/>
              <a:ln w="9525">
                <a:noFill/>
              </a:ln>
            </p:spPr>
            <p:txBody>
              <a:bodyPr wrap="square" anchor="t">
                <a:spAutoFit/>
              </a:bodyPr>
              <a:lstStyle/>
              <a:p>
                <a:pPr algn="ctr"/>
                <a:r>
                  <a:rPr lang="zh-CN" altLang="zh-CN" sz="1050" b="1" kern="100" dirty="0">
                    <a:ea typeface="宋体" panose="02010600030101010101" pitchFamily="2" charset="-122"/>
                    <a:cs typeface="宋体" panose="02010600030101010101" pitchFamily="2" charset="-122"/>
                  </a:rPr>
                  <a:t>配电自动化设备数字巡视平台</a:t>
                </a:r>
                <a:endParaRPr lang="zh-CN" altLang="en-US" sz="1050" dirty="0">
                  <a:latin typeface="仿宋" panose="02010609060101010101" charset="-122"/>
                  <a:ea typeface="仿宋" panose="02010609060101010101" charset="-122"/>
                </a:endParaRPr>
              </a:p>
            </p:txBody>
          </p:sp>
        </p:grpSp>
        <p:grpSp>
          <p:nvGrpSpPr>
            <p:cNvPr id="33" name="组合 32"/>
            <p:cNvGrpSpPr/>
            <p:nvPr/>
          </p:nvGrpSpPr>
          <p:grpSpPr>
            <a:xfrm>
              <a:off x="11900" y="3819"/>
              <a:ext cx="3539" cy="2718"/>
              <a:chOff x="4171506" y="2332484"/>
              <a:chExt cx="2248130" cy="1346886"/>
            </a:xfrm>
          </p:grpSpPr>
          <p:pic>
            <p:nvPicPr>
              <p:cNvPr id="34" name="图片 61"/>
              <p:cNvPicPr>
                <a:picLocks noChangeAspect="1"/>
              </p:cNvPicPr>
              <p:nvPr/>
            </p:nvPicPr>
            <p:blipFill>
              <a:blip r:embed="rId2"/>
              <a:stretch>
                <a:fillRect/>
              </a:stretch>
            </p:blipFill>
            <p:spPr>
              <a:xfrm>
                <a:off x="4171506" y="2332484"/>
                <a:ext cx="1964141" cy="1037727"/>
              </a:xfrm>
              <a:prstGeom prst="rect">
                <a:avLst/>
              </a:prstGeom>
              <a:noFill/>
              <a:ln w="9525">
                <a:noFill/>
              </a:ln>
            </p:spPr>
          </p:pic>
          <p:sp>
            <p:nvSpPr>
              <p:cNvPr id="36" name="TextBox 63"/>
              <p:cNvSpPr txBox="1"/>
              <p:nvPr/>
            </p:nvSpPr>
            <p:spPr>
              <a:xfrm>
                <a:off x="4409457" y="3362672"/>
                <a:ext cx="2010179" cy="316698"/>
              </a:xfrm>
              <a:prstGeom prst="rect">
                <a:avLst/>
              </a:prstGeom>
              <a:noFill/>
              <a:ln w="9525">
                <a:noFill/>
              </a:ln>
            </p:spPr>
            <p:txBody>
              <a:bodyPr wrap="square" anchor="t">
                <a:spAutoFit/>
              </a:bodyPr>
              <a:lstStyle/>
              <a:p>
                <a:r>
                  <a:rPr lang="zh-CN" altLang="en-US" sz="1400" b="1" dirty="0">
                    <a:latin typeface="仿宋" panose="02010609060101010101" charset="-122"/>
                    <a:ea typeface="仿宋" panose="02010609060101010101" charset="-122"/>
                  </a:rPr>
                  <a:t>北向通信</a:t>
                </a:r>
                <a:r>
                  <a:rPr lang="en-US" altLang="zh-CN" sz="1400" b="1" dirty="0">
                    <a:latin typeface="仿宋" panose="02010609060101010101" charset="-122"/>
                    <a:ea typeface="仿宋" panose="02010609060101010101" charset="-122"/>
                  </a:rPr>
                  <a:t>/</a:t>
                </a:r>
                <a:r>
                  <a:rPr lang="zh-CN" altLang="en-US" sz="1400" b="1" dirty="0">
                    <a:latin typeface="仿宋" panose="02010609060101010101" charset="-122"/>
                    <a:ea typeface="仿宋" panose="02010609060101010101" charset="-122"/>
                  </a:rPr>
                  <a:t>边缘计算</a:t>
                </a:r>
                <a:endParaRPr lang="zh-CN" altLang="en-US" sz="1400" b="1" dirty="0">
                  <a:latin typeface="仿宋" panose="02010609060101010101" charset="-122"/>
                  <a:ea typeface="仿宋" panose="02010609060101010101" charset="-122"/>
                </a:endParaRPr>
              </a:p>
            </p:txBody>
          </p:sp>
        </p:grpSp>
        <p:cxnSp>
          <p:nvCxnSpPr>
            <p:cNvPr id="4" name="直接连接符 3"/>
            <p:cNvCxnSpPr/>
            <p:nvPr/>
          </p:nvCxnSpPr>
          <p:spPr>
            <a:xfrm>
              <a:off x="11400" y="2879"/>
              <a:ext cx="1310" cy="1132"/>
            </a:xfrm>
            <a:prstGeom prst="line">
              <a:avLst/>
            </a:prstGeom>
            <a:ln w="635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11141" y="5790"/>
              <a:ext cx="1330" cy="1099"/>
            </a:xfrm>
            <a:prstGeom prst="line">
              <a:avLst/>
            </a:prstGeom>
            <a:ln w="635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4973" y="3893"/>
              <a:ext cx="2264" cy="1037"/>
              <a:chOff x="5324711" y="654852"/>
              <a:chExt cx="1373854" cy="1838628"/>
            </a:xfrm>
          </p:grpSpPr>
          <p:cxnSp>
            <p:nvCxnSpPr>
              <p:cNvPr id="44" name="直接连接符 43"/>
              <p:cNvCxnSpPr/>
              <p:nvPr/>
            </p:nvCxnSpPr>
            <p:spPr>
              <a:xfrm flipH="1" flipV="1">
                <a:off x="5463167" y="2458911"/>
                <a:ext cx="893078" cy="34569"/>
              </a:xfrm>
              <a:prstGeom prst="line">
                <a:avLst/>
              </a:prstGeom>
              <a:ln w="63500">
                <a:solidFill>
                  <a:schemeClr val="accent6">
                    <a:lumMod val="7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72"/>
              <p:cNvSpPr txBox="1"/>
              <p:nvPr/>
            </p:nvSpPr>
            <p:spPr>
              <a:xfrm>
                <a:off x="5324711" y="654852"/>
                <a:ext cx="1373854" cy="1080362"/>
              </a:xfrm>
              <a:prstGeom prst="rect">
                <a:avLst/>
              </a:prstGeom>
              <a:noFill/>
              <a:ln w="9525">
                <a:noFill/>
              </a:ln>
            </p:spPr>
            <p:txBody>
              <a:bodyPr wrap="square" anchor="t">
                <a:spAutoFit/>
              </a:bodyPr>
              <a:lstStyle/>
              <a:p>
                <a:r>
                  <a:rPr lang="zh-CN" altLang="en-US" sz="1400" dirty="0">
                    <a:latin typeface="仿宋" panose="02010609060101010101" charset="-122"/>
                    <a:ea typeface="仿宋" panose="02010609060101010101" charset="-122"/>
                  </a:rPr>
                  <a:t>无线网络</a:t>
                </a:r>
                <a:endParaRPr lang="zh-CN" altLang="en-US" sz="1400" dirty="0">
                  <a:latin typeface="仿宋" panose="02010609060101010101" charset="-122"/>
                  <a:ea typeface="仿宋" panose="02010609060101010101" charset="-122"/>
                </a:endParaRPr>
              </a:p>
            </p:txBody>
          </p:sp>
        </p:grpSp>
        <p:grpSp>
          <p:nvGrpSpPr>
            <p:cNvPr id="16" name="组合 15"/>
            <p:cNvGrpSpPr/>
            <p:nvPr/>
          </p:nvGrpSpPr>
          <p:grpSpPr>
            <a:xfrm>
              <a:off x="4442" y="1306"/>
              <a:ext cx="6992" cy="3660"/>
              <a:chOff x="-172278" y="938133"/>
              <a:chExt cx="4439664" cy="2417848"/>
            </a:xfrm>
          </p:grpSpPr>
          <p:sp>
            <p:nvSpPr>
              <p:cNvPr id="53" name="椭圆 52"/>
              <p:cNvSpPr/>
              <p:nvPr/>
            </p:nvSpPr>
            <p:spPr bwMode="auto">
              <a:xfrm>
                <a:off x="399588" y="938133"/>
                <a:ext cx="2305131" cy="2129780"/>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0" scaled="1"/>
                <a:tileRect/>
              </a:gradFill>
              <a:ln w="9525">
                <a:noFill/>
                <a:round/>
              </a:ln>
              <a:effectLst>
                <a:outerShdw dist="53882" dir="2700000" algn="ctr" rotWithShape="0">
                  <a:srgbClr val="000000">
                    <a:alpha val="50000"/>
                  </a:srgbClr>
                </a:outerShdw>
              </a:effectLst>
            </p:spPr>
            <p:txBody>
              <a:bodyPr wrap="none" rtlCol="0" anchor="ctr"/>
              <a:lstStyle/>
              <a:p>
                <a:pPr algn="ctr"/>
                <a:endParaRPr lang="zh-CN" altLang="en-US" kern="0">
                  <a:solidFill>
                    <a:sysClr val="windowText" lastClr="000000"/>
                  </a:solidFill>
                </a:endParaRPr>
              </a:p>
            </p:txBody>
          </p:sp>
          <p:grpSp>
            <p:nvGrpSpPr>
              <p:cNvPr id="54" name="组合 80"/>
              <p:cNvGrpSpPr/>
              <p:nvPr/>
            </p:nvGrpSpPr>
            <p:grpSpPr>
              <a:xfrm>
                <a:off x="-172278" y="985612"/>
                <a:ext cx="4439664" cy="2370369"/>
                <a:chOff x="-992905" y="967194"/>
                <a:chExt cx="4440172" cy="2125796"/>
              </a:xfrm>
            </p:grpSpPr>
            <p:pic>
              <p:nvPicPr>
                <p:cNvPr id="89" name="Picture 59"/>
                <p:cNvPicPr>
                  <a:picLocks noChangeAspect="1"/>
                </p:cNvPicPr>
                <p:nvPr/>
              </p:nvPicPr>
              <p:blipFill>
                <a:blip r:embed="rId3"/>
                <a:stretch>
                  <a:fillRect/>
                </a:stretch>
              </p:blipFill>
              <p:spPr>
                <a:xfrm>
                  <a:off x="2004120" y="1349350"/>
                  <a:ext cx="1443147" cy="852249"/>
                </a:xfrm>
                <a:prstGeom prst="rect">
                  <a:avLst/>
                </a:prstGeom>
                <a:noFill/>
                <a:ln w="9525">
                  <a:noFill/>
                </a:ln>
              </p:spPr>
            </p:pic>
            <p:sp>
              <p:nvSpPr>
                <p:cNvPr id="90" name="TextBox 20"/>
                <p:cNvSpPr txBox="1"/>
                <p:nvPr/>
              </p:nvSpPr>
              <p:spPr>
                <a:xfrm>
                  <a:off x="2301017" y="1692420"/>
                  <a:ext cx="956653" cy="394421"/>
                </a:xfrm>
                <a:prstGeom prst="rect">
                  <a:avLst/>
                </a:prstGeom>
                <a:noFill/>
                <a:ln w="9525">
                  <a:noFill/>
                </a:ln>
              </p:spPr>
              <p:txBody>
                <a:bodyPr wrap="square" anchor="t">
                  <a:spAutoFit/>
                </a:bodyPr>
                <a:lstStyle/>
                <a:p>
                  <a:pPr algn="ctr"/>
                  <a:r>
                    <a:rPr lang="zh-CN" altLang="en-US" sz="1200" dirty="0">
                      <a:latin typeface="微软雅黑" panose="020B0503020204020204" charset="-122"/>
                      <a:ea typeface="微软雅黑" panose="020B0503020204020204" charset="-122"/>
                    </a:rPr>
                    <a:t>数据</a:t>
                  </a:r>
                  <a:r>
                    <a:rPr lang="zh-CN" altLang="en-US" sz="1200" dirty="0">
                      <a:latin typeface="微软雅黑" panose="020B0503020204020204" charset="-122"/>
                      <a:ea typeface="微软雅黑" panose="020B0503020204020204" charset="-122"/>
                    </a:rPr>
                    <a:t>传输</a:t>
                  </a:r>
                  <a:endParaRPr lang="zh-CN" altLang="en-US" sz="1200" dirty="0">
                    <a:latin typeface="微软雅黑" panose="020B0503020204020204" charset="-122"/>
                    <a:ea typeface="微软雅黑" panose="020B0503020204020204" charset="-122"/>
                  </a:endParaRPr>
                </a:p>
              </p:txBody>
            </p:sp>
            <p:grpSp>
              <p:nvGrpSpPr>
                <p:cNvPr id="91" name="组合 86"/>
                <p:cNvGrpSpPr/>
                <p:nvPr/>
              </p:nvGrpSpPr>
              <p:grpSpPr>
                <a:xfrm>
                  <a:off x="-992905" y="967194"/>
                  <a:ext cx="2283378" cy="2125796"/>
                  <a:chOff x="-992905" y="967194"/>
                  <a:chExt cx="2283378" cy="2125796"/>
                </a:xfrm>
              </p:grpSpPr>
              <p:sp>
                <p:nvSpPr>
                  <p:cNvPr id="17" name="TextBox 88"/>
                  <p:cNvSpPr txBox="1"/>
                  <p:nvPr/>
                </p:nvSpPr>
                <p:spPr>
                  <a:xfrm>
                    <a:off x="543054" y="967194"/>
                    <a:ext cx="747419" cy="350786"/>
                  </a:xfrm>
                  <a:prstGeom prst="rect">
                    <a:avLst/>
                  </a:prstGeom>
                  <a:noFill/>
                  <a:ln w="9525">
                    <a:noFill/>
                  </a:ln>
                </p:spPr>
                <p:txBody>
                  <a:bodyPr anchor="t">
                    <a:spAutoFit/>
                  </a:bodyPr>
                  <a:lstStyle/>
                  <a:p>
                    <a:r>
                      <a:rPr lang="en-US" altLang="zh-CN" sz="1000" b="1" dirty="0">
                        <a:solidFill>
                          <a:srgbClr val="FF0000"/>
                        </a:solidFill>
                        <a:latin typeface="华文中宋" panose="02010600040101010101" pitchFamily="2" charset="-122"/>
                        <a:ea typeface="华文中宋" panose="02010600040101010101" pitchFamily="2" charset="-122"/>
                      </a:rPr>
                      <a:t>1</a:t>
                    </a:r>
                    <a:r>
                      <a:rPr lang="zh-CN" altLang="en-US" sz="1000" b="1" dirty="0">
                        <a:solidFill>
                          <a:srgbClr val="FF0000"/>
                        </a:solidFill>
                        <a:latin typeface="华文中宋" panose="02010600040101010101" pitchFamily="2" charset="-122"/>
                        <a:ea typeface="华文中宋" panose="02010600040101010101" pitchFamily="2" charset="-122"/>
                      </a:rPr>
                      <a:t>号杆塔</a:t>
                    </a:r>
                    <a:endParaRPr lang="zh-CN" altLang="en-US" sz="1000" b="1" dirty="0">
                      <a:solidFill>
                        <a:srgbClr val="FF0000"/>
                      </a:solidFill>
                      <a:latin typeface="华文中宋" panose="02010600040101010101" pitchFamily="2" charset="-122"/>
                      <a:ea typeface="华文中宋" panose="02010600040101010101" pitchFamily="2" charset="-122"/>
                    </a:endParaRPr>
                  </a:p>
                </p:txBody>
              </p:sp>
              <p:sp>
                <p:nvSpPr>
                  <p:cNvPr id="95" name="TextBox 89"/>
                  <p:cNvSpPr txBox="1"/>
                  <p:nvPr/>
                </p:nvSpPr>
                <p:spPr>
                  <a:xfrm>
                    <a:off x="-992905" y="2574813"/>
                    <a:ext cx="1201206" cy="518177"/>
                  </a:xfrm>
                  <a:prstGeom prst="rect">
                    <a:avLst/>
                  </a:prstGeom>
                  <a:noFill/>
                  <a:ln w="9525">
                    <a:noFill/>
                  </a:ln>
                </p:spPr>
                <p:txBody>
                  <a:bodyPr wrap="square" anchor="t">
                    <a:spAutoFit/>
                  </a:bodyPr>
                  <a:lstStyle>
                    <a:defPPr>
                      <a:defRPr lang="zh-CN"/>
                    </a:defPPr>
                    <a:lvl1pPr algn="ctr">
                      <a:defRPr sz="1000">
                        <a:solidFill>
                          <a:srgbClr val="0000FF"/>
                        </a:solidFill>
                        <a:latin typeface="华文中宋" panose="02010600040101010101" pitchFamily="2" charset="-122"/>
                        <a:ea typeface="华文中宋" panose="02010600040101010101" pitchFamily="2" charset="-122"/>
                      </a:defRPr>
                    </a:lvl1pPr>
                  </a:lstStyle>
                  <a:p>
                    <a:pPr algn="ctr"/>
                    <a:r>
                      <a:rPr lang="zh-CN" altLang="zh-CN" dirty="0"/>
                      <a:t>配电自动化全景监测模块</a:t>
                    </a:r>
                    <a:endParaRPr lang="zh-CN" altLang="en-US" dirty="0"/>
                  </a:p>
                </p:txBody>
              </p:sp>
            </p:grpSp>
          </p:grpSp>
          <p:grpSp>
            <p:nvGrpSpPr>
              <p:cNvPr id="55" name="Group 141"/>
              <p:cNvGrpSpPr/>
              <p:nvPr/>
            </p:nvGrpSpPr>
            <p:grpSpPr bwMode="auto">
              <a:xfrm>
                <a:off x="858735" y="1252209"/>
                <a:ext cx="1133840" cy="1815704"/>
                <a:chOff x="3832" y="2277"/>
                <a:chExt cx="638" cy="1066"/>
              </a:xfrm>
            </p:grpSpPr>
            <p:grpSp>
              <p:nvGrpSpPr>
                <p:cNvPr id="18" name="Group 142"/>
                <p:cNvGrpSpPr/>
                <p:nvPr/>
              </p:nvGrpSpPr>
              <p:grpSpPr bwMode="auto">
                <a:xfrm>
                  <a:off x="3832" y="2277"/>
                  <a:ext cx="638" cy="1066"/>
                  <a:chOff x="2552" y="2733"/>
                  <a:chExt cx="638" cy="1066"/>
                </a:xfrm>
              </p:grpSpPr>
              <p:sp>
                <p:nvSpPr>
                  <p:cNvPr id="66" name="Rectangle 143"/>
                  <p:cNvSpPr>
                    <a:spLocks noChangeArrowheads="1"/>
                  </p:cNvSpPr>
                  <p:nvPr/>
                </p:nvSpPr>
                <p:spPr bwMode="auto">
                  <a:xfrm>
                    <a:off x="2979" y="2733"/>
                    <a:ext cx="58" cy="1066"/>
                  </a:xfrm>
                  <a:prstGeom prst="rect">
                    <a:avLst/>
                  </a:prstGeom>
                  <a:solidFill>
                    <a:srgbClr val="AD6900"/>
                  </a:solidFill>
                  <a:ln w="4763">
                    <a:solidFill>
                      <a:srgbClr val="714400"/>
                    </a:solidFill>
                    <a:miter lim="800000"/>
                  </a:ln>
                </p:spPr>
                <p:txBody>
                  <a:bodyPr/>
                  <a:lstStyle/>
                  <a:p>
                    <a:endParaRPr lang="zh-CN" altLang="en-US"/>
                  </a:p>
                </p:txBody>
              </p:sp>
              <p:sp>
                <p:nvSpPr>
                  <p:cNvPr id="67" name="Line 144"/>
                  <p:cNvSpPr>
                    <a:spLocks noChangeShapeType="1"/>
                  </p:cNvSpPr>
                  <p:nvPr/>
                </p:nvSpPr>
                <p:spPr bwMode="auto">
                  <a:xfrm>
                    <a:off x="2887" y="2820"/>
                    <a:ext cx="107" cy="90"/>
                  </a:xfrm>
                  <a:prstGeom prst="line">
                    <a:avLst/>
                  </a:prstGeom>
                  <a:noFill/>
                  <a:ln w="11113">
                    <a:solidFill>
                      <a:srgbClr val="AD69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8" name="Line 145"/>
                  <p:cNvSpPr>
                    <a:spLocks noChangeShapeType="1"/>
                  </p:cNvSpPr>
                  <p:nvPr/>
                </p:nvSpPr>
                <p:spPr bwMode="auto">
                  <a:xfrm flipH="1">
                    <a:off x="3014" y="2820"/>
                    <a:ext cx="104" cy="88"/>
                  </a:xfrm>
                  <a:prstGeom prst="line">
                    <a:avLst/>
                  </a:prstGeom>
                  <a:noFill/>
                  <a:ln w="11113">
                    <a:solidFill>
                      <a:srgbClr val="AD69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19" name="Group 146"/>
                  <p:cNvGrpSpPr/>
                  <p:nvPr/>
                </p:nvGrpSpPr>
                <p:grpSpPr bwMode="auto">
                  <a:xfrm>
                    <a:off x="3125" y="2765"/>
                    <a:ext cx="34" cy="38"/>
                    <a:chOff x="3125" y="2765"/>
                    <a:chExt cx="34" cy="38"/>
                  </a:xfrm>
                </p:grpSpPr>
                <p:sp>
                  <p:nvSpPr>
                    <p:cNvPr id="20" name="Freeform 147"/>
                    <p:cNvSpPr/>
                    <p:nvPr/>
                  </p:nvSpPr>
                  <p:spPr bwMode="auto">
                    <a:xfrm>
                      <a:off x="3131" y="2771"/>
                      <a:ext cx="22" cy="27"/>
                    </a:xfrm>
                    <a:custGeom>
                      <a:avLst/>
                      <a:gdLst>
                        <a:gd name="T0" fmla="*/ 19 w 68"/>
                        <a:gd name="T1" fmla="*/ 0 h 80"/>
                        <a:gd name="T2" fmla="*/ 0 w 68"/>
                        <a:gd name="T3" fmla="*/ 80 h 80"/>
                        <a:gd name="T4" fmla="*/ 68 w 68"/>
                        <a:gd name="T5" fmla="*/ 80 h 80"/>
                        <a:gd name="T6" fmla="*/ 49 w 68"/>
                        <a:gd name="T7" fmla="*/ 0 h 80"/>
                        <a:gd name="T8" fmla="*/ 19 w 68"/>
                        <a:gd name="T9" fmla="*/ 0 h 80"/>
                      </a:gdLst>
                      <a:ahLst/>
                      <a:cxnLst>
                        <a:cxn ang="0">
                          <a:pos x="T0" y="T1"/>
                        </a:cxn>
                        <a:cxn ang="0">
                          <a:pos x="T2" y="T3"/>
                        </a:cxn>
                        <a:cxn ang="0">
                          <a:pos x="T4" y="T5"/>
                        </a:cxn>
                        <a:cxn ang="0">
                          <a:pos x="T6" y="T7"/>
                        </a:cxn>
                        <a:cxn ang="0">
                          <a:pos x="T8" y="T9"/>
                        </a:cxn>
                      </a:cxnLst>
                      <a:rect l="0" t="0" r="r" b="b"/>
                      <a:pathLst>
                        <a:path w="68" h="80">
                          <a:moveTo>
                            <a:pt x="19" y="0"/>
                          </a:moveTo>
                          <a:lnTo>
                            <a:pt x="0" y="80"/>
                          </a:lnTo>
                          <a:lnTo>
                            <a:pt x="68" y="80"/>
                          </a:lnTo>
                          <a:lnTo>
                            <a:pt x="49" y="0"/>
                          </a:lnTo>
                          <a:lnTo>
                            <a:pt x="19" y="0"/>
                          </a:lnTo>
                          <a:close/>
                        </a:path>
                      </a:pathLst>
                    </a:custGeom>
                    <a:solidFill>
                      <a:srgbClr val="919191"/>
                    </a:solidFill>
                    <a:ln w="4763">
                      <a:solidFill>
                        <a:srgbClr val="919191"/>
                      </a:solidFill>
                      <a:prstDash val="solid"/>
                      <a:round/>
                    </a:ln>
                  </p:spPr>
                  <p:txBody>
                    <a:bodyPr/>
                    <a:lstStyle/>
                    <a:p>
                      <a:endParaRPr lang="zh-CN" altLang="en-US"/>
                    </a:p>
                  </p:txBody>
                </p:sp>
                <p:sp>
                  <p:nvSpPr>
                    <p:cNvPr id="21" name="Freeform 148"/>
                    <p:cNvSpPr/>
                    <p:nvPr/>
                  </p:nvSpPr>
                  <p:spPr bwMode="auto">
                    <a:xfrm>
                      <a:off x="3125" y="2765"/>
                      <a:ext cx="34" cy="38"/>
                    </a:xfrm>
                    <a:custGeom>
                      <a:avLst/>
                      <a:gdLst>
                        <a:gd name="T0" fmla="*/ 26 w 102"/>
                        <a:gd name="T1" fmla="*/ 0 h 113"/>
                        <a:gd name="T2" fmla="*/ 0 w 102"/>
                        <a:gd name="T3" fmla="*/ 113 h 113"/>
                        <a:gd name="T4" fmla="*/ 102 w 102"/>
                        <a:gd name="T5" fmla="*/ 113 h 113"/>
                        <a:gd name="T6" fmla="*/ 77 w 102"/>
                        <a:gd name="T7" fmla="*/ 0 h 113"/>
                        <a:gd name="T8" fmla="*/ 26 w 102"/>
                        <a:gd name="T9" fmla="*/ 0 h 113"/>
                        <a:gd name="T10" fmla="*/ 45 w 102"/>
                        <a:gd name="T11" fmla="*/ 33 h 113"/>
                        <a:gd name="T12" fmla="*/ 57 w 102"/>
                        <a:gd name="T13" fmla="*/ 33 h 113"/>
                        <a:gd name="T14" fmla="*/ 67 w 102"/>
                        <a:gd name="T15" fmla="*/ 82 h 113"/>
                        <a:gd name="T16" fmla="*/ 34 w 102"/>
                        <a:gd name="T17" fmla="*/ 82 h 113"/>
                        <a:gd name="T18" fmla="*/ 45 w 102"/>
                        <a:gd name="T19" fmla="*/ 33 h 113"/>
                        <a:gd name="T20" fmla="*/ 26 w 102"/>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3">
                          <a:moveTo>
                            <a:pt x="26" y="0"/>
                          </a:moveTo>
                          <a:lnTo>
                            <a:pt x="0" y="113"/>
                          </a:lnTo>
                          <a:lnTo>
                            <a:pt x="102" y="113"/>
                          </a:lnTo>
                          <a:lnTo>
                            <a:pt x="77" y="0"/>
                          </a:lnTo>
                          <a:lnTo>
                            <a:pt x="26" y="0"/>
                          </a:lnTo>
                          <a:lnTo>
                            <a:pt x="45" y="33"/>
                          </a:lnTo>
                          <a:lnTo>
                            <a:pt x="57" y="33"/>
                          </a:lnTo>
                          <a:lnTo>
                            <a:pt x="67" y="82"/>
                          </a:lnTo>
                          <a:lnTo>
                            <a:pt x="34" y="82"/>
                          </a:lnTo>
                          <a:lnTo>
                            <a:pt x="45" y="33"/>
                          </a:lnTo>
                          <a:lnTo>
                            <a:pt x="26"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2" name="Group 149"/>
                  <p:cNvGrpSpPr/>
                  <p:nvPr/>
                </p:nvGrpSpPr>
                <p:grpSpPr bwMode="auto">
                  <a:xfrm>
                    <a:off x="3068" y="2765"/>
                    <a:ext cx="34" cy="38"/>
                    <a:chOff x="3068" y="2765"/>
                    <a:chExt cx="34" cy="38"/>
                  </a:xfrm>
                </p:grpSpPr>
                <p:sp>
                  <p:nvSpPr>
                    <p:cNvPr id="85" name="Freeform 150"/>
                    <p:cNvSpPr/>
                    <p:nvPr/>
                  </p:nvSpPr>
                  <p:spPr bwMode="auto">
                    <a:xfrm>
                      <a:off x="3074" y="2771"/>
                      <a:ext cx="22" cy="27"/>
                    </a:xfrm>
                    <a:custGeom>
                      <a:avLst/>
                      <a:gdLst>
                        <a:gd name="T0" fmla="*/ 19 w 67"/>
                        <a:gd name="T1" fmla="*/ 0 h 80"/>
                        <a:gd name="T2" fmla="*/ 0 w 67"/>
                        <a:gd name="T3" fmla="*/ 80 h 80"/>
                        <a:gd name="T4" fmla="*/ 67 w 67"/>
                        <a:gd name="T5" fmla="*/ 80 h 80"/>
                        <a:gd name="T6" fmla="*/ 49 w 67"/>
                        <a:gd name="T7" fmla="*/ 0 h 80"/>
                        <a:gd name="T8" fmla="*/ 19 w 67"/>
                        <a:gd name="T9" fmla="*/ 0 h 80"/>
                      </a:gdLst>
                      <a:ahLst/>
                      <a:cxnLst>
                        <a:cxn ang="0">
                          <a:pos x="T0" y="T1"/>
                        </a:cxn>
                        <a:cxn ang="0">
                          <a:pos x="T2" y="T3"/>
                        </a:cxn>
                        <a:cxn ang="0">
                          <a:pos x="T4" y="T5"/>
                        </a:cxn>
                        <a:cxn ang="0">
                          <a:pos x="T6" y="T7"/>
                        </a:cxn>
                        <a:cxn ang="0">
                          <a:pos x="T8" y="T9"/>
                        </a:cxn>
                      </a:cxnLst>
                      <a:rect l="0" t="0" r="r" b="b"/>
                      <a:pathLst>
                        <a:path w="67" h="80">
                          <a:moveTo>
                            <a:pt x="19" y="0"/>
                          </a:moveTo>
                          <a:lnTo>
                            <a:pt x="0" y="80"/>
                          </a:lnTo>
                          <a:lnTo>
                            <a:pt x="67" y="80"/>
                          </a:lnTo>
                          <a:lnTo>
                            <a:pt x="49" y="0"/>
                          </a:lnTo>
                          <a:lnTo>
                            <a:pt x="19" y="0"/>
                          </a:lnTo>
                          <a:close/>
                        </a:path>
                      </a:pathLst>
                    </a:custGeom>
                    <a:solidFill>
                      <a:srgbClr val="919191"/>
                    </a:solidFill>
                    <a:ln w="4763">
                      <a:solidFill>
                        <a:srgbClr val="919191"/>
                      </a:solidFill>
                      <a:prstDash val="solid"/>
                      <a:round/>
                    </a:ln>
                  </p:spPr>
                  <p:txBody>
                    <a:bodyPr/>
                    <a:lstStyle/>
                    <a:p>
                      <a:endParaRPr lang="zh-CN" altLang="en-US"/>
                    </a:p>
                  </p:txBody>
                </p:sp>
                <p:sp>
                  <p:nvSpPr>
                    <p:cNvPr id="86" name="Freeform 151"/>
                    <p:cNvSpPr/>
                    <p:nvPr/>
                  </p:nvSpPr>
                  <p:spPr bwMode="auto">
                    <a:xfrm>
                      <a:off x="3068" y="2765"/>
                      <a:ext cx="34" cy="38"/>
                    </a:xfrm>
                    <a:custGeom>
                      <a:avLst/>
                      <a:gdLst>
                        <a:gd name="T0" fmla="*/ 26 w 102"/>
                        <a:gd name="T1" fmla="*/ 0 h 113"/>
                        <a:gd name="T2" fmla="*/ 0 w 102"/>
                        <a:gd name="T3" fmla="*/ 113 h 113"/>
                        <a:gd name="T4" fmla="*/ 102 w 102"/>
                        <a:gd name="T5" fmla="*/ 113 h 113"/>
                        <a:gd name="T6" fmla="*/ 77 w 102"/>
                        <a:gd name="T7" fmla="*/ 0 h 113"/>
                        <a:gd name="T8" fmla="*/ 26 w 102"/>
                        <a:gd name="T9" fmla="*/ 0 h 113"/>
                        <a:gd name="T10" fmla="*/ 45 w 102"/>
                        <a:gd name="T11" fmla="*/ 33 h 113"/>
                        <a:gd name="T12" fmla="*/ 57 w 102"/>
                        <a:gd name="T13" fmla="*/ 33 h 113"/>
                        <a:gd name="T14" fmla="*/ 67 w 102"/>
                        <a:gd name="T15" fmla="*/ 82 h 113"/>
                        <a:gd name="T16" fmla="*/ 33 w 102"/>
                        <a:gd name="T17" fmla="*/ 82 h 113"/>
                        <a:gd name="T18" fmla="*/ 45 w 102"/>
                        <a:gd name="T19" fmla="*/ 33 h 113"/>
                        <a:gd name="T20" fmla="*/ 26 w 102"/>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3">
                          <a:moveTo>
                            <a:pt x="26" y="0"/>
                          </a:moveTo>
                          <a:lnTo>
                            <a:pt x="0" y="113"/>
                          </a:lnTo>
                          <a:lnTo>
                            <a:pt x="102" y="113"/>
                          </a:lnTo>
                          <a:lnTo>
                            <a:pt x="77" y="0"/>
                          </a:lnTo>
                          <a:lnTo>
                            <a:pt x="26" y="0"/>
                          </a:lnTo>
                          <a:lnTo>
                            <a:pt x="45" y="33"/>
                          </a:lnTo>
                          <a:lnTo>
                            <a:pt x="57" y="33"/>
                          </a:lnTo>
                          <a:lnTo>
                            <a:pt x="67" y="82"/>
                          </a:lnTo>
                          <a:lnTo>
                            <a:pt x="33" y="82"/>
                          </a:lnTo>
                          <a:lnTo>
                            <a:pt x="45" y="33"/>
                          </a:lnTo>
                          <a:lnTo>
                            <a:pt x="26"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3" name="Group 152"/>
                  <p:cNvGrpSpPr/>
                  <p:nvPr/>
                </p:nvGrpSpPr>
                <p:grpSpPr bwMode="auto">
                  <a:xfrm>
                    <a:off x="2900" y="2768"/>
                    <a:ext cx="34" cy="37"/>
                    <a:chOff x="2900" y="2768"/>
                    <a:chExt cx="34" cy="37"/>
                  </a:xfrm>
                </p:grpSpPr>
                <p:sp>
                  <p:nvSpPr>
                    <p:cNvPr id="24" name="Freeform 153"/>
                    <p:cNvSpPr/>
                    <p:nvPr/>
                  </p:nvSpPr>
                  <p:spPr bwMode="auto">
                    <a:xfrm>
                      <a:off x="2906" y="2773"/>
                      <a:ext cx="22" cy="27"/>
                    </a:xfrm>
                    <a:custGeom>
                      <a:avLst/>
                      <a:gdLst>
                        <a:gd name="T0" fmla="*/ 18 w 65"/>
                        <a:gd name="T1" fmla="*/ 0 h 82"/>
                        <a:gd name="T2" fmla="*/ 0 w 65"/>
                        <a:gd name="T3" fmla="*/ 82 h 82"/>
                        <a:gd name="T4" fmla="*/ 65 w 65"/>
                        <a:gd name="T5" fmla="*/ 82 h 82"/>
                        <a:gd name="T6" fmla="*/ 49 w 65"/>
                        <a:gd name="T7" fmla="*/ 0 h 82"/>
                        <a:gd name="T8" fmla="*/ 18 w 65"/>
                        <a:gd name="T9" fmla="*/ 0 h 82"/>
                      </a:gdLst>
                      <a:ahLst/>
                      <a:cxnLst>
                        <a:cxn ang="0">
                          <a:pos x="T0" y="T1"/>
                        </a:cxn>
                        <a:cxn ang="0">
                          <a:pos x="T2" y="T3"/>
                        </a:cxn>
                        <a:cxn ang="0">
                          <a:pos x="T4" y="T5"/>
                        </a:cxn>
                        <a:cxn ang="0">
                          <a:pos x="T6" y="T7"/>
                        </a:cxn>
                        <a:cxn ang="0">
                          <a:pos x="T8" y="T9"/>
                        </a:cxn>
                      </a:cxnLst>
                      <a:rect l="0" t="0" r="r" b="b"/>
                      <a:pathLst>
                        <a:path w="65" h="82">
                          <a:moveTo>
                            <a:pt x="18" y="0"/>
                          </a:moveTo>
                          <a:lnTo>
                            <a:pt x="0" y="82"/>
                          </a:lnTo>
                          <a:lnTo>
                            <a:pt x="65" y="82"/>
                          </a:lnTo>
                          <a:lnTo>
                            <a:pt x="49" y="0"/>
                          </a:lnTo>
                          <a:lnTo>
                            <a:pt x="18" y="0"/>
                          </a:lnTo>
                          <a:close/>
                        </a:path>
                      </a:pathLst>
                    </a:custGeom>
                    <a:solidFill>
                      <a:srgbClr val="919191"/>
                    </a:solidFill>
                    <a:ln w="4763">
                      <a:solidFill>
                        <a:srgbClr val="919191"/>
                      </a:solidFill>
                      <a:prstDash val="solid"/>
                      <a:round/>
                    </a:ln>
                  </p:spPr>
                  <p:txBody>
                    <a:bodyPr/>
                    <a:lstStyle/>
                    <a:p>
                      <a:endParaRPr lang="zh-CN" altLang="en-US"/>
                    </a:p>
                  </p:txBody>
                </p:sp>
                <p:sp>
                  <p:nvSpPr>
                    <p:cNvPr id="26" name="Freeform 154"/>
                    <p:cNvSpPr/>
                    <p:nvPr/>
                  </p:nvSpPr>
                  <p:spPr bwMode="auto">
                    <a:xfrm>
                      <a:off x="2900" y="2768"/>
                      <a:ext cx="34" cy="37"/>
                    </a:xfrm>
                    <a:custGeom>
                      <a:avLst/>
                      <a:gdLst>
                        <a:gd name="T0" fmla="*/ 27 w 102"/>
                        <a:gd name="T1" fmla="*/ 0 h 113"/>
                        <a:gd name="T2" fmla="*/ 0 w 102"/>
                        <a:gd name="T3" fmla="*/ 113 h 113"/>
                        <a:gd name="T4" fmla="*/ 102 w 102"/>
                        <a:gd name="T5" fmla="*/ 113 h 113"/>
                        <a:gd name="T6" fmla="*/ 78 w 102"/>
                        <a:gd name="T7" fmla="*/ 0 h 113"/>
                        <a:gd name="T8" fmla="*/ 27 w 102"/>
                        <a:gd name="T9" fmla="*/ 0 h 113"/>
                        <a:gd name="T10" fmla="*/ 47 w 102"/>
                        <a:gd name="T11" fmla="*/ 32 h 113"/>
                        <a:gd name="T12" fmla="*/ 58 w 102"/>
                        <a:gd name="T13" fmla="*/ 32 h 113"/>
                        <a:gd name="T14" fmla="*/ 68 w 102"/>
                        <a:gd name="T15" fmla="*/ 80 h 113"/>
                        <a:gd name="T16" fmla="*/ 35 w 102"/>
                        <a:gd name="T17" fmla="*/ 80 h 113"/>
                        <a:gd name="T18" fmla="*/ 47 w 102"/>
                        <a:gd name="T19" fmla="*/ 32 h 113"/>
                        <a:gd name="T20" fmla="*/ 27 w 102"/>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3">
                          <a:moveTo>
                            <a:pt x="27" y="0"/>
                          </a:moveTo>
                          <a:lnTo>
                            <a:pt x="0" y="113"/>
                          </a:lnTo>
                          <a:lnTo>
                            <a:pt x="102" y="113"/>
                          </a:lnTo>
                          <a:lnTo>
                            <a:pt x="78" y="0"/>
                          </a:lnTo>
                          <a:lnTo>
                            <a:pt x="27" y="0"/>
                          </a:lnTo>
                          <a:lnTo>
                            <a:pt x="47" y="32"/>
                          </a:lnTo>
                          <a:lnTo>
                            <a:pt x="58" y="32"/>
                          </a:lnTo>
                          <a:lnTo>
                            <a:pt x="68" y="80"/>
                          </a:lnTo>
                          <a:lnTo>
                            <a:pt x="35" y="80"/>
                          </a:lnTo>
                          <a:lnTo>
                            <a:pt x="47" y="32"/>
                          </a:lnTo>
                          <a:lnTo>
                            <a:pt x="27"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7" name="Group 155"/>
                  <p:cNvGrpSpPr/>
                  <p:nvPr/>
                </p:nvGrpSpPr>
                <p:grpSpPr bwMode="auto">
                  <a:xfrm>
                    <a:off x="2848" y="2768"/>
                    <a:ext cx="34" cy="37"/>
                    <a:chOff x="2848" y="2768"/>
                    <a:chExt cx="34" cy="37"/>
                  </a:xfrm>
                </p:grpSpPr>
                <p:sp>
                  <p:nvSpPr>
                    <p:cNvPr id="81" name="Freeform 156"/>
                    <p:cNvSpPr/>
                    <p:nvPr/>
                  </p:nvSpPr>
                  <p:spPr bwMode="auto">
                    <a:xfrm>
                      <a:off x="2854" y="2773"/>
                      <a:ext cx="22" cy="27"/>
                    </a:xfrm>
                    <a:custGeom>
                      <a:avLst/>
                      <a:gdLst>
                        <a:gd name="T0" fmla="*/ 18 w 66"/>
                        <a:gd name="T1" fmla="*/ 0 h 82"/>
                        <a:gd name="T2" fmla="*/ 0 w 66"/>
                        <a:gd name="T3" fmla="*/ 82 h 82"/>
                        <a:gd name="T4" fmla="*/ 66 w 66"/>
                        <a:gd name="T5" fmla="*/ 82 h 82"/>
                        <a:gd name="T6" fmla="*/ 48 w 66"/>
                        <a:gd name="T7" fmla="*/ 0 h 82"/>
                        <a:gd name="T8" fmla="*/ 18 w 66"/>
                        <a:gd name="T9" fmla="*/ 0 h 82"/>
                      </a:gdLst>
                      <a:ahLst/>
                      <a:cxnLst>
                        <a:cxn ang="0">
                          <a:pos x="T0" y="T1"/>
                        </a:cxn>
                        <a:cxn ang="0">
                          <a:pos x="T2" y="T3"/>
                        </a:cxn>
                        <a:cxn ang="0">
                          <a:pos x="T4" y="T5"/>
                        </a:cxn>
                        <a:cxn ang="0">
                          <a:pos x="T6" y="T7"/>
                        </a:cxn>
                        <a:cxn ang="0">
                          <a:pos x="T8" y="T9"/>
                        </a:cxn>
                      </a:cxnLst>
                      <a:rect l="0" t="0" r="r" b="b"/>
                      <a:pathLst>
                        <a:path w="66" h="82">
                          <a:moveTo>
                            <a:pt x="18" y="0"/>
                          </a:moveTo>
                          <a:lnTo>
                            <a:pt x="0" y="82"/>
                          </a:lnTo>
                          <a:lnTo>
                            <a:pt x="66" y="82"/>
                          </a:lnTo>
                          <a:lnTo>
                            <a:pt x="48" y="0"/>
                          </a:lnTo>
                          <a:lnTo>
                            <a:pt x="18" y="0"/>
                          </a:lnTo>
                          <a:close/>
                        </a:path>
                      </a:pathLst>
                    </a:custGeom>
                    <a:solidFill>
                      <a:srgbClr val="919191"/>
                    </a:solidFill>
                    <a:ln w="4763">
                      <a:solidFill>
                        <a:srgbClr val="919191"/>
                      </a:solidFill>
                      <a:prstDash val="solid"/>
                      <a:round/>
                    </a:ln>
                  </p:spPr>
                  <p:txBody>
                    <a:bodyPr/>
                    <a:lstStyle/>
                    <a:p>
                      <a:endParaRPr lang="zh-CN" altLang="en-US"/>
                    </a:p>
                  </p:txBody>
                </p:sp>
                <p:sp>
                  <p:nvSpPr>
                    <p:cNvPr id="29" name="Freeform 157"/>
                    <p:cNvSpPr/>
                    <p:nvPr/>
                  </p:nvSpPr>
                  <p:spPr bwMode="auto">
                    <a:xfrm>
                      <a:off x="2848" y="2768"/>
                      <a:ext cx="34" cy="37"/>
                    </a:xfrm>
                    <a:custGeom>
                      <a:avLst/>
                      <a:gdLst>
                        <a:gd name="T0" fmla="*/ 27 w 103"/>
                        <a:gd name="T1" fmla="*/ 0 h 113"/>
                        <a:gd name="T2" fmla="*/ 0 w 103"/>
                        <a:gd name="T3" fmla="*/ 113 h 113"/>
                        <a:gd name="T4" fmla="*/ 103 w 103"/>
                        <a:gd name="T5" fmla="*/ 113 h 113"/>
                        <a:gd name="T6" fmla="*/ 78 w 103"/>
                        <a:gd name="T7" fmla="*/ 0 h 113"/>
                        <a:gd name="T8" fmla="*/ 27 w 103"/>
                        <a:gd name="T9" fmla="*/ 0 h 113"/>
                        <a:gd name="T10" fmla="*/ 45 w 103"/>
                        <a:gd name="T11" fmla="*/ 32 h 113"/>
                        <a:gd name="T12" fmla="*/ 58 w 103"/>
                        <a:gd name="T13" fmla="*/ 32 h 113"/>
                        <a:gd name="T14" fmla="*/ 68 w 103"/>
                        <a:gd name="T15" fmla="*/ 80 h 113"/>
                        <a:gd name="T16" fmla="*/ 34 w 103"/>
                        <a:gd name="T17" fmla="*/ 80 h 113"/>
                        <a:gd name="T18" fmla="*/ 45 w 103"/>
                        <a:gd name="T19" fmla="*/ 32 h 113"/>
                        <a:gd name="T20" fmla="*/ 27 w 103"/>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13">
                          <a:moveTo>
                            <a:pt x="27" y="0"/>
                          </a:moveTo>
                          <a:lnTo>
                            <a:pt x="0" y="113"/>
                          </a:lnTo>
                          <a:lnTo>
                            <a:pt x="103" y="113"/>
                          </a:lnTo>
                          <a:lnTo>
                            <a:pt x="78" y="0"/>
                          </a:lnTo>
                          <a:lnTo>
                            <a:pt x="27" y="0"/>
                          </a:lnTo>
                          <a:lnTo>
                            <a:pt x="45" y="32"/>
                          </a:lnTo>
                          <a:lnTo>
                            <a:pt x="58" y="32"/>
                          </a:lnTo>
                          <a:lnTo>
                            <a:pt x="68" y="80"/>
                          </a:lnTo>
                          <a:lnTo>
                            <a:pt x="34" y="80"/>
                          </a:lnTo>
                          <a:lnTo>
                            <a:pt x="45" y="32"/>
                          </a:lnTo>
                          <a:lnTo>
                            <a:pt x="27"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8" name="Rectangle 158"/>
                  <p:cNvSpPr>
                    <a:spLocks noChangeArrowheads="1"/>
                  </p:cNvSpPr>
                  <p:nvPr/>
                </p:nvSpPr>
                <p:spPr bwMode="auto">
                  <a:xfrm>
                    <a:off x="2827" y="2800"/>
                    <a:ext cx="363" cy="38"/>
                  </a:xfrm>
                  <a:prstGeom prst="rect">
                    <a:avLst/>
                  </a:prstGeom>
                  <a:solidFill>
                    <a:srgbClr val="AD6900"/>
                  </a:solidFill>
                  <a:ln w="11113">
                    <a:solidFill>
                      <a:srgbClr val="AD6900"/>
                    </a:solidFill>
                    <a:miter lim="800000"/>
                  </a:ln>
                </p:spPr>
                <p:txBody>
                  <a:bodyPr/>
                  <a:lstStyle/>
                  <a:p>
                    <a:endParaRPr lang="zh-CN" altLang="en-US"/>
                  </a:p>
                </p:txBody>
              </p:sp>
              <p:sp>
                <p:nvSpPr>
                  <p:cNvPr id="49" name="Rectangle 159"/>
                  <p:cNvSpPr>
                    <a:spLocks noChangeArrowheads="1"/>
                  </p:cNvSpPr>
                  <p:nvPr/>
                </p:nvSpPr>
                <p:spPr bwMode="auto">
                  <a:xfrm>
                    <a:off x="2980" y="2840"/>
                    <a:ext cx="56" cy="16"/>
                  </a:xfrm>
                  <a:prstGeom prst="rect">
                    <a:avLst/>
                  </a:prstGeom>
                  <a:solidFill>
                    <a:srgbClr val="71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0" name="Line 160"/>
                  <p:cNvSpPr>
                    <a:spLocks noChangeShapeType="1"/>
                  </p:cNvSpPr>
                  <p:nvPr/>
                </p:nvSpPr>
                <p:spPr bwMode="auto">
                  <a:xfrm>
                    <a:off x="2980" y="2796"/>
                    <a:ext cx="56" cy="1"/>
                  </a:xfrm>
                  <a:prstGeom prst="line">
                    <a:avLst/>
                  </a:prstGeom>
                  <a:noFill/>
                  <a:ln w="4763">
                    <a:solidFill>
                      <a:srgbClr val="7144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56" name="Line 161"/>
                  <p:cNvSpPr>
                    <a:spLocks noChangeShapeType="1"/>
                  </p:cNvSpPr>
                  <p:nvPr/>
                </p:nvSpPr>
                <p:spPr bwMode="auto">
                  <a:xfrm>
                    <a:off x="3034" y="2880"/>
                    <a:ext cx="1" cy="46"/>
                  </a:xfrm>
                  <a:prstGeom prst="line">
                    <a:avLst/>
                  </a:prstGeom>
                  <a:noFill/>
                  <a:ln w="4763">
                    <a:solidFill>
                      <a:srgbClr val="7144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77" name="Arc 162"/>
                  <p:cNvSpPr/>
                  <p:nvPr/>
                </p:nvSpPr>
                <p:spPr bwMode="auto">
                  <a:xfrm>
                    <a:off x="2552" y="2774"/>
                    <a:ext cx="320" cy="173"/>
                  </a:xfrm>
                  <a:custGeom>
                    <a:avLst/>
                    <a:gdLst>
                      <a:gd name="G0" fmla="+- 0 0 0"/>
                      <a:gd name="G1" fmla="+- 126 0 0"/>
                      <a:gd name="G2" fmla="+- 21600 0 0"/>
                      <a:gd name="T0" fmla="*/ 21600 w 21600"/>
                      <a:gd name="T1" fmla="*/ 0 h 21726"/>
                      <a:gd name="T2" fmla="*/ 0 w 21600"/>
                      <a:gd name="T3" fmla="*/ 21726 h 21726"/>
                      <a:gd name="T4" fmla="*/ 0 w 21600"/>
                      <a:gd name="T5" fmla="*/ 126 h 21726"/>
                    </a:gdLst>
                    <a:ahLst/>
                    <a:cxnLst>
                      <a:cxn ang="0">
                        <a:pos x="T0" y="T1"/>
                      </a:cxn>
                      <a:cxn ang="0">
                        <a:pos x="T2" y="T3"/>
                      </a:cxn>
                      <a:cxn ang="0">
                        <a:pos x="T4" y="T5"/>
                      </a:cxn>
                    </a:cxnLst>
                    <a:rect l="0" t="0" r="r" b="b"/>
                    <a:pathLst>
                      <a:path w="21600" h="21726" fill="none" extrusionOk="0">
                        <a:moveTo>
                          <a:pt x="21599" y="0"/>
                        </a:moveTo>
                        <a:cubicBezTo>
                          <a:pt x="21599" y="42"/>
                          <a:pt x="21600" y="84"/>
                          <a:pt x="21600" y="126"/>
                        </a:cubicBezTo>
                        <a:cubicBezTo>
                          <a:pt x="21600" y="12055"/>
                          <a:pt x="11929" y="21725"/>
                          <a:pt x="0" y="21726"/>
                        </a:cubicBezTo>
                      </a:path>
                      <a:path w="21600" h="21726" stroke="0" extrusionOk="0">
                        <a:moveTo>
                          <a:pt x="21599" y="0"/>
                        </a:moveTo>
                        <a:cubicBezTo>
                          <a:pt x="21599" y="42"/>
                          <a:pt x="21600" y="84"/>
                          <a:pt x="21600" y="126"/>
                        </a:cubicBezTo>
                        <a:cubicBezTo>
                          <a:pt x="21600" y="12055"/>
                          <a:pt x="11929" y="21725"/>
                          <a:pt x="0" y="21726"/>
                        </a:cubicBezTo>
                        <a:lnTo>
                          <a:pt x="0" y="126"/>
                        </a:lnTo>
                        <a:close/>
                      </a:path>
                    </a:pathLst>
                  </a:custGeom>
                  <a:noFill/>
                  <a:ln w="4763">
                    <a:solidFill>
                      <a:srgbClr val="676767"/>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8" name="Arc 163"/>
                  <p:cNvSpPr/>
                  <p:nvPr/>
                </p:nvSpPr>
                <p:spPr bwMode="auto">
                  <a:xfrm>
                    <a:off x="2601" y="2772"/>
                    <a:ext cx="321" cy="173"/>
                  </a:xfrm>
                  <a:custGeom>
                    <a:avLst/>
                    <a:gdLst>
                      <a:gd name="G0" fmla="+- 0 0 0"/>
                      <a:gd name="G1" fmla="+- 125 0 0"/>
                      <a:gd name="G2" fmla="+- 21600 0 0"/>
                      <a:gd name="T0" fmla="*/ 21600 w 21600"/>
                      <a:gd name="T1" fmla="*/ 0 h 21725"/>
                      <a:gd name="T2" fmla="*/ 0 w 21600"/>
                      <a:gd name="T3" fmla="*/ 21725 h 21725"/>
                      <a:gd name="T4" fmla="*/ 0 w 21600"/>
                      <a:gd name="T5" fmla="*/ 125 h 21725"/>
                    </a:gdLst>
                    <a:ahLst/>
                    <a:cxnLst>
                      <a:cxn ang="0">
                        <a:pos x="T0" y="T1"/>
                      </a:cxn>
                      <a:cxn ang="0">
                        <a:pos x="T2" y="T3"/>
                      </a:cxn>
                      <a:cxn ang="0">
                        <a:pos x="T4" y="T5"/>
                      </a:cxn>
                    </a:cxnLst>
                    <a:rect l="0" t="0" r="r" b="b"/>
                    <a:pathLst>
                      <a:path w="21600" h="21725" fill="none" extrusionOk="0">
                        <a:moveTo>
                          <a:pt x="21599" y="0"/>
                        </a:moveTo>
                        <a:cubicBezTo>
                          <a:pt x="21599" y="41"/>
                          <a:pt x="21600" y="83"/>
                          <a:pt x="21600" y="125"/>
                        </a:cubicBezTo>
                        <a:cubicBezTo>
                          <a:pt x="21600" y="12054"/>
                          <a:pt x="11929" y="21724"/>
                          <a:pt x="0" y="21725"/>
                        </a:cubicBezTo>
                      </a:path>
                      <a:path w="21600" h="21725" stroke="0" extrusionOk="0">
                        <a:moveTo>
                          <a:pt x="21599" y="0"/>
                        </a:moveTo>
                        <a:cubicBezTo>
                          <a:pt x="21599" y="41"/>
                          <a:pt x="21600" y="83"/>
                          <a:pt x="21600" y="125"/>
                        </a:cubicBezTo>
                        <a:cubicBezTo>
                          <a:pt x="21600" y="12054"/>
                          <a:pt x="11929" y="21724"/>
                          <a:pt x="0" y="21725"/>
                        </a:cubicBezTo>
                        <a:lnTo>
                          <a:pt x="0" y="125"/>
                        </a:lnTo>
                        <a:close/>
                      </a:path>
                    </a:pathLst>
                  </a:custGeom>
                  <a:noFill/>
                  <a:ln w="4763">
                    <a:solidFill>
                      <a:srgbClr val="676767"/>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Arc 164"/>
                  <p:cNvSpPr/>
                  <p:nvPr/>
                </p:nvSpPr>
                <p:spPr bwMode="auto">
                  <a:xfrm>
                    <a:off x="2829" y="2773"/>
                    <a:ext cx="320" cy="1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4763">
                    <a:solidFill>
                      <a:srgbClr val="676767"/>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 name="Arc 165"/>
                  <p:cNvSpPr/>
                  <p:nvPr/>
                </p:nvSpPr>
                <p:spPr bwMode="auto">
                  <a:xfrm>
                    <a:off x="2770" y="2765"/>
                    <a:ext cx="320" cy="172"/>
                  </a:xfrm>
                  <a:custGeom>
                    <a:avLst/>
                    <a:gdLst>
                      <a:gd name="G0" fmla="+- 67 0 0"/>
                      <a:gd name="G1" fmla="+- 126 0 0"/>
                      <a:gd name="G2" fmla="+- 21600 0 0"/>
                      <a:gd name="T0" fmla="*/ 21667 w 21667"/>
                      <a:gd name="T1" fmla="*/ 0 h 21726"/>
                      <a:gd name="T2" fmla="*/ 0 w 21667"/>
                      <a:gd name="T3" fmla="*/ 21726 h 21726"/>
                      <a:gd name="T4" fmla="*/ 67 w 21667"/>
                      <a:gd name="T5" fmla="*/ 126 h 21726"/>
                    </a:gdLst>
                    <a:ahLst/>
                    <a:cxnLst>
                      <a:cxn ang="0">
                        <a:pos x="T0" y="T1"/>
                      </a:cxn>
                      <a:cxn ang="0">
                        <a:pos x="T2" y="T3"/>
                      </a:cxn>
                      <a:cxn ang="0">
                        <a:pos x="T4" y="T5"/>
                      </a:cxn>
                    </a:cxnLst>
                    <a:rect l="0" t="0" r="r" b="b"/>
                    <a:pathLst>
                      <a:path w="21667" h="21726" fill="none" extrusionOk="0">
                        <a:moveTo>
                          <a:pt x="21666" y="0"/>
                        </a:moveTo>
                        <a:cubicBezTo>
                          <a:pt x="21666" y="42"/>
                          <a:pt x="21667" y="84"/>
                          <a:pt x="21667" y="126"/>
                        </a:cubicBezTo>
                        <a:cubicBezTo>
                          <a:pt x="21667" y="12055"/>
                          <a:pt x="11996" y="21726"/>
                          <a:pt x="67" y="21726"/>
                        </a:cubicBezTo>
                        <a:cubicBezTo>
                          <a:pt x="44" y="21726"/>
                          <a:pt x="22" y="21725"/>
                          <a:pt x="0" y="21725"/>
                        </a:cubicBezTo>
                      </a:path>
                      <a:path w="21667" h="21726" stroke="0" extrusionOk="0">
                        <a:moveTo>
                          <a:pt x="21666" y="0"/>
                        </a:moveTo>
                        <a:cubicBezTo>
                          <a:pt x="21666" y="42"/>
                          <a:pt x="21667" y="84"/>
                          <a:pt x="21667" y="126"/>
                        </a:cubicBezTo>
                        <a:cubicBezTo>
                          <a:pt x="21667" y="12055"/>
                          <a:pt x="11996" y="21726"/>
                          <a:pt x="67" y="21726"/>
                        </a:cubicBezTo>
                        <a:cubicBezTo>
                          <a:pt x="44" y="21726"/>
                          <a:pt x="22" y="21725"/>
                          <a:pt x="0" y="21725"/>
                        </a:cubicBezTo>
                        <a:lnTo>
                          <a:pt x="67" y="126"/>
                        </a:lnTo>
                        <a:close/>
                      </a:path>
                    </a:pathLst>
                  </a:custGeom>
                  <a:noFill/>
                  <a:ln w="4763">
                    <a:solidFill>
                      <a:srgbClr val="676767"/>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aphicFrame>
              <p:nvGraphicFramePr>
                <p:cNvPr id="59" name="Object 166"/>
                <p:cNvGraphicFramePr>
                  <a:graphicFrameLocks noChangeAspect="1"/>
                </p:cNvGraphicFramePr>
                <p:nvPr/>
              </p:nvGraphicFramePr>
              <p:xfrm>
                <a:off x="4155" y="2578"/>
                <a:ext cx="199" cy="148"/>
              </p:xfrm>
              <a:graphic>
                <a:graphicData uri="http://schemas.openxmlformats.org/presentationml/2006/ole">
                  <mc:AlternateContent xmlns:mc="http://schemas.openxmlformats.org/markup-compatibility/2006">
                    <mc:Choice xmlns:v="urn:schemas-microsoft-com:vml" Requires="v">
                      <p:oleObj spid="_x0000_s60" name="位图图像" r:id="rId4" imgW="2124075" imgH="1495425" progId="Paint.Picture">
                        <p:embed/>
                      </p:oleObj>
                    </mc:Choice>
                    <mc:Fallback>
                      <p:oleObj name="位图图像" r:id="rId4" imgW="2124075" imgH="1495425" progId="Paint.Picture">
                        <p:embed/>
                        <p:pic>
                          <p:nvPicPr>
                            <p:cNvPr id="0"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 y="2578"/>
                              <a:ext cx="199"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6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3201" y="2530249"/>
                <a:ext cx="405674" cy="34405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63" name="TextBox 58"/>
              <p:cNvSpPr txBox="1"/>
              <p:nvPr/>
            </p:nvSpPr>
            <p:spPr>
              <a:xfrm>
                <a:off x="1028697" y="1918705"/>
                <a:ext cx="458080" cy="358819"/>
              </a:xfrm>
              <a:prstGeom prst="rect">
                <a:avLst/>
              </a:prstGeom>
              <a:noFill/>
            </p:spPr>
            <p:txBody>
              <a:bodyPr wrap="square" rtlCol="0">
                <a:spAutoFit/>
              </a:bodyPr>
              <a:lstStyle/>
              <a:p>
                <a:r>
                  <a:rPr lang="en-US" altLang="zh-CN" sz="1000" b="1" dirty="0">
                    <a:latin typeface="仿宋" panose="02010609060101010101" charset="-122"/>
                    <a:ea typeface="仿宋" panose="02010609060101010101" charset="-122"/>
                  </a:rPr>
                  <a:t>FTU</a:t>
                </a:r>
                <a:endParaRPr lang="zh-CN" altLang="en-US" sz="1000" b="1" dirty="0">
                  <a:latin typeface="仿宋" panose="02010609060101010101" charset="-122"/>
                  <a:ea typeface="仿宋" panose="02010609060101010101" charset="-122"/>
                </a:endParaRPr>
              </a:p>
            </p:txBody>
          </p:sp>
          <p:cxnSp>
            <p:nvCxnSpPr>
              <p:cNvPr id="93" name="直接连接符 92"/>
              <p:cNvCxnSpPr>
                <a:stCxn id="49" idx="0"/>
                <a:endCxn id="66" idx="2"/>
              </p:cNvCxnSpPr>
              <p:nvPr/>
            </p:nvCxnSpPr>
            <p:spPr>
              <a:xfrm>
                <a:off x="1669128" y="1434461"/>
                <a:ext cx="0" cy="1633452"/>
              </a:xfrm>
              <a:prstGeom prst="line">
                <a:avLst/>
              </a:prstGeom>
              <a:ln w="158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flipV="1">
                <a:off x="1263067" y="2376489"/>
                <a:ext cx="372294" cy="22349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p:nvPr/>
            </p:nvCxnSpPr>
            <p:spPr>
              <a:xfrm>
                <a:off x="1237859" y="1311825"/>
                <a:ext cx="146921" cy="12263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a:off x="4442" y="6093"/>
              <a:ext cx="7089" cy="3773"/>
              <a:chOff x="-171999" y="3471580"/>
              <a:chExt cx="4501689" cy="2492134"/>
            </a:xfrm>
          </p:grpSpPr>
          <p:sp>
            <p:nvSpPr>
              <p:cNvPr id="98" name="椭圆 97"/>
              <p:cNvSpPr/>
              <p:nvPr/>
            </p:nvSpPr>
            <p:spPr bwMode="auto">
              <a:xfrm>
                <a:off x="461892" y="3471580"/>
                <a:ext cx="2305131" cy="2129780"/>
              </a:xfrm>
              <a:prstGeom prst="ellipse">
                <a:avLst/>
              </a:prstGeom>
              <a:gradFill flip="none" rotWithShape="1">
                <a:gsLst>
                  <a:gs pos="0">
                    <a:srgbClr val="99CCFF">
                      <a:shade val="30000"/>
                      <a:satMod val="115000"/>
                    </a:srgbClr>
                  </a:gs>
                  <a:gs pos="50000">
                    <a:srgbClr val="99CCFF">
                      <a:shade val="67500"/>
                      <a:satMod val="115000"/>
                    </a:srgbClr>
                  </a:gs>
                  <a:gs pos="100000">
                    <a:srgbClr val="99CCFF">
                      <a:shade val="100000"/>
                      <a:satMod val="115000"/>
                    </a:srgbClr>
                  </a:gs>
                </a:gsLst>
                <a:lin ang="0" scaled="1"/>
                <a:tileRect/>
              </a:gradFill>
              <a:ln w="9525">
                <a:noFill/>
                <a:round/>
              </a:ln>
              <a:effectLst>
                <a:outerShdw dist="53882" dir="2700000" algn="ctr" rotWithShape="0">
                  <a:srgbClr val="000000">
                    <a:alpha val="50000"/>
                  </a:srgbClr>
                </a:outerShdw>
              </a:effectLst>
            </p:spPr>
            <p:txBody>
              <a:bodyPr wrap="none" rtlCol="0" anchor="ctr"/>
              <a:lstStyle/>
              <a:p>
                <a:pPr algn="ctr"/>
                <a:endParaRPr lang="zh-CN" altLang="en-US" kern="0">
                  <a:solidFill>
                    <a:sysClr val="windowText" lastClr="000000"/>
                  </a:solidFill>
                </a:endParaRPr>
              </a:p>
            </p:txBody>
          </p:sp>
          <p:grpSp>
            <p:nvGrpSpPr>
              <p:cNvPr id="99" name="组合 80"/>
              <p:cNvGrpSpPr/>
              <p:nvPr/>
            </p:nvGrpSpPr>
            <p:grpSpPr>
              <a:xfrm>
                <a:off x="-171999" y="3519059"/>
                <a:ext cx="4501689" cy="2444655"/>
                <a:chOff x="-1054936" y="967194"/>
                <a:chExt cx="4502203" cy="2192418"/>
              </a:xfrm>
            </p:grpSpPr>
            <p:pic>
              <p:nvPicPr>
                <p:cNvPr id="100" name="Picture 59"/>
                <p:cNvPicPr>
                  <a:picLocks noChangeAspect="1"/>
                </p:cNvPicPr>
                <p:nvPr/>
              </p:nvPicPr>
              <p:blipFill>
                <a:blip r:embed="rId3"/>
                <a:stretch>
                  <a:fillRect/>
                </a:stretch>
              </p:blipFill>
              <p:spPr>
                <a:xfrm>
                  <a:off x="2004120" y="1349350"/>
                  <a:ext cx="1443147" cy="852249"/>
                </a:xfrm>
                <a:prstGeom prst="rect">
                  <a:avLst/>
                </a:prstGeom>
                <a:noFill/>
                <a:ln w="9525">
                  <a:noFill/>
                </a:ln>
              </p:spPr>
            </p:pic>
            <p:sp>
              <p:nvSpPr>
                <p:cNvPr id="101" name="TextBox 20"/>
                <p:cNvSpPr txBox="1"/>
                <p:nvPr/>
              </p:nvSpPr>
              <p:spPr>
                <a:xfrm>
                  <a:off x="2300605" y="1692314"/>
                  <a:ext cx="982287" cy="394364"/>
                </a:xfrm>
                <a:prstGeom prst="rect">
                  <a:avLst/>
                </a:prstGeom>
                <a:noFill/>
                <a:ln w="9525">
                  <a:noFill/>
                </a:ln>
              </p:spPr>
              <p:txBody>
                <a:bodyPr wrap="square" anchor="t">
                  <a:spAutoFit/>
                </a:bodyPr>
                <a:lstStyle/>
                <a:p>
                  <a:pPr algn="ctr"/>
                  <a:r>
                    <a:rPr lang="zh-CN" altLang="en-US" sz="1200" dirty="0">
                      <a:latin typeface="微软雅黑" panose="020B0503020204020204" charset="-122"/>
                      <a:ea typeface="微软雅黑" panose="020B0503020204020204" charset="-122"/>
                    </a:rPr>
                    <a:t>数据</a:t>
                  </a:r>
                  <a:r>
                    <a:rPr lang="zh-CN" altLang="en-US" sz="1200" dirty="0">
                      <a:latin typeface="微软雅黑" panose="020B0503020204020204" charset="-122"/>
                      <a:ea typeface="微软雅黑" panose="020B0503020204020204" charset="-122"/>
                    </a:rPr>
                    <a:t>传输</a:t>
                  </a:r>
                  <a:endParaRPr lang="zh-CN" altLang="en-US" sz="1200" dirty="0">
                    <a:latin typeface="微软雅黑" panose="020B0503020204020204" charset="-122"/>
                    <a:ea typeface="微软雅黑" panose="020B0503020204020204" charset="-122"/>
                  </a:endParaRPr>
                </a:p>
              </p:txBody>
            </p:sp>
            <p:grpSp>
              <p:nvGrpSpPr>
                <p:cNvPr id="103" name="组合 86"/>
                <p:cNvGrpSpPr/>
                <p:nvPr/>
              </p:nvGrpSpPr>
              <p:grpSpPr>
                <a:xfrm>
                  <a:off x="-1054936" y="967194"/>
                  <a:ext cx="2345409" cy="2192418"/>
                  <a:chOff x="-1054936" y="967194"/>
                  <a:chExt cx="2345409" cy="2192418"/>
                </a:xfrm>
              </p:grpSpPr>
              <p:sp>
                <p:nvSpPr>
                  <p:cNvPr id="104" name="TextBox 88"/>
                  <p:cNvSpPr txBox="1"/>
                  <p:nvPr/>
                </p:nvSpPr>
                <p:spPr>
                  <a:xfrm>
                    <a:off x="543054" y="967194"/>
                    <a:ext cx="747419" cy="350786"/>
                  </a:xfrm>
                  <a:prstGeom prst="rect">
                    <a:avLst/>
                  </a:prstGeom>
                  <a:noFill/>
                  <a:ln w="9525">
                    <a:noFill/>
                  </a:ln>
                </p:spPr>
                <p:txBody>
                  <a:bodyPr anchor="t">
                    <a:spAutoFit/>
                  </a:bodyPr>
                  <a:lstStyle/>
                  <a:p>
                    <a:r>
                      <a:rPr lang="en-US" altLang="zh-CN" sz="1000" b="1" dirty="0">
                        <a:solidFill>
                          <a:srgbClr val="FF0000"/>
                        </a:solidFill>
                        <a:latin typeface="华文中宋" panose="02010600040101010101" pitchFamily="2" charset="-122"/>
                        <a:ea typeface="华文中宋" panose="02010600040101010101" pitchFamily="2" charset="-122"/>
                      </a:rPr>
                      <a:t>n</a:t>
                    </a:r>
                    <a:r>
                      <a:rPr lang="zh-CN" altLang="en-US" sz="1000" b="1" dirty="0">
                        <a:solidFill>
                          <a:srgbClr val="FF0000"/>
                        </a:solidFill>
                        <a:latin typeface="华文中宋" panose="02010600040101010101" pitchFamily="2" charset="-122"/>
                        <a:ea typeface="华文中宋" panose="02010600040101010101" pitchFamily="2" charset="-122"/>
                      </a:rPr>
                      <a:t>号杆塔</a:t>
                    </a:r>
                    <a:endParaRPr lang="zh-CN" altLang="en-US" sz="1000" b="1" dirty="0">
                      <a:solidFill>
                        <a:srgbClr val="FF0000"/>
                      </a:solidFill>
                      <a:latin typeface="华文中宋" panose="02010600040101010101" pitchFamily="2" charset="-122"/>
                      <a:ea typeface="华文中宋" panose="02010600040101010101" pitchFamily="2" charset="-122"/>
                    </a:endParaRPr>
                  </a:p>
                </p:txBody>
              </p:sp>
              <p:sp>
                <p:nvSpPr>
                  <p:cNvPr id="152" name="TextBox 89"/>
                  <p:cNvSpPr txBox="1"/>
                  <p:nvPr/>
                </p:nvSpPr>
                <p:spPr>
                  <a:xfrm>
                    <a:off x="-1054936" y="2574813"/>
                    <a:ext cx="1201205" cy="584799"/>
                  </a:xfrm>
                  <a:prstGeom prst="rect">
                    <a:avLst/>
                  </a:prstGeom>
                  <a:noFill/>
                  <a:ln w="9525">
                    <a:noFill/>
                  </a:ln>
                </p:spPr>
                <p:txBody>
                  <a:bodyPr wrap="square" anchor="t">
                    <a:spAutoFit/>
                  </a:bodyPr>
                  <a:lstStyle>
                    <a:defPPr>
                      <a:defRPr lang="zh-CN"/>
                    </a:defPPr>
                    <a:lvl1pPr algn="ctr">
                      <a:defRPr sz="1000">
                        <a:solidFill>
                          <a:srgbClr val="0000FF"/>
                        </a:solidFill>
                        <a:latin typeface="华文中宋" panose="02010600040101010101" pitchFamily="2" charset="-122"/>
                        <a:ea typeface="华文中宋" panose="02010600040101010101" pitchFamily="2" charset="-122"/>
                      </a:defRPr>
                    </a:lvl1pPr>
                  </a:lstStyle>
                  <a:p>
                    <a:pPr algn="ctr"/>
                    <a:r>
                      <a:rPr lang="zh-CN" altLang="zh-CN" dirty="0"/>
                      <a:t>配电自动化全景监测模块</a:t>
                    </a:r>
                    <a:endParaRPr lang="zh-CN" altLang="en-US" dirty="0"/>
                  </a:p>
                </p:txBody>
              </p:sp>
            </p:grpSp>
          </p:grpSp>
          <p:grpSp>
            <p:nvGrpSpPr>
              <p:cNvPr id="153" name="Group 141"/>
              <p:cNvGrpSpPr/>
              <p:nvPr/>
            </p:nvGrpSpPr>
            <p:grpSpPr bwMode="auto">
              <a:xfrm>
                <a:off x="921039" y="3785656"/>
                <a:ext cx="1133840" cy="1815704"/>
                <a:chOff x="3832" y="2277"/>
                <a:chExt cx="638" cy="1066"/>
              </a:xfrm>
            </p:grpSpPr>
            <p:grpSp>
              <p:nvGrpSpPr>
                <p:cNvPr id="154" name="Group 142"/>
                <p:cNvGrpSpPr/>
                <p:nvPr/>
              </p:nvGrpSpPr>
              <p:grpSpPr bwMode="auto">
                <a:xfrm>
                  <a:off x="3832" y="2277"/>
                  <a:ext cx="638" cy="1066"/>
                  <a:chOff x="2552" y="2733"/>
                  <a:chExt cx="638" cy="1066"/>
                </a:xfrm>
              </p:grpSpPr>
              <p:sp>
                <p:nvSpPr>
                  <p:cNvPr id="155" name="Rectangle 143"/>
                  <p:cNvSpPr>
                    <a:spLocks noChangeArrowheads="1"/>
                  </p:cNvSpPr>
                  <p:nvPr/>
                </p:nvSpPr>
                <p:spPr bwMode="auto">
                  <a:xfrm>
                    <a:off x="2979" y="2733"/>
                    <a:ext cx="58" cy="1066"/>
                  </a:xfrm>
                  <a:prstGeom prst="rect">
                    <a:avLst/>
                  </a:prstGeom>
                  <a:solidFill>
                    <a:srgbClr val="AD6900"/>
                  </a:solidFill>
                  <a:ln w="4763">
                    <a:solidFill>
                      <a:srgbClr val="714400"/>
                    </a:solidFill>
                    <a:miter lim="800000"/>
                  </a:ln>
                </p:spPr>
                <p:txBody>
                  <a:bodyPr/>
                  <a:lstStyle/>
                  <a:p>
                    <a:endParaRPr lang="zh-CN" altLang="en-US"/>
                  </a:p>
                </p:txBody>
              </p:sp>
              <p:sp>
                <p:nvSpPr>
                  <p:cNvPr id="156" name="Line 144"/>
                  <p:cNvSpPr>
                    <a:spLocks noChangeShapeType="1"/>
                  </p:cNvSpPr>
                  <p:nvPr/>
                </p:nvSpPr>
                <p:spPr bwMode="auto">
                  <a:xfrm>
                    <a:off x="2887" y="2820"/>
                    <a:ext cx="107" cy="90"/>
                  </a:xfrm>
                  <a:prstGeom prst="line">
                    <a:avLst/>
                  </a:prstGeom>
                  <a:noFill/>
                  <a:ln w="11113">
                    <a:solidFill>
                      <a:srgbClr val="AD69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7" name="Line 145"/>
                  <p:cNvSpPr>
                    <a:spLocks noChangeShapeType="1"/>
                  </p:cNvSpPr>
                  <p:nvPr/>
                </p:nvSpPr>
                <p:spPr bwMode="auto">
                  <a:xfrm flipH="1">
                    <a:off x="3014" y="2820"/>
                    <a:ext cx="104" cy="88"/>
                  </a:xfrm>
                  <a:prstGeom prst="line">
                    <a:avLst/>
                  </a:prstGeom>
                  <a:noFill/>
                  <a:ln w="11113">
                    <a:solidFill>
                      <a:srgbClr val="AD6900"/>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158" name="Group 146"/>
                  <p:cNvGrpSpPr/>
                  <p:nvPr/>
                </p:nvGrpSpPr>
                <p:grpSpPr bwMode="auto">
                  <a:xfrm>
                    <a:off x="3125" y="2765"/>
                    <a:ext cx="34" cy="38"/>
                    <a:chOff x="3125" y="2765"/>
                    <a:chExt cx="34" cy="38"/>
                  </a:xfrm>
                </p:grpSpPr>
                <p:sp>
                  <p:nvSpPr>
                    <p:cNvPr id="159" name="Freeform 147"/>
                    <p:cNvSpPr/>
                    <p:nvPr/>
                  </p:nvSpPr>
                  <p:spPr bwMode="auto">
                    <a:xfrm>
                      <a:off x="3131" y="2771"/>
                      <a:ext cx="22" cy="27"/>
                    </a:xfrm>
                    <a:custGeom>
                      <a:avLst/>
                      <a:gdLst>
                        <a:gd name="T0" fmla="*/ 19 w 68"/>
                        <a:gd name="T1" fmla="*/ 0 h 80"/>
                        <a:gd name="T2" fmla="*/ 0 w 68"/>
                        <a:gd name="T3" fmla="*/ 80 h 80"/>
                        <a:gd name="T4" fmla="*/ 68 w 68"/>
                        <a:gd name="T5" fmla="*/ 80 h 80"/>
                        <a:gd name="T6" fmla="*/ 49 w 68"/>
                        <a:gd name="T7" fmla="*/ 0 h 80"/>
                        <a:gd name="T8" fmla="*/ 19 w 68"/>
                        <a:gd name="T9" fmla="*/ 0 h 80"/>
                      </a:gdLst>
                      <a:ahLst/>
                      <a:cxnLst>
                        <a:cxn ang="0">
                          <a:pos x="T0" y="T1"/>
                        </a:cxn>
                        <a:cxn ang="0">
                          <a:pos x="T2" y="T3"/>
                        </a:cxn>
                        <a:cxn ang="0">
                          <a:pos x="T4" y="T5"/>
                        </a:cxn>
                        <a:cxn ang="0">
                          <a:pos x="T6" y="T7"/>
                        </a:cxn>
                        <a:cxn ang="0">
                          <a:pos x="T8" y="T9"/>
                        </a:cxn>
                      </a:cxnLst>
                      <a:rect l="0" t="0" r="r" b="b"/>
                      <a:pathLst>
                        <a:path w="68" h="80">
                          <a:moveTo>
                            <a:pt x="19" y="0"/>
                          </a:moveTo>
                          <a:lnTo>
                            <a:pt x="0" y="80"/>
                          </a:lnTo>
                          <a:lnTo>
                            <a:pt x="68" y="80"/>
                          </a:lnTo>
                          <a:lnTo>
                            <a:pt x="49" y="0"/>
                          </a:lnTo>
                          <a:lnTo>
                            <a:pt x="19" y="0"/>
                          </a:lnTo>
                          <a:close/>
                        </a:path>
                      </a:pathLst>
                    </a:custGeom>
                    <a:solidFill>
                      <a:srgbClr val="919191"/>
                    </a:solidFill>
                    <a:ln w="4763">
                      <a:solidFill>
                        <a:srgbClr val="919191"/>
                      </a:solidFill>
                      <a:prstDash val="solid"/>
                      <a:round/>
                    </a:ln>
                  </p:spPr>
                  <p:txBody>
                    <a:bodyPr/>
                    <a:lstStyle/>
                    <a:p>
                      <a:endParaRPr lang="zh-CN" altLang="en-US"/>
                    </a:p>
                  </p:txBody>
                </p:sp>
                <p:sp>
                  <p:nvSpPr>
                    <p:cNvPr id="160" name="Freeform 148"/>
                    <p:cNvSpPr/>
                    <p:nvPr/>
                  </p:nvSpPr>
                  <p:spPr bwMode="auto">
                    <a:xfrm>
                      <a:off x="3125" y="2765"/>
                      <a:ext cx="34" cy="38"/>
                    </a:xfrm>
                    <a:custGeom>
                      <a:avLst/>
                      <a:gdLst>
                        <a:gd name="T0" fmla="*/ 26 w 102"/>
                        <a:gd name="T1" fmla="*/ 0 h 113"/>
                        <a:gd name="T2" fmla="*/ 0 w 102"/>
                        <a:gd name="T3" fmla="*/ 113 h 113"/>
                        <a:gd name="T4" fmla="*/ 102 w 102"/>
                        <a:gd name="T5" fmla="*/ 113 h 113"/>
                        <a:gd name="T6" fmla="*/ 77 w 102"/>
                        <a:gd name="T7" fmla="*/ 0 h 113"/>
                        <a:gd name="T8" fmla="*/ 26 w 102"/>
                        <a:gd name="T9" fmla="*/ 0 h 113"/>
                        <a:gd name="T10" fmla="*/ 45 w 102"/>
                        <a:gd name="T11" fmla="*/ 33 h 113"/>
                        <a:gd name="T12" fmla="*/ 57 w 102"/>
                        <a:gd name="T13" fmla="*/ 33 h 113"/>
                        <a:gd name="T14" fmla="*/ 67 w 102"/>
                        <a:gd name="T15" fmla="*/ 82 h 113"/>
                        <a:gd name="T16" fmla="*/ 34 w 102"/>
                        <a:gd name="T17" fmla="*/ 82 h 113"/>
                        <a:gd name="T18" fmla="*/ 45 w 102"/>
                        <a:gd name="T19" fmla="*/ 33 h 113"/>
                        <a:gd name="T20" fmla="*/ 26 w 102"/>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3">
                          <a:moveTo>
                            <a:pt x="26" y="0"/>
                          </a:moveTo>
                          <a:lnTo>
                            <a:pt x="0" y="113"/>
                          </a:lnTo>
                          <a:lnTo>
                            <a:pt x="102" y="113"/>
                          </a:lnTo>
                          <a:lnTo>
                            <a:pt x="77" y="0"/>
                          </a:lnTo>
                          <a:lnTo>
                            <a:pt x="26" y="0"/>
                          </a:lnTo>
                          <a:lnTo>
                            <a:pt x="45" y="33"/>
                          </a:lnTo>
                          <a:lnTo>
                            <a:pt x="57" y="33"/>
                          </a:lnTo>
                          <a:lnTo>
                            <a:pt x="67" y="82"/>
                          </a:lnTo>
                          <a:lnTo>
                            <a:pt x="34" y="82"/>
                          </a:lnTo>
                          <a:lnTo>
                            <a:pt x="45" y="33"/>
                          </a:lnTo>
                          <a:lnTo>
                            <a:pt x="26"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1" name="Group 149"/>
                  <p:cNvGrpSpPr/>
                  <p:nvPr/>
                </p:nvGrpSpPr>
                <p:grpSpPr bwMode="auto">
                  <a:xfrm>
                    <a:off x="3068" y="2765"/>
                    <a:ext cx="34" cy="38"/>
                    <a:chOff x="3068" y="2765"/>
                    <a:chExt cx="34" cy="38"/>
                  </a:xfrm>
                </p:grpSpPr>
                <p:sp>
                  <p:nvSpPr>
                    <p:cNvPr id="162" name="Freeform 150"/>
                    <p:cNvSpPr/>
                    <p:nvPr/>
                  </p:nvSpPr>
                  <p:spPr bwMode="auto">
                    <a:xfrm>
                      <a:off x="3074" y="2771"/>
                      <a:ext cx="22" cy="27"/>
                    </a:xfrm>
                    <a:custGeom>
                      <a:avLst/>
                      <a:gdLst>
                        <a:gd name="T0" fmla="*/ 19 w 67"/>
                        <a:gd name="T1" fmla="*/ 0 h 80"/>
                        <a:gd name="T2" fmla="*/ 0 w 67"/>
                        <a:gd name="T3" fmla="*/ 80 h 80"/>
                        <a:gd name="T4" fmla="*/ 67 w 67"/>
                        <a:gd name="T5" fmla="*/ 80 h 80"/>
                        <a:gd name="T6" fmla="*/ 49 w 67"/>
                        <a:gd name="T7" fmla="*/ 0 h 80"/>
                        <a:gd name="T8" fmla="*/ 19 w 67"/>
                        <a:gd name="T9" fmla="*/ 0 h 80"/>
                      </a:gdLst>
                      <a:ahLst/>
                      <a:cxnLst>
                        <a:cxn ang="0">
                          <a:pos x="T0" y="T1"/>
                        </a:cxn>
                        <a:cxn ang="0">
                          <a:pos x="T2" y="T3"/>
                        </a:cxn>
                        <a:cxn ang="0">
                          <a:pos x="T4" y="T5"/>
                        </a:cxn>
                        <a:cxn ang="0">
                          <a:pos x="T6" y="T7"/>
                        </a:cxn>
                        <a:cxn ang="0">
                          <a:pos x="T8" y="T9"/>
                        </a:cxn>
                      </a:cxnLst>
                      <a:rect l="0" t="0" r="r" b="b"/>
                      <a:pathLst>
                        <a:path w="67" h="80">
                          <a:moveTo>
                            <a:pt x="19" y="0"/>
                          </a:moveTo>
                          <a:lnTo>
                            <a:pt x="0" y="80"/>
                          </a:lnTo>
                          <a:lnTo>
                            <a:pt x="67" y="80"/>
                          </a:lnTo>
                          <a:lnTo>
                            <a:pt x="49" y="0"/>
                          </a:lnTo>
                          <a:lnTo>
                            <a:pt x="19" y="0"/>
                          </a:lnTo>
                          <a:close/>
                        </a:path>
                      </a:pathLst>
                    </a:custGeom>
                    <a:solidFill>
                      <a:srgbClr val="919191"/>
                    </a:solidFill>
                    <a:ln w="4763">
                      <a:solidFill>
                        <a:srgbClr val="919191"/>
                      </a:solidFill>
                      <a:prstDash val="solid"/>
                      <a:round/>
                    </a:ln>
                  </p:spPr>
                  <p:txBody>
                    <a:bodyPr/>
                    <a:lstStyle/>
                    <a:p>
                      <a:endParaRPr lang="zh-CN" altLang="en-US"/>
                    </a:p>
                  </p:txBody>
                </p:sp>
                <p:sp>
                  <p:nvSpPr>
                    <p:cNvPr id="163" name="Freeform 151"/>
                    <p:cNvSpPr/>
                    <p:nvPr/>
                  </p:nvSpPr>
                  <p:spPr bwMode="auto">
                    <a:xfrm>
                      <a:off x="3068" y="2765"/>
                      <a:ext cx="34" cy="38"/>
                    </a:xfrm>
                    <a:custGeom>
                      <a:avLst/>
                      <a:gdLst>
                        <a:gd name="T0" fmla="*/ 26 w 102"/>
                        <a:gd name="T1" fmla="*/ 0 h 113"/>
                        <a:gd name="T2" fmla="*/ 0 w 102"/>
                        <a:gd name="T3" fmla="*/ 113 h 113"/>
                        <a:gd name="T4" fmla="*/ 102 w 102"/>
                        <a:gd name="T5" fmla="*/ 113 h 113"/>
                        <a:gd name="T6" fmla="*/ 77 w 102"/>
                        <a:gd name="T7" fmla="*/ 0 h 113"/>
                        <a:gd name="T8" fmla="*/ 26 w 102"/>
                        <a:gd name="T9" fmla="*/ 0 h 113"/>
                        <a:gd name="T10" fmla="*/ 45 w 102"/>
                        <a:gd name="T11" fmla="*/ 33 h 113"/>
                        <a:gd name="T12" fmla="*/ 57 w 102"/>
                        <a:gd name="T13" fmla="*/ 33 h 113"/>
                        <a:gd name="T14" fmla="*/ 67 w 102"/>
                        <a:gd name="T15" fmla="*/ 82 h 113"/>
                        <a:gd name="T16" fmla="*/ 33 w 102"/>
                        <a:gd name="T17" fmla="*/ 82 h 113"/>
                        <a:gd name="T18" fmla="*/ 45 w 102"/>
                        <a:gd name="T19" fmla="*/ 33 h 113"/>
                        <a:gd name="T20" fmla="*/ 26 w 102"/>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3">
                          <a:moveTo>
                            <a:pt x="26" y="0"/>
                          </a:moveTo>
                          <a:lnTo>
                            <a:pt x="0" y="113"/>
                          </a:lnTo>
                          <a:lnTo>
                            <a:pt x="102" y="113"/>
                          </a:lnTo>
                          <a:lnTo>
                            <a:pt x="77" y="0"/>
                          </a:lnTo>
                          <a:lnTo>
                            <a:pt x="26" y="0"/>
                          </a:lnTo>
                          <a:lnTo>
                            <a:pt x="45" y="33"/>
                          </a:lnTo>
                          <a:lnTo>
                            <a:pt x="57" y="33"/>
                          </a:lnTo>
                          <a:lnTo>
                            <a:pt x="67" y="82"/>
                          </a:lnTo>
                          <a:lnTo>
                            <a:pt x="33" y="82"/>
                          </a:lnTo>
                          <a:lnTo>
                            <a:pt x="45" y="33"/>
                          </a:lnTo>
                          <a:lnTo>
                            <a:pt x="26"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4" name="Group 152"/>
                  <p:cNvGrpSpPr/>
                  <p:nvPr/>
                </p:nvGrpSpPr>
                <p:grpSpPr bwMode="auto">
                  <a:xfrm>
                    <a:off x="2900" y="2768"/>
                    <a:ext cx="34" cy="37"/>
                    <a:chOff x="2900" y="2768"/>
                    <a:chExt cx="34" cy="37"/>
                  </a:xfrm>
                </p:grpSpPr>
                <p:sp>
                  <p:nvSpPr>
                    <p:cNvPr id="165" name="Freeform 153"/>
                    <p:cNvSpPr/>
                    <p:nvPr/>
                  </p:nvSpPr>
                  <p:spPr bwMode="auto">
                    <a:xfrm>
                      <a:off x="2906" y="2773"/>
                      <a:ext cx="22" cy="27"/>
                    </a:xfrm>
                    <a:custGeom>
                      <a:avLst/>
                      <a:gdLst>
                        <a:gd name="T0" fmla="*/ 18 w 65"/>
                        <a:gd name="T1" fmla="*/ 0 h 82"/>
                        <a:gd name="T2" fmla="*/ 0 w 65"/>
                        <a:gd name="T3" fmla="*/ 82 h 82"/>
                        <a:gd name="T4" fmla="*/ 65 w 65"/>
                        <a:gd name="T5" fmla="*/ 82 h 82"/>
                        <a:gd name="T6" fmla="*/ 49 w 65"/>
                        <a:gd name="T7" fmla="*/ 0 h 82"/>
                        <a:gd name="T8" fmla="*/ 18 w 65"/>
                        <a:gd name="T9" fmla="*/ 0 h 82"/>
                      </a:gdLst>
                      <a:ahLst/>
                      <a:cxnLst>
                        <a:cxn ang="0">
                          <a:pos x="T0" y="T1"/>
                        </a:cxn>
                        <a:cxn ang="0">
                          <a:pos x="T2" y="T3"/>
                        </a:cxn>
                        <a:cxn ang="0">
                          <a:pos x="T4" y="T5"/>
                        </a:cxn>
                        <a:cxn ang="0">
                          <a:pos x="T6" y="T7"/>
                        </a:cxn>
                        <a:cxn ang="0">
                          <a:pos x="T8" y="T9"/>
                        </a:cxn>
                      </a:cxnLst>
                      <a:rect l="0" t="0" r="r" b="b"/>
                      <a:pathLst>
                        <a:path w="65" h="82">
                          <a:moveTo>
                            <a:pt x="18" y="0"/>
                          </a:moveTo>
                          <a:lnTo>
                            <a:pt x="0" y="82"/>
                          </a:lnTo>
                          <a:lnTo>
                            <a:pt x="65" y="82"/>
                          </a:lnTo>
                          <a:lnTo>
                            <a:pt x="49" y="0"/>
                          </a:lnTo>
                          <a:lnTo>
                            <a:pt x="18" y="0"/>
                          </a:lnTo>
                          <a:close/>
                        </a:path>
                      </a:pathLst>
                    </a:custGeom>
                    <a:solidFill>
                      <a:srgbClr val="919191"/>
                    </a:solidFill>
                    <a:ln w="4763">
                      <a:solidFill>
                        <a:srgbClr val="919191"/>
                      </a:solidFill>
                      <a:prstDash val="solid"/>
                      <a:round/>
                    </a:ln>
                  </p:spPr>
                  <p:txBody>
                    <a:bodyPr/>
                    <a:lstStyle/>
                    <a:p>
                      <a:endParaRPr lang="zh-CN" altLang="en-US"/>
                    </a:p>
                  </p:txBody>
                </p:sp>
                <p:sp>
                  <p:nvSpPr>
                    <p:cNvPr id="166" name="Freeform 154"/>
                    <p:cNvSpPr/>
                    <p:nvPr/>
                  </p:nvSpPr>
                  <p:spPr bwMode="auto">
                    <a:xfrm>
                      <a:off x="2900" y="2768"/>
                      <a:ext cx="34" cy="37"/>
                    </a:xfrm>
                    <a:custGeom>
                      <a:avLst/>
                      <a:gdLst>
                        <a:gd name="T0" fmla="*/ 27 w 102"/>
                        <a:gd name="T1" fmla="*/ 0 h 113"/>
                        <a:gd name="T2" fmla="*/ 0 w 102"/>
                        <a:gd name="T3" fmla="*/ 113 h 113"/>
                        <a:gd name="T4" fmla="*/ 102 w 102"/>
                        <a:gd name="T5" fmla="*/ 113 h 113"/>
                        <a:gd name="T6" fmla="*/ 78 w 102"/>
                        <a:gd name="T7" fmla="*/ 0 h 113"/>
                        <a:gd name="T8" fmla="*/ 27 w 102"/>
                        <a:gd name="T9" fmla="*/ 0 h 113"/>
                        <a:gd name="T10" fmla="*/ 47 w 102"/>
                        <a:gd name="T11" fmla="*/ 32 h 113"/>
                        <a:gd name="T12" fmla="*/ 58 w 102"/>
                        <a:gd name="T13" fmla="*/ 32 h 113"/>
                        <a:gd name="T14" fmla="*/ 68 w 102"/>
                        <a:gd name="T15" fmla="*/ 80 h 113"/>
                        <a:gd name="T16" fmla="*/ 35 w 102"/>
                        <a:gd name="T17" fmla="*/ 80 h 113"/>
                        <a:gd name="T18" fmla="*/ 47 w 102"/>
                        <a:gd name="T19" fmla="*/ 32 h 113"/>
                        <a:gd name="T20" fmla="*/ 27 w 102"/>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 h="113">
                          <a:moveTo>
                            <a:pt x="27" y="0"/>
                          </a:moveTo>
                          <a:lnTo>
                            <a:pt x="0" y="113"/>
                          </a:lnTo>
                          <a:lnTo>
                            <a:pt x="102" y="113"/>
                          </a:lnTo>
                          <a:lnTo>
                            <a:pt x="78" y="0"/>
                          </a:lnTo>
                          <a:lnTo>
                            <a:pt x="27" y="0"/>
                          </a:lnTo>
                          <a:lnTo>
                            <a:pt x="47" y="32"/>
                          </a:lnTo>
                          <a:lnTo>
                            <a:pt x="58" y="32"/>
                          </a:lnTo>
                          <a:lnTo>
                            <a:pt x="68" y="80"/>
                          </a:lnTo>
                          <a:lnTo>
                            <a:pt x="35" y="80"/>
                          </a:lnTo>
                          <a:lnTo>
                            <a:pt x="47" y="32"/>
                          </a:lnTo>
                          <a:lnTo>
                            <a:pt x="27"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67" name="Group 155"/>
                  <p:cNvGrpSpPr/>
                  <p:nvPr/>
                </p:nvGrpSpPr>
                <p:grpSpPr bwMode="auto">
                  <a:xfrm>
                    <a:off x="2848" y="2768"/>
                    <a:ext cx="34" cy="37"/>
                    <a:chOff x="2848" y="2768"/>
                    <a:chExt cx="34" cy="37"/>
                  </a:xfrm>
                </p:grpSpPr>
                <p:sp>
                  <p:nvSpPr>
                    <p:cNvPr id="168" name="Freeform 156"/>
                    <p:cNvSpPr/>
                    <p:nvPr/>
                  </p:nvSpPr>
                  <p:spPr bwMode="auto">
                    <a:xfrm>
                      <a:off x="2854" y="2773"/>
                      <a:ext cx="22" cy="27"/>
                    </a:xfrm>
                    <a:custGeom>
                      <a:avLst/>
                      <a:gdLst>
                        <a:gd name="T0" fmla="*/ 18 w 66"/>
                        <a:gd name="T1" fmla="*/ 0 h 82"/>
                        <a:gd name="T2" fmla="*/ 0 w 66"/>
                        <a:gd name="T3" fmla="*/ 82 h 82"/>
                        <a:gd name="T4" fmla="*/ 66 w 66"/>
                        <a:gd name="T5" fmla="*/ 82 h 82"/>
                        <a:gd name="T6" fmla="*/ 48 w 66"/>
                        <a:gd name="T7" fmla="*/ 0 h 82"/>
                        <a:gd name="T8" fmla="*/ 18 w 66"/>
                        <a:gd name="T9" fmla="*/ 0 h 82"/>
                      </a:gdLst>
                      <a:ahLst/>
                      <a:cxnLst>
                        <a:cxn ang="0">
                          <a:pos x="T0" y="T1"/>
                        </a:cxn>
                        <a:cxn ang="0">
                          <a:pos x="T2" y="T3"/>
                        </a:cxn>
                        <a:cxn ang="0">
                          <a:pos x="T4" y="T5"/>
                        </a:cxn>
                        <a:cxn ang="0">
                          <a:pos x="T6" y="T7"/>
                        </a:cxn>
                        <a:cxn ang="0">
                          <a:pos x="T8" y="T9"/>
                        </a:cxn>
                      </a:cxnLst>
                      <a:rect l="0" t="0" r="r" b="b"/>
                      <a:pathLst>
                        <a:path w="66" h="82">
                          <a:moveTo>
                            <a:pt x="18" y="0"/>
                          </a:moveTo>
                          <a:lnTo>
                            <a:pt x="0" y="82"/>
                          </a:lnTo>
                          <a:lnTo>
                            <a:pt x="66" y="82"/>
                          </a:lnTo>
                          <a:lnTo>
                            <a:pt x="48" y="0"/>
                          </a:lnTo>
                          <a:lnTo>
                            <a:pt x="18" y="0"/>
                          </a:lnTo>
                          <a:close/>
                        </a:path>
                      </a:pathLst>
                    </a:custGeom>
                    <a:solidFill>
                      <a:srgbClr val="919191"/>
                    </a:solidFill>
                    <a:ln w="4763">
                      <a:solidFill>
                        <a:srgbClr val="919191"/>
                      </a:solidFill>
                      <a:prstDash val="solid"/>
                      <a:round/>
                    </a:ln>
                  </p:spPr>
                  <p:txBody>
                    <a:bodyPr/>
                    <a:lstStyle/>
                    <a:p>
                      <a:endParaRPr lang="zh-CN" altLang="en-US"/>
                    </a:p>
                  </p:txBody>
                </p:sp>
                <p:sp>
                  <p:nvSpPr>
                    <p:cNvPr id="169" name="Freeform 157"/>
                    <p:cNvSpPr/>
                    <p:nvPr/>
                  </p:nvSpPr>
                  <p:spPr bwMode="auto">
                    <a:xfrm>
                      <a:off x="2848" y="2768"/>
                      <a:ext cx="34" cy="37"/>
                    </a:xfrm>
                    <a:custGeom>
                      <a:avLst/>
                      <a:gdLst>
                        <a:gd name="T0" fmla="*/ 27 w 103"/>
                        <a:gd name="T1" fmla="*/ 0 h 113"/>
                        <a:gd name="T2" fmla="*/ 0 w 103"/>
                        <a:gd name="T3" fmla="*/ 113 h 113"/>
                        <a:gd name="T4" fmla="*/ 103 w 103"/>
                        <a:gd name="T5" fmla="*/ 113 h 113"/>
                        <a:gd name="T6" fmla="*/ 78 w 103"/>
                        <a:gd name="T7" fmla="*/ 0 h 113"/>
                        <a:gd name="T8" fmla="*/ 27 w 103"/>
                        <a:gd name="T9" fmla="*/ 0 h 113"/>
                        <a:gd name="T10" fmla="*/ 45 w 103"/>
                        <a:gd name="T11" fmla="*/ 32 h 113"/>
                        <a:gd name="T12" fmla="*/ 58 w 103"/>
                        <a:gd name="T13" fmla="*/ 32 h 113"/>
                        <a:gd name="T14" fmla="*/ 68 w 103"/>
                        <a:gd name="T15" fmla="*/ 80 h 113"/>
                        <a:gd name="T16" fmla="*/ 34 w 103"/>
                        <a:gd name="T17" fmla="*/ 80 h 113"/>
                        <a:gd name="T18" fmla="*/ 45 w 103"/>
                        <a:gd name="T19" fmla="*/ 32 h 113"/>
                        <a:gd name="T20" fmla="*/ 27 w 103"/>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13">
                          <a:moveTo>
                            <a:pt x="27" y="0"/>
                          </a:moveTo>
                          <a:lnTo>
                            <a:pt x="0" y="113"/>
                          </a:lnTo>
                          <a:lnTo>
                            <a:pt x="103" y="113"/>
                          </a:lnTo>
                          <a:lnTo>
                            <a:pt x="78" y="0"/>
                          </a:lnTo>
                          <a:lnTo>
                            <a:pt x="27" y="0"/>
                          </a:lnTo>
                          <a:lnTo>
                            <a:pt x="45" y="32"/>
                          </a:lnTo>
                          <a:lnTo>
                            <a:pt x="58" y="32"/>
                          </a:lnTo>
                          <a:lnTo>
                            <a:pt x="68" y="80"/>
                          </a:lnTo>
                          <a:lnTo>
                            <a:pt x="34" y="80"/>
                          </a:lnTo>
                          <a:lnTo>
                            <a:pt x="45" y="32"/>
                          </a:lnTo>
                          <a:lnTo>
                            <a:pt x="27" y="0"/>
                          </a:lnTo>
                          <a:close/>
                        </a:path>
                      </a:pathLst>
                    </a:custGeom>
                    <a:solidFill>
                      <a:srgbClr val="91919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0" name="Rectangle 158"/>
                  <p:cNvSpPr>
                    <a:spLocks noChangeArrowheads="1"/>
                  </p:cNvSpPr>
                  <p:nvPr/>
                </p:nvSpPr>
                <p:spPr bwMode="auto">
                  <a:xfrm>
                    <a:off x="2827" y="2800"/>
                    <a:ext cx="363" cy="38"/>
                  </a:xfrm>
                  <a:prstGeom prst="rect">
                    <a:avLst/>
                  </a:prstGeom>
                  <a:solidFill>
                    <a:srgbClr val="AD6900"/>
                  </a:solidFill>
                  <a:ln w="11113">
                    <a:solidFill>
                      <a:srgbClr val="AD6900"/>
                    </a:solidFill>
                    <a:miter lim="800000"/>
                  </a:ln>
                </p:spPr>
                <p:txBody>
                  <a:bodyPr/>
                  <a:lstStyle/>
                  <a:p>
                    <a:endParaRPr lang="zh-CN" altLang="en-US"/>
                  </a:p>
                </p:txBody>
              </p:sp>
              <p:sp>
                <p:nvSpPr>
                  <p:cNvPr id="171" name="Rectangle 159"/>
                  <p:cNvSpPr>
                    <a:spLocks noChangeArrowheads="1"/>
                  </p:cNvSpPr>
                  <p:nvPr/>
                </p:nvSpPr>
                <p:spPr bwMode="auto">
                  <a:xfrm>
                    <a:off x="2980" y="2840"/>
                    <a:ext cx="56" cy="16"/>
                  </a:xfrm>
                  <a:prstGeom prst="rect">
                    <a:avLst/>
                  </a:prstGeom>
                  <a:solidFill>
                    <a:srgbClr val="7144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72" name="Line 160"/>
                  <p:cNvSpPr>
                    <a:spLocks noChangeShapeType="1"/>
                  </p:cNvSpPr>
                  <p:nvPr/>
                </p:nvSpPr>
                <p:spPr bwMode="auto">
                  <a:xfrm>
                    <a:off x="2980" y="2796"/>
                    <a:ext cx="56" cy="1"/>
                  </a:xfrm>
                  <a:prstGeom prst="line">
                    <a:avLst/>
                  </a:prstGeom>
                  <a:noFill/>
                  <a:ln w="4763">
                    <a:solidFill>
                      <a:srgbClr val="7144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3" name="Line 161"/>
                  <p:cNvSpPr>
                    <a:spLocks noChangeShapeType="1"/>
                  </p:cNvSpPr>
                  <p:nvPr/>
                </p:nvSpPr>
                <p:spPr bwMode="auto">
                  <a:xfrm>
                    <a:off x="3034" y="2880"/>
                    <a:ext cx="1" cy="46"/>
                  </a:xfrm>
                  <a:prstGeom prst="line">
                    <a:avLst/>
                  </a:prstGeom>
                  <a:noFill/>
                  <a:ln w="4763">
                    <a:solidFill>
                      <a:srgbClr val="7144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174" name="Arc 162"/>
                  <p:cNvSpPr/>
                  <p:nvPr/>
                </p:nvSpPr>
                <p:spPr bwMode="auto">
                  <a:xfrm>
                    <a:off x="2552" y="2774"/>
                    <a:ext cx="320" cy="173"/>
                  </a:xfrm>
                  <a:custGeom>
                    <a:avLst/>
                    <a:gdLst>
                      <a:gd name="G0" fmla="+- 0 0 0"/>
                      <a:gd name="G1" fmla="+- 126 0 0"/>
                      <a:gd name="G2" fmla="+- 21600 0 0"/>
                      <a:gd name="T0" fmla="*/ 21600 w 21600"/>
                      <a:gd name="T1" fmla="*/ 0 h 21726"/>
                      <a:gd name="T2" fmla="*/ 0 w 21600"/>
                      <a:gd name="T3" fmla="*/ 21726 h 21726"/>
                      <a:gd name="T4" fmla="*/ 0 w 21600"/>
                      <a:gd name="T5" fmla="*/ 126 h 21726"/>
                    </a:gdLst>
                    <a:ahLst/>
                    <a:cxnLst>
                      <a:cxn ang="0">
                        <a:pos x="T0" y="T1"/>
                      </a:cxn>
                      <a:cxn ang="0">
                        <a:pos x="T2" y="T3"/>
                      </a:cxn>
                      <a:cxn ang="0">
                        <a:pos x="T4" y="T5"/>
                      </a:cxn>
                    </a:cxnLst>
                    <a:rect l="0" t="0" r="r" b="b"/>
                    <a:pathLst>
                      <a:path w="21600" h="21726" fill="none" extrusionOk="0">
                        <a:moveTo>
                          <a:pt x="21599" y="0"/>
                        </a:moveTo>
                        <a:cubicBezTo>
                          <a:pt x="21599" y="42"/>
                          <a:pt x="21600" y="84"/>
                          <a:pt x="21600" y="126"/>
                        </a:cubicBezTo>
                        <a:cubicBezTo>
                          <a:pt x="21600" y="12055"/>
                          <a:pt x="11929" y="21725"/>
                          <a:pt x="0" y="21726"/>
                        </a:cubicBezTo>
                      </a:path>
                      <a:path w="21600" h="21726" stroke="0" extrusionOk="0">
                        <a:moveTo>
                          <a:pt x="21599" y="0"/>
                        </a:moveTo>
                        <a:cubicBezTo>
                          <a:pt x="21599" y="42"/>
                          <a:pt x="21600" y="84"/>
                          <a:pt x="21600" y="126"/>
                        </a:cubicBezTo>
                        <a:cubicBezTo>
                          <a:pt x="21600" y="12055"/>
                          <a:pt x="11929" y="21725"/>
                          <a:pt x="0" y="21726"/>
                        </a:cubicBezTo>
                        <a:lnTo>
                          <a:pt x="0" y="126"/>
                        </a:lnTo>
                        <a:close/>
                      </a:path>
                    </a:pathLst>
                  </a:custGeom>
                  <a:noFill/>
                  <a:ln w="4763">
                    <a:solidFill>
                      <a:srgbClr val="676767"/>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5" name="Arc 163"/>
                  <p:cNvSpPr/>
                  <p:nvPr/>
                </p:nvSpPr>
                <p:spPr bwMode="auto">
                  <a:xfrm>
                    <a:off x="2601" y="2772"/>
                    <a:ext cx="321" cy="173"/>
                  </a:xfrm>
                  <a:custGeom>
                    <a:avLst/>
                    <a:gdLst>
                      <a:gd name="G0" fmla="+- 0 0 0"/>
                      <a:gd name="G1" fmla="+- 125 0 0"/>
                      <a:gd name="G2" fmla="+- 21600 0 0"/>
                      <a:gd name="T0" fmla="*/ 21600 w 21600"/>
                      <a:gd name="T1" fmla="*/ 0 h 21725"/>
                      <a:gd name="T2" fmla="*/ 0 w 21600"/>
                      <a:gd name="T3" fmla="*/ 21725 h 21725"/>
                      <a:gd name="T4" fmla="*/ 0 w 21600"/>
                      <a:gd name="T5" fmla="*/ 125 h 21725"/>
                    </a:gdLst>
                    <a:ahLst/>
                    <a:cxnLst>
                      <a:cxn ang="0">
                        <a:pos x="T0" y="T1"/>
                      </a:cxn>
                      <a:cxn ang="0">
                        <a:pos x="T2" y="T3"/>
                      </a:cxn>
                      <a:cxn ang="0">
                        <a:pos x="T4" y="T5"/>
                      </a:cxn>
                    </a:cxnLst>
                    <a:rect l="0" t="0" r="r" b="b"/>
                    <a:pathLst>
                      <a:path w="21600" h="21725" fill="none" extrusionOk="0">
                        <a:moveTo>
                          <a:pt x="21599" y="0"/>
                        </a:moveTo>
                        <a:cubicBezTo>
                          <a:pt x="21599" y="41"/>
                          <a:pt x="21600" y="83"/>
                          <a:pt x="21600" y="125"/>
                        </a:cubicBezTo>
                        <a:cubicBezTo>
                          <a:pt x="21600" y="12054"/>
                          <a:pt x="11929" y="21724"/>
                          <a:pt x="0" y="21725"/>
                        </a:cubicBezTo>
                      </a:path>
                      <a:path w="21600" h="21725" stroke="0" extrusionOk="0">
                        <a:moveTo>
                          <a:pt x="21599" y="0"/>
                        </a:moveTo>
                        <a:cubicBezTo>
                          <a:pt x="21599" y="41"/>
                          <a:pt x="21600" y="83"/>
                          <a:pt x="21600" y="125"/>
                        </a:cubicBezTo>
                        <a:cubicBezTo>
                          <a:pt x="21600" y="12054"/>
                          <a:pt x="11929" y="21724"/>
                          <a:pt x="0" y="21725"/>
                        </a:cubicBezTo>
                        <a:lnTo>
                          <a:pt x="0" y="125"/>
                        </a:lnTo>
                        <a:close/>
                      </a:path>
                    </a:pathLst>
                  </a:custGeom>
                  <a:noFill/>
                  <a:ln w="4763">
                    <a:solidFill>
                      <a:srgbClr val="676767"/>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6" name="Arc 164"/>
                  <p:cNvSpPr/>
                  <p:nvPr/>
                </p:nvSpPr>
                <p:spPr bwMode="auto">
                  <a:xfrm>
                    <a:off x="2829" y="2773"/>
                    <a:ext cx="320" cy="172"/>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4763">
                    <a:solidFill>
                      <a:srgbClr val="676767"/>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7" name="Arc 165"/>
                  <p:cNvSpPr/>
                  <p:nvPr/>
                </p:nvSpPr>
                <p:spPr bwMode="auto">
                  <a:xfrm>
                    <a:off x="2770" y="2765"/>
                    <a:ext cx="320" cy="172"/>
                  </a:xfrm>
                  <a:custGeom>
                    <a:avLst/>
                    <a:gdLst>
                      <a:gd name="G0" fmla="+- 67 0 0"/>
                      <a:gd name="G1" fmla="+- 126 0 0"/>
                      <a:gd name="G2" fmla="+- 21600 0 0"/>
                      <a:gd name="T0" fmla="*/ 21667 w 21667"/>
                      <a:gd name="T1" fmla="*/ 0 h 21726"/>
                      <a:gd name="T2" fmla="*/ 0 w 21667"/>
                      <a:gd name="T3" fmla="*/ 21726 h 21726"/>
                      <a:gd name="T4" fmla="*/ 67 w 21667"/>
                      <a:gd name="T5" fmla="*/ 126 h 21726"/>
                    </a:gdLst>
                    <a:ahLst/>
                    <a:cxnLst>
                      <a:cxn ang="0">
                        <a:pos x="T0" y="T1"/>
                      </a:cxn>
                      <a:cxn ang="0">
                        <a:pos x="T2" y="T3"/>
                      </a:cxn>
                      <a:cxn ang="0">
                        <a:pos x="T4" y="T5"/>
                      </a:cxn>
                    </a:cxnLst>
                    <a:rect l="0" t="0" r="r" b="b"/>
                    <a:pathLst>
                      <a:path w="21667" h="21726" fill="none" extrusionOk="0">
                        <a:moveTo>
                          <a:pt x="21666" y="0"/>
                        </a:moveTo>
                        <a:cubicBezTo>
                          <a:pt x="21666" y="42"/>
                          <a:pt x="21667" y="84"/>
                          <a:pt x="21667" y="126"/>
                        </a:cubicBezTo>
                        <a:cubicBezTo>
                          <a:pt x="21667" y="12055"/>
                          <a:pt x="11996" y="21726"/>
                          <a:pt x="67" y="21726"/>
                        </a:cubicBezTo>
                        <a:cubicBezTo>
                          <a:pt x="44" y="21726"/>
                          <a:pt x="22" y="21725"/>
                          <a:pt x="0" y="21725"/>
                        </a:cubicBezTo>
                      </a:path>
                      <a:path w="21667" h="21726" stroke="0" extrusionOk="0">
                        <a:moveTo>
                          <a:pt x="21666" y="0"/>
                        </a:moveTo>
                        <a:cubicBezTo>
                          <a:pt x="21666" y="42"/>
                          <a:pt x="21667" y="84"/>
                          <a:pt x="21667" y="126"/>
                        </a:cubicBezTo>
                        <a:cubicBezTo>
                          <a:pt x="21667" y="12055"/>
                          <a:pt x="11996" y="21726"/>
                          <a:pt x="67" y="21726"/>
                        </a:cubicBezTo>
                        <a:cubicBezTo>
                          <a:pt x="44" y="21726"/>
                          <a:pt x="22" y="21725"/>
                          <a:pt x="0" y="21725"/>
                        </a:cubicBezTo>
                        <a:lnTo>
                          <a:pt x="67" y="126"/>
                        </a:lnTo>
                        <a:close/>
                      </a:path>
                    </a:pathLst>
                  </a:custGeom>
                  <a:noFill/>
                  <a:ln w="4763">
                    <a:solidFill>
                      <a:srgbClr val="676767"/>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aphicFrame>
              <p:nvGraphicFramePr>
                <p:cNvPr id="178" name="Object 166"/>
                <p:cNvGraphicFramePr>
                  <a:graphicFrameLocks noChangeAspect="1"/>
                </p:cNvGraphicFramePr>
                <p:nvPr/>
              </p:nvGraphicFramePr>
              <p:xfrm>
                <a:off x="4155" y="2578"/>
                <a:ext cx="199" cy="148"/>
              </p:xfrm>
              <a:graphic>
                <a:graphicData uri="http://schemas.openxmlformats.org/presentationml/2006/ole">
                  <mc:AlternateContent xmlns:mc="http://schemas.openxmlformats.org/markup-compatibility/2006">
                    <mc:Choice xmlns:v="urn:schemas-microsoft-com:vml" Requires="v">
                      <p:oleObj spid="_x0000_s179" name="位图图像" r:id="rId7" imgW="2124075" imgH="1495425" progId="Paint.Picture">
                        <p:embed/>
                      </p:oleObj>
                    </mc:Choice>
                    <mc:Fallback>
                      <p:oleObj name="位图图像" r:id="rId7" imgW="2124075" imgH="1495425" progId="Paint.Picture">
                        <p:embed/>
                        <p:pic>
                          <p:nvPicPr>
                            <p:cNvPr id="0" name="Object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5" y="2578"/>
                              <a:ext cx="199" cy="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FF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8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5505" y="5063696"/>
                <a:ext cx="405674" cy="344051"/>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181" name="TextBox 102"/>
              <p:cNvSpPr txBox="1"/>
              <p:nvPr/>
            </p:nvSpPr>
            <p:spPr>
              <a:xfrm>
                <a:off x="1111629" y="4219993"/>
                <a:ext cx="458080" cy="358818"/>
              </a:xfrm>
              <a:prstGeom prst="rect">
                <a:avLst/>
              </a:prstGeom>
              <a:noFill/>
            </p:spPr>
            <p:txBody>
              <a:bodyPr wrap="square" rtlCol="0">
                <a:spAutoFit/>
              </a:bodyPr>
              <a:lstStyle>
                <a:defPPr>
                  <a:defRPr lang="zh-CN"/>
                </a:defPPr>
                <a:lvl1pPr>
                  <a:defRPr sz="1000" b="1">
                    <a:latin typeface="仿宋" panose="02010609060101010101" charset="-122"/>
                    <a:ea typeface="仿宋" panose="02010609060101010101" charset="-122"/>
                  </a:defRPr>
                </a:lvl1pPr>
              </a:lstStyle>
              <a:p>
                <a:r>
                  <a:rPr lang="en-US" altLang="zh-CN" dirty="0"/>
                  <a:t>FTU</a:t>
                </a:r>
                <a:endParaRPr lang="zh-CN" altLang="en-US" dirty="0"/>
              </a:p>
            </p:txBody>
          </p:sp>
          <p:cxnSp>
            <p:nvCxnSpPr>
              <p:cNvPr id="182" name="直接连接符 181"/>
              <p:cNvCxnSpPr>
                <a:stCxn id="171" idx="0"/>
                <a:endCxn id="155" idx="2"/>
              </p:cNvCxnSpPr>
              <p:nvPr/>
            </p:nvCxnSpPr>
            <p:spPr>
              <a:xfrm>
                <a:off x="1731432" y="3967908"/>
                <a:ext cx="0" cy="1633452"/>
              </a:xfrm>
              <a:prstGeom prst="line">
                <a:avLst/>
              </a:prstGeom>
              <a:ln w="158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3" name="直接箭头连接符 182"/>
              <p:cNvCxnSpPr/>
              <p:nvPr/>
            </p:nvCxnSpPr>
            <p:spPr>
              <a:xfrm flipV="1">
                <a:off x="1325371" y="4909936"/>
                <a:ext cx="372294" cy="22349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4" name="直接箭头连接符 183"/>
              <p:cNvCxnSpPr/>
              <p:nvPr/>
            </p:nvCxnSpPr>
            <p:spPr>
              <a:xfrm>
                <a:off x="1300163" y="3845272"/>
                <a:ext cx="146921" cy="12263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5" name="Text Box 14"/>
            <p:cNvSpPr txBox="1">
              <a:spLocks noChangeArrowheads="1"/>
            </p:cNvSpPr>
            <p:nvPr/>
          </p:nvSpPr>
          <p:spPr bwMode="auto">
            <a:xfrm>
              <a:off x="774" y="8067"/>
              <a:ext cx="2632" cy="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sz="2400">
                  <a:solidFill>
                    <a:schemeClr val="tx1"/>
                  </a:solidFill>
                  <a:latin typeface="Arial" panose="020B0604020202020204" pitchFamily="34" charset="0"/>
                  <a:ea typeface="微软雅黑" panose="020B0503020204020204" charset="-122"/>
                </a:defRPr>
              </a:lvl1pPr>
              <a:lvl2pPr>
                <a:defRPr sz="2200">
                  <a:solidFill>
                    <a:schemeClr val="tx1"/>
                  </a:solidFill>
                  <a:latin typeface="Arial" panose="020B0604020202020204" pitchFamily="34" charset="0"/>
                  <a:ea typeface="微软雅黑" panose="020B0503020204020204" charset="-122"/>
                </a:defRPr>
              </a:lvl2pPr>
              <a:lvl3pPr>
                <a:defRPr sz="2400">
                  <a:solidFill>
                    <a:schemeClr val="tx1"/>
                  </a:solidFill>
                  <a:latin typeface="Arial" panose="020B0604020202020204" pitchFamily="34" charset="0"/>
                  <a:ea typeface="微软雅黑" panose="020B0503020204020204"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zh-CN" altLang="en-US" sz="1100" b="1" dirty="0"/>
                <a:t>杆塔地电位反击电压</a:t>
              </a:r>
              <a:endParaRPr lang="en-US" altLang="zh-CN" sz="1100" b="1" dirty="0"/>
            </a:p>
            <a:p>
              <a:pPr algn="ctr">
                <a:lnSpc>
                  <a:spcPct val="120000"/>
                </a:lnSpc>
                <a:defRPr/>
              </a:pPr>
              <a:r>
                <a:rPr lang="zh-CN" altLang="en-US" sz="1100" b="1" dirty="0"/>
                <a:t>杆塔接地瞬态电流</a:t>
              </a:r>
              <a:endParaRPr lang="en-US" altLang="zh-CN" sz="1100" b="1" dirty="0"/>
            </a:p>
            <a:p>
              <a:pPr algn="ctr">
                <a:lnSpc>
                  <a:spcPct val="120000"/>
                </a:lnSpc>
                <a:defRPr/>
              </a:pPr>
              <a:r>
                <a:rPr lang="zh-CN" altLang="en-US" sz="1100" b="1" dirty="0"/>
                <a:t>杆塔接地线连接可靠性</a:t>
              </a:r>
              <a:endParaRPr lang="en-US" altLang="zh-CN" sz="1100" b="1" dirty="0"/>
            </a:p>
            <a:p>
              <a:pPr algn="ctr">
                <a:lnSpc>
                  <a:spcPct val="120000"/>
                </a:lnSpc>
                <a:defRPr/>
              </a:pPr>
              <a:r>
                <a:rPr lang="en-US" altLang="zh-CN" sz="1100" b="1" dirty="0"/>
                <a:t>FTU</a:t>
              </a:r>
              <a:r>
                <a:rPr lang="zh-CN" altLang="en-US" sz="1100" b="1" dirty="0"/>
                <a:t>设备电源线路过电压采集</a:t>
              </a:r>
              <a:endParaRPr lang="en-US" altLang="zh-CN" sz="1100" b="1" dirty="0"/>
            </a:p>
            <a:p>
              <a:pPr algn="ctr">
                <a:lnSpc>
                  <a:spcPct val="120000"/>
                </a:lnSpc>
                <a:defRPr/>
              </a:pPr>
              <a:endParaRPr lang="en-US" altLang="zh-CN" sz="1100" dirty="0">
                <a:solidFill>
                  <a:srgbClr val="0000CC"/>
                </a:solidFill>
              </a:endParaRPr>
            </a:p>
          </p:txBody>
        </p:sp>
        <p:pic>
          <p:nvPicPr>
            <p:cNvPr id="186" name="图片 185"/>
            <p:cNvPicPr>
              <a:picLocks noChangeAspect="1"/>
            </p:cNvPicPr>
            <p:nvPr/>
          </p:nvPicPr>
          <p:blipFill>
            <a:blip r:embed="rId8"/>
            <a:stretch>
              <a:fillRect/>
            </a:stretch>
          </p:blipFill>
          <p:spPr>
            <a:xfrm>
              <a:off x="610" y="3091"/>
              <a:ext cx="3297" cy="3345"/>
            </a:xfrm>
            <a:prstGeom prst="rect">
              <a:avLst/>
            </a:prstGeom>
          </p:spPr>
        </p:pic>
        <p:cxnSp>
          <p:nvCxnSpPr>
            <p:cNvPr id="187" name="直接箭头连接符 186"/>
            <p:cNvCxnSpPr/>
            <p:nvPr/>
          </p:nvCxnSpPr>
          <p:spPr>
            <a:xfrm flipH="1">
              <a:off x="1602" y="1864"/>
              <a:ext cx="970" cy="1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8" name="直接箭头连接符 187"/>
            <p:cNvCxnSpPr/>
            <p:nvPr/>
          </p:nvCxnSpPr>
          <p:spPr>
            <a:xfrm flipH="1">
              <a:off x="1676" y="1864"/>
              <a:ext cx="935" cy="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9" name="TextBox 89"/>
            <p:cNvSpPr txBox="1"/>
            <p:nvPr/>
          </p:nvSpPr>
          <p:spPr>
            <a:xfrm>
              <a:off x="1787" y="1320"/>
              <a:ext cx="1824" cy="592"/>
            </a:xfrm>
            <a:prstGeom prst="rect">
              <a:avLst/>
            </a:prstGeom>
            <a:noFill/>
            <a:ln w="9525">
              <a:noFill/>
            </a:ln>
          </p:spPr>
          <p:txBody>
            <a:bodyPr wrap="square" anchor="t">
              <a:spAutoFit/>
            </a:bodyPr>
            <a:lstStyle>
              <a:defPPr>
                <a:defRPr lang="zh-CN"/>
              </a:defPPr>
              <a:lvl1pPr algn="ctr">
                <a:defRPr sz="1000">
                  <a:solidFill>
                    <a:srgbClr val="0000FF"/>
                  </a:solidFill>
                  <a:latin typeface="华文中宋" panose="02010600040101010101" pitchFamily="2" charset="-122"/>
                  <a:ea typeface="华文中宋" panose="02010600040101010101" pitchFamily="2" charset="-122"/>
                </a:defRPr>
              </a:lvl1pPr>
            </a:lstStyle>
            <a:p>
              <a:r>
                <a:rPr lang="en-US" altLang="zh-CN" dirty="0"/>
                <a:t>FTU</a:t>
              </a:r>
              <a:r>
                <a:rPr lang="zh-CN" altLang="en-US" dirty="0"/>
                <a:t>电源进线</a:t>
              </a:r>
              <a:endParaRPr lang="zh-CN" altLang="en-US" dirty="0"/>
            </a:p>
          </p:txBody>
        </p:sp>
        <p:sp>
          <p:nvSpPr>
            <p:cNvPr id="190" name="TextBox 89"/>
            <p:cNvSpPr txBox="1"/>
            <p:nvPr/>
          </p:nvSpPr>
          <p:spPr>
            <a:xfrm>
              <a:off x="1602" y="7276"/>
              <a:ext cx="2010" cy="592"/>
            </a:xfrm>
            <a:prstGeom prst="rect">
              <a:avLst/>
            </a:prstGeom>
            <a:noFill/>
            <a:ln w="9525">
              <a:noFill/>
            </a:ln>
          </p:spPr>
          <p:txBody>
            <a:bodyPr wrap="square" anchor="t">
              <a:spAutoFit/>
            </a:bodyPr>
            <a:lstStyle>
              <a:defPPr>
                <a:defRPr lang="zh-CN"/>
              </a:defPPr>
              <a:lvl1pPr algn="ctr">
                <a:defRPr sz="1000">
                  <a:solidFill>
                    <a:srgbClr val="0000FF"/>
                  </a:solidFill>
                  <a:latin typeface="华文中宋" panose="02010600040101010101" pitchFamily="2" charset="-122"/>
                  <a:ea typeface="华文中宋" panose="02010600040101010101" pitchFamily="2" charset="-122"/>
                </a:defRPr>
              </a:lvl1pPr>
            </a:lstStyle>
            <a:p>
              <a:r>
                <a:rPr lang="en-US" altLang="zh-CN" dirty="0"/>
                <a:t>FTU</a:t>
              </a:r>
              <a:r>
                <a:rPr lang="zh-CN" altLang="en-US" dirty="0"/>
                <a:t>设备接地线</a:t>
              </a:r>
              <a:endParaRPr lang="zh-CN" altLang="en-US" dirty="0"/>
            </a:p>
          </p:txBody>
        </p:sp>
        <p:cxnSp>
          <p:nvCxnSpPr>
            <p:cNvPr id="191" name="直接箭头连接符 190"/>
            <p:cNvCxnSpPr/>
            <p:nvPr/>
          </p:nvCxnSpPr>
          <p:spPr>
            <a:xfrm flipH="1" flipV="1">
              <a:off x="1430" y="5790"/>
              <a:ext cx="772" cy="15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2" name="圆角矩形 48"/>
            <p:cNvSpPr/>
            <p:nvPr/>
          </p:nvSpPr>
          <p:spPr>
            <a:xfrm>
              <a:off x="16923" y="8381"/>
              <a:ext cx="1838" cy="2021"/>
            </a:xfrm>
            <a:prstGeom prst="roundRect">
              <a:avLst/>
            </a:prstGeom>
            <a:solidFill>
              <a:srgbClr val="66CCFF"/>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1400" dirty="0">
                  <a:latin typeface="黑体" panose="02010609060101010101" charset="-122"/>
                  <a:ea typeface="黑体" panose="02010609060101010101" charset="-122"/>
                </a:rPr>
                <a:t>主动运维</a:t>
              </a:r>
              <a:endParaRPr lang="en-US" altLang="zh-CN" sz="1400" dirty="0">
                <a:latin typeface="黑体" panose="02010609060101010101" charset="-122"/>
                <a:ea typeface="黑体" panose="02010609060101010101" charset="-122"/>
              </a:endParaRPr>
            </a:p>
            <a:p>
              <a:pPr algn="ctr"/>
              <a:r>
                <a:rPr lang="zh-CN" altLang="en-US" sz="1400" dirty="0">
                  <a:latin typeface="黑体" panose="02010609060101010101" charset="-122"/>
                  <a:ea typeface="黑体" panose="02010609060101010101" charset="-122"/>
                </a:rPr>
                <a:t>防患未然</a:t>
              </a:r>
              <a:endParaRPr lang="en-US" altLang="zh-CN" sz="1400" dirty="0">
                <a:latin typeface="黑体" panose="02010609060101010101" charset="-122"/>
                <a:ea typeface="黑体" panose="02010609060101010101" charset="-122"/>
              </a:endParaRPr>
            </a:p>
            <a:p>
              <a:pPr algn="ctr"/>
              <a:r>
                <a:rPr lang="zh-CN" altLang="en-US" sz="1400" dirty="0">
                  <a:latin typeface="黑体" panose="02010609060101010101" charset="-122"/>
                  <a:ea typeface="黑体" panose="02010609060101010101" charset="-122"/>
                </a:rPr>
                <a:t>高效减负</a:t>
              </a:r>
              <a:endParaRPr lang="en-US" altLang="zh-CN" sz="1400" dirty="0">
                <a:latin typeface="黑体" panose="02010609060101010101" charset="-122"/>
                <a:ea typeface="黑体" panose="02010609060101010101" charset="-122"/>
              </a:endParaRPr>
            </a:p>
          </p:txBody>
        </p:sp>
        <p:sp>
          <p:nvSpPr>
            <p:cNvPr id="193" name="箭头: 上下 46"/>
            <p:cNvSpPr/>
            <p:nvPr/>
          </p:nvSpPr>
          <p:spPr>
            <a:xfrm>
              <a:off x="17236" y="6791"/>
              <a:ext cx="840" cy="1527"/>
            </a:xfrm>
            <a:prstGeom prst="up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rPr>
                <a:t>实现</a:t>
              </a:r>
              <a:endParaRPr lang="zh-CN" altLang="en-US" sz="1600" b="1" dirty="0">
                <a:solidFill>
                  <a:schemeClr val="bg1"/>
                </a:solidFill>
              </a:endParaRPr>
            </a:p>
          </p:txBody>
        </p:sp>
      </p:grpSp>
      <p:pic>
        <p:nvPicPr>
          <p:cNvPr id="424" name="图片 42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7767320" y="3646170"/>
            <a:ext cx="1010920" cy="1087120"/>
          </a:xfrm>
          <a:prstGeom prst="rect">
            <a:avLst/>
          </a:prstGeom>
          <a:ln w="19050">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4"/>
          <p:cNvSpPr>
            <a:spLocks noGrp="1"/>
          </p:cNvSpPr>
          <p:nvPr/>
        </p:nvSpPr>
        <p:spPr>
          <a:xfrm>
            <a:off x="287338" y="363538"/>
            <a:ext cx="4756150" cy="331787"/>
          </a:xfrm>
          <a:prstGeom prst="rect">
            <a:avLst/>
          </a:prstGeom>
          <a:noFill/>
          <a:ln w="12700">
            <a:noFill/>
          </a:ln>
        </p:spPr>
        <p:txBody>
          <a:bodyPr wrap="square" lIns="0" tIns="0" rIns="0" bIns="0" anchor="t" anchorCtr="0">
            <a:spAutoFit/>
          </a:bodyPr>
          <a:p>
            <a:pPr latinLnBrk="1">
              <a:lnSpc>
                <a:spcPct val="90000"/>
              </a:lnSpc>
            </a:pPr>
            <a:r>
              <a:rPr lang="zh-CN" altLang="en-US" sz="2400" b="1" dirty="0">
                <a:solidFill>
                  <a:srgbClr val="000000"/>
                </a:solidFill>
                <a:latin typeface="微软雅黑" panose="020B0503020204020204" charset="-122"/>
                <a:ea typeface="微软雅黑" panose="020B0503020204020204" charset="-122"/>
              </a:rPr>
              <a:t>目   录</a:t>
            </a:r>
            <a:endParaRPr lang="zh-CN" altLang="en-US" sz="2400" b="1" dirty="0">
              <a:solidFill>
                <a:srgbClr val="000000"/>
              </a:solidFill>
              <a:latin typeface="微软雅黑" panose="020B0503020204020204" charset="-122"/>
              <a:ea typeface="微软雅黑" panose="020B0503020204020204" charset="-122"/>
            </a:endParaRPr>
          </a:p>
        </p:txBody>
      </p:sp>
      <p:sp>
        <p:nvSpPr>
          <p:cNvPr id="8" name="灯片编号占位符 7"/>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grpSp>
        <p:nvGrpSpPr>
          <p:cNvPr id="4" name="组合 3"/>
          <p:cNvGrpSpPr/>
          <p:nvPr/>
        </p:nvGrpSpPr>
        <p:grpSpPr>
          <a:xfrm>
            <a:off x="2418715" y="2741930"/>
            <a:ext cx="7643495" cy="681355"/>
            <a:chOff x="3809" y="3688"/>
            <a:chExt cx="12037" cy="1073"/>
          </a:xfrm>
        </p:grpSpPr>
        <p:sp>
          <p:nvSpPr>
            <p:cNvPr id="7170" name="Rectangle 8"/>
            <p:cNvSpPr/>
            <p:nvPr/>
          </p:nvSpPr>
          <p:spPr>
            <a:xfrm>
              <a:off x="4394" y="3688"/>
              <a:ext cx="11452" cy="1072"/>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048595" name="Freeform 9"/>
            <p:cNvSpPr>
              <a:spLocks noChangeArrowheads="1"/>
            </p:cNvSpPr>
            <p:nvPr/>
          </p:nvSpPr>
          <p:spPr bwMode="auto">
            <a:xfrm>
              <a:off x="3809" y="3688"/>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48596" name="Text Box 10"/>
            <p:cNvSpPr txBox="1">
              <a:spLocks noChangeArrowheads="1"/>
            </p:cNvSpPr>
            <p:nvPr/>
          </p:nvSpPr>
          <p:spPr bwMode="auto">
            <a:xfrm>
              <a:off x="4171" y="3890"/>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二</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7173" name="Text Box 6"/>
            <p:cNvSpPr txBox="1"/>
            <p:nvPr/>
          </p:nvSpPr>
          <p:spPr>
            <a:xfrm>
              <a:off x="7489" y="3978"/>
              <a:ext cx="7495" cy="628"/>
            </a:xfrm>
            <a:prstGeom prst="rect">
              <a:avLst/>
            </a:prstGeom>
            <a:noFill/>
            <a:ln w="9525">
              <a:noFill/>
            </a:ln>
          </p:spPr>
          <p:txBody>
            <a:bodyPr anchor="t" anchorCtr="0">
              <a:spAutoFit/>
            </a:bodyPr>
            <a:p>
              <a:pPr lvl="0"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技术</a:t>
              </a:r>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方案</a:t>
              </a:r>
              <a:endPar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endParaRPr>
            </a:p>
          </p:txBody>
        </p:sp>
      </p:grpSp>
      <p:grpSp>
        <p:nvGrpSpPr>
          <p:cNvPr id="5" name="组合 4"/>
          <p:cNvGrpSpPr/>
          <p:nvPr/>
        </p:nvGrpSpPr>
        <p:grpSpPr>
          <a:xfrm>
            <a:off x="2419985" y="3740150"/>
            <a:ext cx="7642225" cy="681355"/>
            <a:chOff x="3809" y="5240"/>
            <a:chExt cx="12035" cy="1073"/>
          </a:xfrm>
        </p:grpSpPr>
        <p:sp>
          <p:nvSpPr>
            <p:cNvPr id="7174" name="Rectangle 8"/>
            <p:cNvSpPr/>
            <p:nvPr/>
          </p:nvSpPr>
          <p:spPr>
            <a:xfrm>
              <a:off x="4394" y="5240"/>
              <a:ext cx="11450" cy="1073"/>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048599" name="Freeform 9"/>
            <p:cNvSpPr>
              <a:spLocks noChangeArrowheads="1"/>
            </p:cNvSpPr>
            <p:nvPr/>
          </p:nvSpPr>
          <p:spPr bwMode="auto">
            <a:xfrm>
              <a:off x="3809" y="5240"/>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48600" name="Text Box 10"/>
            <p:cNvSpPr txBox="1">
              <a:spLocks noChangeArrowheads="1"/>
            </p:cNvSpPr>
            <p:nvPr/>
          </p:nvSpPr>
          <p:spPr bwMode="auto">
            <a:xfrm>
              <a:off x="4234" y="5440"/>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三</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7177" name="Text Box 6"/>
            <p:cNvSpPr txBox="1"/>
            <p:nvPr/>
          </p:nvSpPr>
          <p:spPr>
            <a:xfrm>
              <a:off x="7489" y="5510"/>
              <a:ext cx="7495" cy="628"/>
            </a:xfrm>
            <a:prstGeom prst="rect">
              <a:avLst/>
            </a:prstGeom>
            <a:noFill/>
            <a:ln w="9525">
              <a:noFill/>
            </a:ln>
          </p:spPr>
          <p:txBody>
            <a:bodyPr anchor="t" anchorCtr="0">
              <a:spAutoFit/>
            </a:bodyPr>
            <a:p>
              <a:pPr lvl="0" algn="l" latinLnBrk="1">
                <a:buClrTx/>
                <a:buSzTx/>
                <a:buFontTx/>
              </a:pPr>
              <a:r>
                <a:rPr lang="zh-CN" altLang="en-US" sz="2000" b="1" dirty="0">
                  <a:latin typeface="微软雅黑" panose="020B0503020204020204" charset="-122"/>
                  <a:ea typeface="微软雅黑" panose="020B0503020204020204" charset="-122"/>
                  <a:sym typeface="+mn-ea"/>
                </a:rPr>
                <a:t>关键</a:t>
              </a:r>
              <a:r>
                <a:rPr lang="zh-CN" altLang="en-US" sz="2000" b="1" dirty="0">
                  <a:latin typeface="微软雅黑" panose="020B0503020204020204" charset="-122"/>
                  <a:ea typeface="微软雅黑" panose="020B0503020204020204" charset="-122"/>
                  <a:sym typeface="+mn-ea"/>
                </a:rPr>
                <a:t>应用研究</a:t>
              </a:r>
              <a:endParaRPr lang="zh-CN" altLang="en-US" sz="2000" b="1" dirty="0">
                <a:latin typeface="微软雅黑" panose="020B0503020204020204" charset="-122"/>
                <a:ea typeface="微软雅黑" panose="020B0503020204020204" charset="-122"/>
                <a:sym typeface="+mn-ea"/>
              </a:endParaRPr>
            </a:p>
          </p:txBody>
        </p:sp>
      </p:grpSp>
      <p:grpSp>
        <p:nvGrpSpPr>
          <p:cNvPr id="6" name="组合 5"/>
          <p:cNvGrpSpPr/>
          <p:nvPr/>
        </p:nvGrpSpPr>
        <p:grpSpPr>
          <a:xfrm>
            <a:off x="2418715" y="1743710"/>
            <a:ext cx="7643495" cy="681355"/>
            <a:chOff x="3809" y="2136"/>
            <a:chExt cx="12037" cy="1073"/>
          </a:xfrm>
        </p:grpSpPr>
        <p:sp>
          <p:nvSpPr>
            <p:cNvPr id="7" name="Rectangle 8"/>
            <p:cNvSpPr/>
            <p:nvPr/>
          </p:nvSpPr>
          <p:spPr>
            <a:xfrm>
              <a:off x="4394" y="2136"/>
              <a:ext cx="11452" cy="1072"/>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9" name="Freeform 9"/>
            <p:cNvSpPr>
              <a:spLocks noChangeArrowheads="1"/>
            </p:cNvSpPr>
            <p:nvPr/>
          </p:nvSpPr>
          <p:spPr bwMode="auto">
            <a:xfrm>
              <a:off x="3809" y="2136"/>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 name="Text Box 10"/>
            <p:cNvSpPr txBox="1">
              <a:spLocks noChangeArrowheads="1"/>
            </p:cNvSpPr>
            <p:nvPr/>
          </p:nvSpPr>
          <p:spPr bwMode="auto">
            <a:xfrm>
              <a:off x="4171" y="2338"/>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一</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11" name="Text Box 6"/>
            <p:cNvSpPr txBox="1"/>
            <p:nvPr/>
          </p:nvSpPr>
          <p:spPr>
            <a:xfrm>
              <a:off x="7489" y="2426"/>
              <a:ext cx="7495" cy="628"/>
            </a:xfrm>
            <a:prstGeom prst="rect">
              <a:avLst/>
            </a:prstGeom>
            <a:noFill/>
            <a:ln w="9525">
              <a:noFill/>
            </a:ln>
          </p:spPr>
          <p:txBody>
            <a:bodyPr anchor="t" anchorCtr="0">
              <a:spAutoFit/>
            </a:bodyPr>
            <a:p>
              <a:pPr lvl="0"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工作背景</a:t>
              </a:r>
              <a:endParaRPr lang="zh-CN" altLang="en-US" sz="2000" b="1" dirty="0">
                <a:solidFill>
                  <a:srgbClr val="A6A6A6"/>
                </a:solidFill>
                <a:latin typeface="微软雅黑" panose="020B0503020204020204" charset="-122"/>
                <a:ea typeface="微软雅黑" panose="020B0503020204020204" charset="-122"/>
                <a:sym typeface="+mn-ea"/>
              </a:endParaRPr>
            </a:p>
          </p:txBody>
        </p:sp>
      </p:grpSp>
      <p:grpSp>
        <p:nvGrpSpPr>
          <p:cNvPr id="12" name="组合 11"/>
          <p:cNvGrpSpPr/>
          <p:nvPr/>
        </p:nvGrpSpPr>
        <p:grpSpPr>
          <a:xfrm>
            <a:off x="2419985" y="4738370"/>
            <a:ext cx="7642225" cy="681355"/>
            <a:chOff x="3754" y="6775"/>
            <a:chExt cx="12035" cy="1073"/>
          </a:xfrm>
        </p:grpSpPr>
        <p:sp>
          <p:nvSpPr>
            <p:cNvPr id="36" name="Rectangle 8"/>
            <p:cNvSpPr/>
            <p:nvPr/>
          </p:nvSpPr>
          <p:spPr>
            <a:xfrm>
              <a:off x="4339" y="6775"/>
              <a:ext cx="11450" cy="1073"/>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7" name="Freeform 9"/>
            <p:cNvSpPr>
              <a:spLocks noChangeArrowheads="1"/>
            </p:cNvSpPr>
            <p:nvPr/>
          </p:nvSpPr>
          <p:spPr bwMode="auto">
            <a:xfrm>
              <a:off x="3754" y="6775"/>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8" name="Text Box 10"/>
            <p:cNvSpPr txBox="1">
              <a:spLocks noChangeArrowheads="1"/>
            </p:cNvSpPr>
            <p:nvPr/>
          </p:nvSpPr>
          <p:spPr bwMode="auto">
            <a:xfrm>
              <a:off x="4179" y="6975"/>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四</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39" name="Text Box 6"/>
            <p:cNvSpPr txBox="1"/>
            <p:nvPr/>
          </p:nvSpPr>
          <p:spPr>
            <a:xfrm>
              <a:off x="7434" y="7045"/>
              <a:ext cx="7495" cy="628"/>
            </a:xfrm>
            <a:prstGeom prst="rect">
              <a:avLst/>
            </a:prstGeom>
            <a:noFill/>
            <a:ln w="9525">
              <a:noFill/>
            </a:ln>
          </p:spPr>
          <p:txBody>
            <a:bodyPr anchor="t" anchorCtr="0">
              <a:spAutoFit/>
            </a:bodyPr>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需协调</a:t>
              </a:r>
              <a:r>
                <a:rPr lang="zh-CN" altLang="en-US" sz="2000" b="1" dirty="0">
                  <a:solidFill>
                    <a:srgbClr val="A6A6A6"/>
                  </a:solidFill>
                  <a:latin typeface="微软雅黑" panose="020B0503020204020204" charset="-122"/>
                  <a:ea typeface="微软雅黑" panose="020B0503020204020204" charset="-122"/>
                  <a:sym typeface="+mn-ea"/>
                </a:rPr>
                <a:t>事项</a:t>
              </a:r>
              <a:endParaRPr lang="zh-CN" altLang="en-US" sz="2000" b="1" dirty="0">
                <a:solidFill>
                  <a:srgbClr val="A6A6A6"/>
                </a:solidFill>
                <a:latin typeface="微软雅黑" panose="020B0503020204020204" charset="-122"/>
                <a:ea typeface="微软雅黑" panose="020B0503020204020204" charset="-122"/>
                <a:sym typeface="+mn-ea"/>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8"/>
          <p:cNvSpPr>
            <a:spLocks noChangeArrowheads="1"/>
          </p:cNvSpPr>
          <p:nvPr/>
        </p:nvSpPr>
        <p:spPr bwMode="auto">
          <a:xfrm>
            <a:off x="776605" y="968375"/>
            <a:ext cx="11069955"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 name="TextBox 1"/>
          <p:cNvSpPr txBox="1"/>
          <p:nvPr/>
        </p:nvSpPr>
        <p:spPr>
          <a:xfrm>
            <a:off x="298450" y="311150"/>
            <a:ext cx="5724525" cy="460375"/>
          </a:xfrm>
          <a:prstGeom prst="rect">
            <a:avLst/>
          </a:prstGeom>
          <a:noFill/>
          <a:ln w="9525">
            <a:noFill/>
          </a:ln>
        </p:spPr>
        <p:txBody>
          <a:bodyPr wrap="square" anchor="t">
            <a:spAutoFit/>
          </a:bodyPr>
          <a:p>
            <a:pPr latinLnBrk="1"/>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三、</a:t>
            </a:r>
            <a:r>
              <a:rPr lang="zh-CN" altLang="en-US" sz="2400" b="1" dirty="0">
                <a:solidFill>
                  <a:schemeClr val="accent5">
                    <a:lumMod val="75000"/>
                  </a:schemeClr>
                </a:solidFill>
                <a:latin typeface="微软雅黑" panose="020B0503020204020204" charset="-122"/>
                <a:ea typeface="微软雅黑" panose="020B0503020204020204" charset="-122"/>
                <a:sym typeface="华文楷体" panose="02010600040101010101" pitchFamily="2" charset="-122"/>
              </a:rPr>
              <a:t>关键</a:t>
            </a:r>
            <a:r>
              <a:rPr lang="zh-CN" altLang="en-US" sz="2400" b="1" dirty="0">
                <a:solidFill>
                  <a:schemeClr val="accent5">
                    <a:lumMod val="75000"/>
                  </a:schemeClr>
                </a:solidFill>
                <a:latin typeface="微软雅黑" panose="020B0503020204020204" charset="-122"/>
                <a:ea typeface="微软雅黑" panose="020B0503020204020204" charset="-122"/>
                <a:sym typeface="华文楷体" panose="02010600040101010101" pitchFamily="2" charset="-122"/>
              </a:rPr>
              <a:t>应用研究</a:t>
            </a:r>
            <a:endParaRPr lang="zh-CN" altLang="en-US" sz="2400" b="1" dirty="0">
              <a:solidFill>
                <a:schemeClr val="accent5">
                  <a:lumMod val="75000"/>
                </a:schemeClr>
              </a:solidFill>
              <a:latin typeface="微软雅黑" panose="020B0503020204020204" charset="-122"/>
              <a:ea typeface="微软雅黑" panose="020B0503020204020204" charset="-122"/>
              <a:sym typeface="华文楷体" panose="02010600040101010101" pitchFamily="2" charset="-122"/>
            </a:endParaRPr>
          </a:p>
        </p:txBody>
      </p:sp>
      <p:sp>
        <p:nvSpPr>
          <p:cNvPr id="25" name="Freeform 9"/>
          <p:cNvSpPr>
            <a:spLocks noChangeArrowheads="1"/>
          </p:cNvSpPr>
          <p:nvPr/>
        </p:nvSpPr>
        <p:spPr bwMode="auto">
          <a:xfrm>
            <a:off x="307975" y="968375"/>
            <a:ext cx="1708150"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3316" name="Text Box 6"/>
          <p:cNvSpPr txBox="1"/>
          <p:nvPr/>
        </p:nvSpPr>
        <p:spPr>
          <a:xfrm>
            <a:off x="2016125" y="1060450"/>
            <a:ext cx="5962650" cy="398780"/>
          </a:xfrm>
          <a:prstGeom prst="rect">
            <a:avLst/>
          </a:prstGeom>
          <a:noFill/>
          <a:ln w="9525">
            <a:noFill/>
          </a:ln>
        </p:spPr>
        <p:txBody>
          <a:bodyPr anchor="t" anchorCtr="0">
            <a:spAutoFit/>
          </a:bodyPr>
          <a:p>
            <a:pPr latinLnBrk="1">
              <a:buFont typeface="Wingdings" panose="05000000000000000000" pitchFamily="2" charset="2"/>
            </a:pPr>
            <a:r>
              <a:rPr lang="zh-CN" sz="2000" b="1" dirty="0">
                <a:solidFill>
                  <a:srgbClr val="000000"/>
                </a:solidFill>
                <a:latin typeface="微软雅黑" panose="020B0503020204020204" charset="-122"/>
                <a:ea typeface="微软雅黑" panose="020B0503020204020204" charset="-122"/>
                <a:sym typeface="+mn-ea"/>
              </a:rPr>
              <a:t>异常识别</a:t>
            </a:r>
            <a:r>
              <a:rPr lang="zh-CN" sz="2000" b="1" dirty="0">
                <a:solidFill>
                  <a:srgbClr val="000000"/>
                </a:solidFill>
                <a:latin typeface="微软雅黑" panose="020B0503020204020204" charset="-122"/>
                <a:ea typeface="微软雅黑" panose="020B0503020204020204" charset="-122"/>
                <a:sym typeface="+mn-ea"/>
              </a:rPr>
              <a:t>规则库</a:t>
            </a:r>
            <a:endParaRPr lang="zh-CN" sz="2000" b="1" dirty="0">
              <a:solidFill>
                <a:srgbClr val="000000"/>
              </a:solidFill>
              <a:latin typeface="微软雅黑" panose="020B0503020204020204" charset="-122"/>
              <a:ea typeface="微软雅黑" panose="020B0503020204020204" charset="-122"/>
              <a:sym typeface="+mn-ea"/>
            </a:endParaRPr>
          </a:p>
        </p:txBody>
      </p:sp>
      <p:sp>
        <p:nvSpPr>
          <p:cNvPr id="13317" name="Text Box 10"/>
          <p:cNvSpPr txBox="1"/>
          <p:nvPr/>
        </p:nvSpPr>
        <p:spPr>
          <a:xfrm>
            <a:off x="549116" y="1060450"/>
            <a:ext cx="722630" cy="521970"/>
          </a:xfrm>
          <a:prstGeom prst="rect">
            <a:avLst/>
          </a:prstGeom>
          <a:noFill/>
          <a:ln w="9525">
            <a:noFill/>
          </a:ln>
          <a:effectLst>
            <a:outerShdw dist="85194" dir="1593903" algn="ctr" rotWithShape="0">
              <a:srgbClr val="000000">
                <a:alpha val="50000"/>
              </a:srgbClr>
            </a:outerShdw>
          </a:effectLst>
        </p:spPr>
        <p:txBody>
          <a:bodyPr wrap="none" anchor="t" anchorCtr="0">
            <a:spAutoFit/>
          </a:bodyPr>
          <a:p>
            <a:pPr algn="ctr" latinLnBrk="1">
              <a:buFont typeface="Wingdings" panose="05000000000000000000" pitchFamily="2" charset="2"/>
            </a:pPr>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3.1</a:t>
            </a:r>
            <a:endParaRPr lang="en-US" altLang="zh-CN" sz="2800" b="1" dirty="0">
              <a:solidFill>
                <a:srgbClr val="E6E6E6"/>
              </a:solidFill>
              <a:latin typeface="微软雅黑" panose="020B0503020204020204" charset="-122"/>
              <a:ea typeface="微软雅黑" panose="020B0503020204020204" charset="-122"/>
            </a:endParaRPr>
          </a:p>
        </p:txBody>
      </p:sp>
      <p:sp>
        <p:nvSpPr>
          <p:cNvPr id="8" name="灯片编号占位符 7"/>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grpSp>
        <p:nvGrpSpPr>
          <p:cNvPr id="4" name="组合 3"/>
          <p:cNvGrpSpPr/>
          <p:nvPr/>
        </p:nvGrpSpPr>
        <p:grpSpPr>
          <a:xfrm>
            <a:off x="316230" y="1671320"/>
            <a:ext cx="11552555" cy="855980"/>
            <a:chOff x="498" y="2632"/>
            <a:chExt cx="18193" cy="1482"/>
          </a:xfrm>
        </p:grpSpPr>
        <p:sp>
          <p:nvSpPr>
            <p:cNvPr id="20487" name="Text Box 6"/>
            <p:cNvSpPr txBox="1"/>
            <p:nvPr/>
          </p:nvSpPr>
          <p:spPr>
            <a:xfrm>
              <a:off x="507" y="2641"/>
              <a:ext cx="18185" cy="1297"/>
            </a:xfrm>
            <a:prstGeom prst="rect">
              <a:avLst/>
            </a:prstGeom>
            <a:noFill/>
            <a:ln w="12700">
              <a:noFill/>
              <a:prstDash val="dash"/>
            </a:ln>
          </p:spPr>
          <p:txBody>
            <a:bodyPr wrap="square" anchor="t" anchorCtr="0">
              <a:noAutofit/>
            </a:bodyPr>
            <a:p>
              <a:pPr marL="285750" indent="-285750" latinLnBrk="1">
                <a:lnSpc>
                  <a:spcPct val="150000"/>
                </a:lnSpc>
                <a:spcBef>
                  <a:spcPts val="0"/>
                </a:spcBef>
                <a:buClr>
                  <a:srgbClr val="000000"/>
                </a:buClr>
                <a:buSzTx/>
                <a:buFont typeface="Wingdings" panose="05000000000000000000" charset="0"/>
                <a:buChar char="Ø"/>
              </a:pPr>
              <a:r>
                <a:rPr lang="zh-CN" sz="1400" b="1" dirty="0">
                  <a:solidFill>
                    <a:srgbClr val="000000"/>
                  </a:solidFill>
                  <a:latin typeface="微软雅黑" panose="020B0503020204020204" charset="-122"/>
                  <a:ea typeface="微软雅黑" panose="020B0503020204020204" charset="-122"/>
                  <a:sym typeface="+mn-ea"/>
                </a:rPr>
                <a:t>建立异常识别规则库</a:t>
              </a:r>
              <a:r>
                <a:rPr lang="zh-CN" sz="1400" b="1" dirty="0">
                  <a:solidFill>
                    <a:srgbClr val="000000"/>
                  </a:solidFill>
                  <a:latin typeface="微软雅黑" panose="020B0503020204020204" charset="-122"/>
                  <a:ea typeface="微软雅黑" panose="020B0503020204020204" charset="-122"/>
                  <a:sym typeface="+mn-ea"/>
                </a:rPr>
                <a:t>：</a:t>
              </a:r>
              <a:r>
                <a:rPr lang="zh-CN" sz="1400" dirty="0">
                  <a:solidFill>
                    <a:srgbClr val="000000"/>
                  </a:solidFill>
                  <a:latin typeface="微软雅黑" panose="020B0503020204020204" charset="-122"/>
                  <a:ea typeface="微软雅黑" panose="020B0503020204020204" charset="-122"/>
                  <a:sym typeface="+mn-ea"/>
                </a:rPr>
                <a:t>结合具体业务场景和技术环境，针对不同类型告警信号和故障情况，定制化异常识别规则库，智能识别PT断线、通道质量、控制回路断线等问题，形成多层次，多周期的数字平台</a:t>
              </a:r>
              <a:r>
                <a:rPr lang="en-US" altLang="zh-CN" sz="1400" dirty="0">
                  <a:solidFill>
                    <a:srgbClr val="000000"/>
                  </a:solidFill>
                  <a:latin typeface="微软雅黑" panose="020B0503020204020204" charset="-122"/>
                  <a:ea typeface="微软雅黑" panose="020B0503020204020204" charset="-122"/>
                  <a:sym typeface="+mn-ea"/>
                </a:rPr>
                <a:t>”</a:t>
              </a:r>
              <a:r>
                <a:rPr lang="zh-CN" sz="1400" b="1" dirty="0">
                  <a:solidFill>
                    <a:srgbClr val="FF0000"/>
                  </a:solidFill>
                  <a:latin typeface="微软雅黑" panose="020B0503020204020204" charset="-122"/>
                  <a:ea typeface="微软雅黑" panose="020B0503020204020204" charset="-122"/>
                  <a:sym typeface="+mn-ea"/>
                </a:rPr>
                <a:t>监</a:t>
              </a:r>
              <a:r>
                <a:rPr lang="en-US" altLang="zh-CN" sz="1400" b="1" dirty="0">
                  <a:solidFill>
                    <a:srgbClr val="FF0000"/>
                  </a:solidFill>
                  <a:latin typeface="微软雅黑" panose="020B0503020204020204" charset="-122"/>
                  <a:ea typeface="微软雅黑" panose="020B0503020204020204" charset="-122"/>
                  <a:sym typeface="+mn-ea"/>
                </a:rPr>
                <a:t>/</a:t>
              </a:r>
              <a:r>
                <a:rPr lang="zh-CN" sz="1400" b="1" dirty="0">
                  <a:solidFill>
                    <a:srgbClr val="FF0000"/>
                  </a:solidFill>
                  <a:latin typeface="微软雅黑" panose="020B0503020204020204" charset="-122"/>
                  <a:ea typeface="微软雅黑" panose="020B0503020204020204" charset="-122"/>
                  <a:sym typeface="+mn-ea"/>
                </a:rPr>
                <a:t>巡</a:t>
              </a:r>
              <a:r>
                <a:rPr lang="en-US" altLang="zh-CN" sz="1400" b="1" dirty="0">
                  <a:solidFill>
                    <a:srgbClr val="FF0000"/>
                  </a:solidFill>
                  <a:latin typeface="微软雅黑" panose="020B0503020204020204" charset="-122"/>
                  <a:ea typeface="微软雅黑" panose="020B0503020204020204" charset="-122"/>
                  <a:sym typeface="+mn-ea"/>
                </a:rPr>
                <a:t>/</a:t>
              </a:r>
              <a:r>
                <a:rPr lang="zh-CN" altLang="en-US" sz="1400" b="1" dirty="0">
                  <a:solidFill>
                    <a:srgbClr val="FF0000"/>
                  </a:solidFill>
                  <a:latin typeface="微软雅黑" panose="020B0503020204020204" charset="-122"/>
                  <a:ea typeface="微软雅黑" panose="020B0503020204020204" charset="-122"/>
                  <a:sym typeface="+mn-ea"/>
                </a:rPr>
                <a:t>控</a:t>
              </a:r>
              <a:r>
                <a:rPr lang="en-US" altLang="zh-CN" sz="1400" b="1" dirty="0">
                  <a:solidFill>
                    <a:srgbClr val="FF0000"/>
                  </a:solidFill>
                  <a:latin typeface="微软雅黑" panose="020B0503020204020204" charset="-122"/>
                  <a:ea typeface="微软雅黑" panose="020B0503020204020204" charset="-122"/>
                  <a:sym typeface="+mn-ea"/>
                </a:rPr>
                <a:t>/</a:t>
              </a:r>
              <a:r>
                <a:rPr lang="zh-CN" altLang="en-US" sz="1400" b="1" dirty="0">
                  <a:solidFill>
                    <a:srgbClr val="FF0000"/>
                  </a:solidFill>
                  <a:latin typeface="微软雅黑" panose="020B0503020204020204" charset="-122"/>
                  <a:ea typeface="微软雅黑" panose="020B0503020204020204" charset="-122"/>
                  <a:sym typeface="+mn-ea"/>
                </a:rPr>
                <a:t>维</a:t>
              </a:r>
              <a:r>
                <a:rPr lang="en-US" altLang="zh-CN" sz="1400" dirty="0">
                  <a:solidFill>
                    <a:srgbClr val="000000"/>
                  </a:solidFill>
                  <a:latin typeface="微软雅黑" panose="020B0503020204020204" charset="-122"/>
                  <a:ea typeface="微软雅黑" panose="020B0503020204020204" charset="-122"/>
                  <a:sym typeface="+mn-ea"/>
                </a:rPr>
                <a:t>“</a:t>
              </a:r>
              <a:r>
                <a:rPr lang="zh-CN" sz="1400" dirty="0">
                  <a:solidFill>
                    <a:srgbClr val="000000"/>
                  </a:solidFill>
                  <a:latin typeface="微软雅黑" panose="020B0503020204020204" charset="-122"/>
                  <a:ea typeface="微软雅黑" panose="020B0503020204020204" charset="-122"/>
                  <a:sym typeface="+mn-ea"/>
                </a:rPr>
                <a:t>策略。</a:t>
              </a:r>
              <a:endParaRPr lang="zh-CN" sz="1400" dirty="0">
                <a:solidFill>
                  <a:srgbClr val="000000"/>
                </a:solidFill>
                <a:latin typeface="微软雅黑" panose="020B0503020204020204" charset="-122"/>
                <a:ea typeface="微软雅黑" panose="020B0503020204020204" charset="-122"/>
                <a:sym typeface="+mn-ea"/>
              </a:endParaRPr>
            </a:p>
            <a:p>
              <a:pPr marL="285750" indent="-285750" algn="just">
                <a:lnSpc>
                  <a:spcPct val="150000"/>
                </a:lnSpc>
                <a:spcBef>
                  <a:spcPts val="0"/>
                </a:spcBef>
                <a:buClrTx/>
                <a:buSzTx/>
                <a:buFont typeface="Wingdings" panose="05000000000000000000" pitchFamily="2" charset="2"/>
                <a:buChar char="Ø"/>
              </a:pPr>
              <a:endParaRPr lang="zh-CN" altLang="en-US" sz="1400" dirty="0">
                <a:latin typeface="微软雅黑" panose="020B0503020204020204" charset="-122"/>
                <a:ea typeface="微软雅黑" panose="020B0503020204020204" charset="-122"/>
                <a:cs typeface="微软雅黑" panose="020B0503020204020204" charset="-122"/>
                <a:sym typeface="+mn-ea"/>
              </a:endParaRPr>
            </a:p>
          </p:txBody>
        </p:sp>
        <p:sp>
          <p:nvSpPr>
            <p:cNvPr id="12" name="矩形 11"/>
            <p:cNvSpPr/>
            <p:nvPr/>
          </p:nvSpPr>
          <p:spPr>
            <a:xfrm>
              <a:off x="498" y="2632"/>
              <a:ext cx="18158" cy="1483"/>
            </a:xfrm>
            <a:prstGeom prst="rect">
              <a:avLst/>
            </a:prstGeom>
            <a:noFill/>
            <a:ln w="28575">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1" name="îšļîḋè"/>
          <p:cNvSpPr/>
          <p:nvPr>
            <p:custDataLst>
              <p:tags r:id="rId1"/>
            </p:custDataLst>
          </p:nvPr>
        </p:nvSpPr>
        <p:spPr>
          <a:xfrm>
            <a:off x="4592955" y="6057900"/>
            <a:ext cx="3054985" cy="610235"/>
          </a:xfrm>
          <a:prstGeom prst="roundRect">
            <a:avLst>
              <a:gd name="adj" fmla="val 50000"/>
            </a:avLst>
          </a:prstGeom>
          <a:solidFill>
            <a:srgbClr val="5B9BD5">
              <a:lumMod val="40000"/>
              <a:lumOff val="6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44" name="ïs1íďé"/>
          <p:cNvSpPr/>
          <p:nvPr>
            <p:custDataLst>
              <p:tags r:id="rId2"/>
            </p:custDataLst>
          </p:nvPr>
        </p:nvSpPr>
        <p:spPr>
          <a:xfrm>
            <a:off x="4737735" y="6116955"/>
            <a:ext cx="499745" cy="491490"/>
          </a:xfrm>
          <a:prstGeom prst="ellipse">
            <a:avLst/>
          </a:prstGeom>
          <a:solidFill>
            <a:srgbClr val="297FD5"/>
          </a:solidFill>
          <a:ln w="25400" cap="flat" cmpd="sng" algn="ctr">
            <a:noFill/>
            <a:prstDash val="solid"/>
          </a:ln>
          <a:effectLst/>
        </p:spPr>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51" name="îṡḷiḋé"/>
          <p:cNvGrpSpPr/>
          <p:nvPr/>
        </p:nvGrpSpPr>
        <p:grpSpPr>
          <a:xfrm rot="0">
            <a:off x="4256405" y="3889375"/>
            <a:ext cx="1607820" cy="294005"/>
            <a:chOff x="4360179" y="1789982"/>
            <a:chExt cx="1987648" cy="358401"/>
          </a:xfrm>
        </p:grpSpPr>
        <p:grpSp>
          <p:nvGrpSpPr>
            <p:cNvPr id="52" name="îṣḻiḍe"/>
            <p:cNvGrpSpPr/>
            <p:nvPr/>
          </p:nvGrpSpPr>
          <p:grpSpPr>
            <a:xfrm flipV="1">
              <a:off x="4360179" y="1789982"/>
              <a:ext cx="358401" cy="358401"/>
              <a:chOff x="474220" y="1079166"/>
              <a:chExt cx="5621780" cy="5621780"/>
            </a:xfrm>
          </p:grpSpPr>
          <p:sp>
            <p:nvSpPr>
              <p:cNvPr id="53" name="î$ḷiḍè"/>
              <p:cNvSpPr/>
              <p:nvPr>
                <p:custDataLst>
                  <p:tags r:id="rId3"/>
                </p:custDataLst>
              </p:nvPr>
            </p:nvSpPr>
            <p:spPr>
              <a:xfrm>
                <a:off x="474220" y="1079166"/>
                <a:ext cx="5621780" cy="5621780"/>
              </a:xfrm>
              <a:prstGeom prst="ellipse">
                <a:avLst/>
              </a:prstGeom>
              <a:solidFill>
                <a:srgbClr val="297FD5">
                  <a:lumMod val="20000"/>
                  <a:lumOff val="80000"/>
                  <a:alpha val="4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54" name="íŝḻidê"/>
              <p:cNvSpPr/>
              <p:nvPr>
                <p:custDataLst>
                  <p:tags r:id="rId4"/>
                </p:custDataLst>
              </p:nvPr>
            </p:nvSpPr>
            <p:spPr>
              <a:xfrm>
                <a:off x="1916605" y="2521552"/>
                <a:ext cx="2737009" cy="2737009"/>
              </a:xfrm>
              <a:prstGeom prst="ellipse">
                <a:avLst/>
              </a:prstGeom>
              <a:solidFill>
                <a:srgbClr val="297FD5"/>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grpSp>
        <p:cxnSp>
          <p:nvCxnSpPr>
            <p:cNvPr id="55" name="i$1iḍe"/>
            <p:cNvCxnSpPr/>
            <p:nvPr>
              <p:custDataLst>
                <p:tags r:id="rId5"/>
              </p:custDataLst>
            </p:nvPr>
          </p:nvCxnSpPr>
          <p:spPr>
            <a:xfrm>
              <a:off x="4483733" y="1968557"/>
              <a:ext cx="1864094" cy="0"/>
            </a:xfrm>
            <a:prstGeom prst="line">
              <a:avLst/>
            </a:prstGeom>
            <a:noFill/>
            <a:ln w="9525" cap="flat" cmpd="sng" algn="ctr">
              <a:solidFill>
                <a:srgbClr val="297FD5">
                  <a:alpha val="50000"/>
                </a:srgbClr>
              </a:solidFill>
              <a:prstDash val="solid"/>
            </a:ln>
            <a:effectLst/>
          </p:spPr>
        </p:cxnSp>
      </p:grpSp>
      <p:grpSp>
        <p:nvGrpSpPr>
          <p:cNvPr id="60" name="ïŝḷïḓe"/>
          <p:cNvGrpSpPr/>
          <p:nvPr/>
        </p:nvGrpSpPr>
        <p:grpSpPr>
          <a:xfrm rot="0">
            <a:off x="820420" y="3091180"/>
            <a:ext cx="3436620" cy="3379470"/>
            <a:chOff x="474220" y="1079166"/>
            <a:chExt cx="5621780" cy="5621780"/>
          </a:xfrm>
        </p:grpSpPr>
        <p:sp>
          <p:nvSpPr>
            <p:cNvPr id="62" name="îślïďê"/>
            <p:cNvSpPr/>
            <p:nvPr>
              <p:custDataLst>
                <p:tags r:id="rId6"/>
              </p:custDataLst>
            </p:nvPr>
          </p:nvSpPr>
          <p:spPr>
            <a:xfrm>
              <a:off x="474220" y="1079166"/>
              <a:ext cx="5621780" cy="5621780"/>
            </a:xfrm>
            <a:prstGeom prst="ellipse">
              <a:avLst/>
            </a:prstGeom>
            <a:solidFill>
              <a:srgbClr val="297FD5">
                <a:lumMod val="20000"/>
                <a:lumOff val="80000"/>
                <a:alpha val="4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63" name="îṥlïḑe"/>
            <p:cNvSpPr/>
            <p:nvPr>
              <p:custDataLst>
                <p:tags r:id="rId7"/>
              </p:custDataLst>
            </p:nvPr>
          </p:nvSpPr>
          <p:spPr>
            <a:xfrm>
              <a:off x="893334" y="1498280"/>
              <a:ext cx="4783551" cy="4783551"/>
            </a:xfrm>
            <a:prstGeom prst="ellipse">
              <a:avLst/>
            </a:prstGeom>
            <a:solidFill>
              <a:srgbClr val="297FD5">
                <a:lumMod val="20000"/>
                <a:lumOff val="8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64" name="iṣ1ïďè"/>
            <p:cNvSpPr/>
            <p:nvPr>
              <p:custDataLst>
                <p:tags r:id="rId8"/>
              </p:custDataLst>
            </p:nvPr>
          </p:nvSpPr>
          <p:spPr>
            <a:xfrm>
              <a:off x="1305850" y="1910796"/>
              <a:ext cx="3958520" cy="3958520"/>
            </a:xfrm>
            <a:prstGeom prst="ellipse">
              <a:avLst/>
            </a:prstGeom>
            <a:solidFill>
              <a:srgbClr val="297FD5"/>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grpSp>
      <p:sp>
        <p:nvSpPr>
          <p:cNvPr id="70" name="ïŝḻíde"/>
          <p:cNvSpPr/>
          <p:nvPr>
            <p:custDataLst>
              <p:tags r:id="rId9"/>
            </p:custDataLst>
          </p:nvPr>
        </p:nvSpPr>
        <p:spPr>
          <a:xfrm>
            <a:off x="2319020" y="4088765"/>
            <a:ext cx="1303655" cy="1383665"/>
          </a:xfrm>
          <a:prstGeom prst="rect">
            <a:avLst/>
          </a:prstGeom>
        </p:spPr>
        <p:txBody>
          <a:bodyPr wrap="square" anchor="b" anchorCtr="0">
            <a:spAutoFit/>
          </a:bodyPr>
          <a:lstStyle/>
          <a:p>
            <a:pPr algn="ctr">
              <a:buSzPct val="25000"/>
            </a:pPr>
            <a:r>
              <a:rPr lang="zh-CN" altLang="en-US" sz="2800" b="1" dirty="0">
                <a:solidFill>
                  <a:srgbClr val="FFFFFF"/>
                </a:solidFill>
                <a:latin typeface="微软雅黑" panose="020B0503020204020204" charset="-122"/>
                <a:ea typeface="微软雅黑" panose="020B0503020204020204" charset="-122"/>
              </a:rPr>
              <a:t>业务</a:t>
            </a:r>
            <a:endParaRPr lang="zh-CN" altLang="en-US" sz="2800" b="1" dirty="0">
              <a:solidFill>
                <a:srgbClr val="FFFFFF"/>
              </a:solidFill>
              <a:latin typeface="微软雅黑" panose="020B0503020204020204" charset="-122"/>
              <a:ea typeface="微软雅黑" panose="020B0503020204020204" charset="-122"/>
            </a:endParaRPr>
          </a:p>
          <a:p>
            <a:pPr algn="ctr">
              <a:buSzPct val="25000"/>
            </a:pPr>
            <a:r>
              <a:rPr lang="zh-CN" altLang="en-US" sz="2800" b="1" dirty="0">
                <a:solidFill>
                  <a:srgbClr val="FFFFFF"/>
                </a:solidFill>
                <a:latin typeface="微软雅黑" panose="020B0503020204020204" charset="-122"/>
                <a:ea typeface="微软雅黑" panose="020B0503020204020204" charset="-122"/>
              </a:rPr>
              <a:t>应用</a:t>
            </a:r>
            <a:endParaRPr lang="zh-CN" altLang="en-US" sz="2800" b="1" dirty="0">
              <a:solidFill>
                <a:srgbClr val="FFFFFF"/>
              </a:solidFill>
              <a:latin typeface="微软雅黑" panose="020B0503020204020204" charset="-122"/>
              <a:ea typeface="微软雅黑" panose="020B0503020204020204" charset="-122"/>
            </a:endParaRPr>
          </a:p>
          <a:p>
            <a:pPr algn="ctr">
              <a:buSzPct val="25000"/>
            </a:pPr>
            <a:r>
              <a:rPr lang="zh-CN" altLang="en-US" sz="2800" b="1" dirty="0">
                <a:solidFill>
                  <a:srgbClr val="FFFFFF"/>
                </a:solidFill>
                <a:latin typeface="微软雅黑" panose="020B0503020204020204" charset="-122"/>
                <a:ea typeface="微软雅黑" panose="020B0503020204020204" charset="-122"/>
              </a:rPr>
              <a:t>场景</a:t>
            </a:r>
            <a:endParaRPr lang="zh-CN" altLang="en-US" sz="2800" b="1" dirty="0">
              <a:solidFill>
                <a:srgbClr val="FFFFFF"/>
              </a:solidFill>
              <a:latin typeface="微软雅黑" panose="020B0503020204020204" charset="-122"/>
              <a:ea typeface="微软雅黑" panose="020B0503020204020204" charset="-122"/>
            </a:endParaRPr>
          </a:p>
        </p:txBody>
      </p:sp>
      <p:grpSp>
        <p:nvGrpSpPr>
          <p:cNvPr id="71" name="îṡ1îdè"/>
          <p:cNvGrpSpPr/>
          <p:nvPr/>
        </p:nvGrpSpPr>
        <p:grpSpPr>
          <a:xfrm rot="0">
            <a:off x="3249295" y="2825750"/>
            <a:ext cx="1658620" cy="294005"/>
            <a:chOff x="4360179" y="1789982"/>
            <a:chExt cx="1987648" cy="358401"/>
          </a:xfrm>
        </p:grpSpPr>
        <p:grpSp>
          <p:nvGrpSpPr>
            <p:cNvPr id="72" name="íṡļîdê"/>
            <p:cNvGrpSpPr/>
            <p:nvPr/>
          </p:nvGrpSpPr>
          <p:grpSpPr>
            <a:xfrm flipV="1">
              <a:off x="4360179" y="1789982"/>
              <a:ext cx="358401" cy="358401"/>
              <a:chOff x="474220" y="1079166"/>
              <a:chExt cx="5621780" cy="5621780"/>
            </a:xfrm>
          </p:grpSpPr>
          <p:sp>
            <p:nvSpPr>
              <p:cNvPr id="75" name="iSḷíde"/>
              <p:cNvSpPr/>
              <p:nvPr>
                <p:custDataLst>
                  <p:tags r:id="rId10"/>
                </p:custDataLst>
              </p:nvPr>
            </p:nvSpPr>
            <p:spPr>
              <a:xfrm>
                <a:off x="474220" y="1079166"/>
                <a:ext cx="5621780" cy="5621780"/>
              </a:xfrm>
              <a:prstGeom prst="ellipse">
                <a:avLst/>
              </a:prstGeom>
              <a:solidFill>
                <a:srgbClr val="297FD5">
                  <a:lumMod val="20000"/>
                  <a:lumOff val="80000"/>
                  <a:alpha val="4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76" name="iSlide"/>
              <p:cNvSpPr/>
              <p:nvPr>
                <p:custDataLst>
                  <p:tags r:id="rId11"/>
                </p:custDataLst>
              </p:nvPr>
            </p:nvSpPr>
            <p:spPr>
              <a:xfrm>
                <a:off x="1916605" y="2521552"/>
                <a:ext cx="2737009" cy="2737009"/>
              </a:xfrm>
              <a:prstGeom prst="ellipse">
                <a:avLst/>
              </a:prstGeom>
              <a:solidFill>
                <a:srgbClr val="297FD5"/>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grpSp>
        <p:cxnSp>
          <p:nvCxnSpPr>
            <p:cNvPr id="77" name="íṥlíḍê"/>
            <p:cNvCxnSpPr/>
            <p:nvPr>
              <p:custDataLst>
                <p:tags r:id="rId12"/>
              </p:custDataLst>
            </p:nvPr>
          </p:nvCxnSpPr>
          <p:spPr>
            <a:xfrm>
              <a:off x="4483733" y="1968557"/>
              <a:ext cx="1864094" cy="0"/>
            </a:xfrm>
            <a:prstGeom prst="line">
              <a:avLst/>
            </a:prstGeom>
            <a:noFill/>
            <a:ln w="9525" cap="flat" cmpd="sng" algn="ctr">
              <a:solidFill>
                <a:srgbClr val="297FD5">
                  <a:alpha val="50000"/>
                </a:srgbClr>
              </a:solidFill>
              <a:prstDash val="solid"/>
            </a:ln>
            <a:effectLst/>
          </p:spPr>
        </p:cxnSp>
      </p:grpSp>
      <p:sp>
        <p:nvSpPr>
          <p:cNvPr id="78" name="î$ḷîde"/>
          <p:cNvSpPr/>
          <p:nvPr>
            <p:custDataLst>
              <p:tags r:id="rId13"/>
            </p:custDataLst>
          </p:nvPr>
        </p:nvSpPr>
        <p:spPr>
          <a:xfrm>
            <a:off x="4442460" y="2667635"/>
            <a:ext cx="3054985" cy="610235"/>
          </a:xfrm>
          <a:prstGeom prst="roundRect">
            <a:avLst>
              <a:gd name="adj" fmla="val 50000"/>
            </a:avLst>
          </a:prstGeom>
          <a:solidFill>
            <a:srgbClr val="5B9BD5">
              <a:lumMod val="40000"/>
              <a:lumOff val="6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79" name="ïSļíḑè"/>
          <p:cNvSpPr txBox="1"/>
          <p:nvPr>
            <p:custDataLst>
              <p:tags r:id="rId14"/>
            </p:custDataLst>
          </p:nvPr>
        </p:nvSpPr>
        <p:spPr>
          <a:xfrm>
            <a:off x="5180330" y="2727325"/>
            <a:ext cx="2202815" cy="504190"/>
          </a:xfrm>
          <a:prstGeom prst="rect">
            <a:avLst/>
          </a:prstGeom>
          <a:noFill/>
          <a:ln>
            <a:noFill/>
          </a:ln>
        </p:spPr>
        <p:txBody>
          <a:bodyPr wrap="square" lIns="91428" tIns="45714" rIns="91428" bIns="45714" anchor="ctr" anchorCtr="0">
            <a:noAutofit/>
          </a:bodyPr>
          <a:lstStyle/>
          <a:p>
            <a:pPr indent="0" fontAlgn="auto">
              <a:buSzPct val="25000"/>
            </a:pPr>
            <a:r>
              <a:rPr lang="zh-CN" altLang="en-US" sz="1600" b="1">
                <a:ea typeface="+mn-lt"/>
                <a:cs typeface="+mn-lt"/>
                <a:sym typeface="+mn-ea"/>
              </a:rPr>
              <a:t>户外柱上断路器自动化成套设备监视</a:t>
            </a:r>
            <a:r>
              <a:rPr lang="en-US" altLang="zh-CN" sz="1600" b="1">
                <a:ea typeface="+mn-lt"/>
                <a:cs typeface="+mn-lt"/>
                <a:sym typeface="+mn-ea"/>
              </a:rPr>
              <a:t>/</a:t>
            </a:r>
            <a:r>
              <a:rPr lang="zh-CN" altLang="en-US" sz="1600" b="1">
                <a:ea typeface="+mn-lt"/>
                <a:cs typeface="+mn-lt"/>
                <a:sym typeface="+mn-ea"/>
              </a:rPr>
              <a:t>巡视</a:t>
            </a:r>
            <a:endParaRPr lang="zh-CN" altLang="en-US" sz="1600" b="1">
              <a:ea typeface="+mn-lt"/>
              <a:cs typeface="+mn-lt"/>
              <a:sym typeface="+mn-ea"/>
            </a:endParaRPr>
          </a:p>
        </p:txBody>
      </p:sp>
      <p:sp>
        <p:nvSpPr>
          <p:cNvPr id="80" name="îṥľiḋé"/>
          <p:cNvSpPr/>
          <p:nvPr>
            <p:custDataLst>
              <p:tags r:id="rId15"/>
            </p:custDataLst>
          </p:nvPr>
        </p:nvSpPr>
        <p:spPr>
          <a:xfrm>
            <a:off x="4587240" y="2727325"/>
            <a:ext cx="499745" cy="491490"/>
          </a:xfrm>
          <a:prstGeom prst="ellipse">
            <a:avLst/>
          </a:prstGeom>
          <a:solidFill>
            <a:srgbClr val="297FD5"/>
          </a:solidFill>
          <a:ln w="25400" cap="flat" cmpd="sng" algn="ctr">
            <a:noFill/>
            <a:prstDash val="solid"/>
          </a:ln>
          <a:effectLst/>
        </p:spPr>
        <p:txBody>
          <a:bodyPr rtlCol="0" anchor="ctr"/>
          <a:lstStyle/>
          <a:p>
            <a:pPr algn="ctr"/>
            <a:endParaRPr lang="zh-CN" altLang="en-US" dirty="0">
              <a:latin typeface="微软雅黑" panose="020B0503020204020204" charset="-122"/>
              <a:ea typeface="微软雅黑" panose="020B0503020204020204" charset="-122"/>
            </a:endParaRPr>
          </a:p>
        </p:txBody>
      </p:sp>
      <p:sp>
        <p:nvSpPr>
          <p:cNvPr id="81" name="išḻîďé"/>
          <p:cNvSpPr/>
          <p:nvPr>
            <p:custDataLst>
              <p:tags r:id="rId16"/>
            </p:custDataLst>
          </p:nvPr>
        </p:nvSpPr>
        <p:spPr>
          <a:xfrm>
            <a:off x="4763135" y="2917825"/>
            <a:ext cx="148590" cy="109855"/>
          </a:xfrm>
          <a:custGeom>
            <a:avLst/>
            <a:gdLst>
              <a:gd name="connsiteX0" fmla="*/ 505433 w 533400"/>
              <a:gd name="connsiteY0" fmla="*/ 621 h 400050"/>
              <a:gd name="connsiteX1" fmla="*/ 534008 w 533400"/>
              <a:gd name="connsiteY1" fmla="*/ 29196 h 400050"/>
              <a:gd name="connsiteX2" fmla="*/ 534008 w 533400"/>
              <a:gd name="connsiteY2" fmla="*/ 372096 h 400050"/>
              <a:gd name="connsiteX3" fmla="*/ 505433 w 533400"/>
              <a:gd name="connsiteY3" fmla="*/ 400671 h 400050"/>
              <a:gd name="connsiteX4" fmla="*/ 29183 w 533400"/>
              <a:gd name="connsiteY4" fmla="*/ 400671 h 400050"/>
              <a:gd name="connsiteX5" fmla="*/ 608 w 533400"/>
              <a:gd name="connsiteY5" fmla="*/ 372096 h 400050"/>
              <a:gd name="connsiteX6" fmla="*/ 608 w 533400"/>
              <a:gd name="connsiteY6" fmla="*/ 29196 h 400050"/>
              <a:gd name="connsiteX7" fmla="*/ 29183 w 533400"/>
              <a:gd name="connsiteY7" fmla="*/ 621 h 400050"/>
              <a:gd name="connsiteX8" fmla="*/ 505433 w 533400"/>
              <a:gd name="connsiteY8" fmla="*/ 621 h 400050"/>
              <a:gd name="connsiteX9" fmla="*/ 391419 w 533400"/>
              <a:gd name="connsiteY9" fmla="*/ 198646 h 400050"/>
              <a:gd name="connsiteX10" fmla="*/ 351414 w 533400"/>
              <a:gd name="connsiteY10" fmla="*/ 204170 h 400050"/>
              <a:gd name="connsiteX11" fmla="*/ 351414 w 533400"/>
              <a:gd name="connsiteY11" fmla="*/ 204170 h 400050"/>
              <a:gd name="connsiteX12" fmla="*/ 267118 w 533400"/>
              <a:gd name="connsiteY12" fmla="*/ 315613 h 400050"/>
              <a:gd name="connsiteX13" fmla="*/ 264641 w 533400"/>
              <a:gd name="connsiteY13" fmla="*/ 318470 h 400050"/>
              <a:gd name="connsiteX14" fmla="*/ 224255 w 533400"/>
              <a:gd name="connsiteY14" fmla="*/ 318756 h 400050"/>
              <a:gd name="connsiteX15" fmla="*/ 224255 w 533400"/>
              <a:gd name="connsiteY15" fmla="*/ 318756 h 400050"/>
              <a:gd name="connsiteX16" fmla="*/ 162152 w 533400"/>
              <a:gd name="connsiteY16" fmla="*/ 257415 h 400050"/>
              <a:gd name="connsiteX17" fmla="*/ 160247 w 533400"/>
              <a:gd name="connsiteY17" fmla="*/ 255701 h 400050"/>
              <a:gd name="connsiteX18" fmla="*/ 120052 w 533400"/>
              <a:gd name="connsiteY18" fmla="*/ 259606 h 400050"/>
              <a:gd name="connsiteX19" fmla="*/ 120052 w 533400"/>
              <a:gd name="connsiteY19" fmla="*/ 259606 h 400050"/>
              <a:gd name="connsiteX20" fmla="*/ 32517 w 533400"/>
              <a:gd name="connsiteY20" fmla="*/ 366095 h 400050"/>
              <a:gd name="connsiteX21" fmla="*/ 30326 w 533400"/>
              <a:gd name="connsiteY21" fmla="*/ 372096 h 400050"/>
              <a:gd name="connsiteX22" fmla="*/ 39851 w 533400"/>
              <a:gd name="connsiteY22" fmla="*/ 381621 h 400050"/>
              <a:gd name="connsiteX23" fmla="*/ 39851 w 533400"/>
              <a:gd name="connsiteY23" fmla="*/ 381621 h 400050"/>
              <a:gd name="connsiteX24" fmla="*/ 497242 w 533400"/>
              <a:gd name="connsiteY24" fmla="*/ 381621 h 400050"/>
              <a:gd name="connsiteX25" fmla="*/ 502480 w 533400"/>
              <a:gd name="connsiteY25" fmla="*/ 380002 h 400050"/>
              <a:gd name="connsiteX26" fmla="*/ 505147 w 533400"/>
              <a:gd name="connsiteY26" fmla="*/ 366762 h 400050"/>
              <a:gd name="connsiteX27" fmla="*/ 505147 w 533400"/>
              <a:gd name="connsiteY27" fmla="*/ 366762 h 400050"/>
              <a:gd name="connsiteX28" fmla="*/ 397991 w 533400"/>
              <a:gd name="connsiteY28" fmla="*/ 205504 h 400050"/>
              <a:gd name="connsiteX29" fmla="*/ 391419 w 533400"/>
              <a:gd name="connsiteY29" fmla="*/ 198646 h 400050"/>
              <a:gd name="connsiteX30" fmla="*/ 95858 w 533400"/>
              <a:gd name="connsiteY30" fmla="*/ 57771 h 400050"/>
              <a:gd name="connsiteX31" fmla="*/ 57758 w 533400"/>
              <a:gd name="connsiteY31" fmla="*/ 95871 h 400050"/>
              <a:gd name="connsiteX32" fmla="*/ 95858 w 533400"/>
              <a:gd name="connsiteY32" fmla="*/ 133971 h 400050"/>
              <a:gd name="connsiteX33" fmla="*/ 133958 w 533400"/>
              <a:gd name="connsiteY33" fmla="*/ 95871 h 400050"/>
              <a:gd name="connsiteX34" fmla="*/ 95858 w 533400"/>
              <a:gd name="connsiteY34" fmla="*/ 57771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 h="400050">
                <a:moveTo>
                  <a:pt x="505433" y="621"/>
                </a:moveTo>
                <a:cubicBezTo>
                  <a:pt x="521245" y="621"/>
                  <a:pt x="534008" y="13385"/>
                  <a:pt x="534008" y="29196"/>
                </a:cubicBezTo>
                <a:lnTo>
                  <a:pt x="534008" y="372096"/>
                </a:lnTo>
                <a:cubicBezTo>
                  <a:pt x="534008" y="387907"/>
                  <a:pt x="521245" y="400671"/>
                  <a:pt x="505433" y="400671"/>
                </a:cubicBezTo>
                <a:lnTo>
                  <a:pt x="29183" y="400671"/>
                </a:lnTo>
                <a:cubicBezTo>
                  <a:pt x="13371" y="400671"/>
                  <a:pt x="608" y="387907"/>
                  <a:pt x="608" y="372096"/>
                </a:cubicBezTo>
                <a:lnTo>
                  <a:pt x="608" y="29196"/>
                </a:lnTo>
                <a:cubicBezTo>
                  <a:pt x="608" y="13385"/>
                  <a:pt x="13371" y="621"/>
                  <a:pt x="29183" y="621"/>
                </a:cubicBezTo>
                <a:lnTo>
                  <a:pt x="505433" y="621"/>
                </a:lnTo>
                <a:close/>
                <a:moveTo>
                  <a:pt x="391419" y="198646"/>
                </a:moveTo>
                <a:cubicBezTo>
                  <a:pt x="378846" y="189121"/>
                  <a:pt x="360939" y="191597"/>
                  <a:pt x="351414" y="204170"/>
                </a:cubicBezTo>
                <a:lnTo>
                  <a:pt x="351414" y="204170"/>
                </a:lnTo>
                <a:lnTo>
                  <a:pt x="267118" y="315613"/>
                </a:lnTo>
                <a:cubicBezTo>
                  <a:pt x="266355" y="316660"/>
                  <a:pt x="265498" y="317518"/>
                  <a:pt x="264641" y="318470"/>
                </a:cubicBezTo>
                <a:cubicBezTo>
                  <a:pt x="253592" y="329710"/>
                  <a:pt x="235495" y="329805"/>
                  <a:pt x="224255" y="318756"/>
                </a:cubicBezTo>
                <a:lnTo>
                  <a:pt x="224255" y="318756"/>
                </a:lnTo>
                <a:lnTo>
                  <a:pt x="162152" y="257415"/>
                </a:lnTo>
                <a:cubicBezTo>
                  <a:pt x="161485" y="256844"/>
                  <a:pt x="160914" y="256177"/>
                  <a:pt x="160247" y="255701"/>
                </a:cubicBezTo>
                <a:cubicBezTo>
                  <a:pt x="148055" y="245699"/>
                  <a:pt x="130053" y="247414"/>
                  <a:pt x="120052" y="259606"/>
                </a:cubicBezTo>
                <a:lnTo>
                  <a:pt x="120052" y="259606"/>
                </a:lnTo>
                <a:lnTo>
                  <a:pt x="32517" y="366095"/>
                </a:lnTo>
                <a:cubicBezTo>
                  <a:pt x="31088" y="367810"/>
                  <a:pt x="30326" y="369905"/>
                  <a:pt x="30326" y="372096"/>
                </a:cubicBezTo>
                <a:cubicBezTo>
                  <a:pt x="30326" y="377335"/>
                  <a:pt x="34612" y="381621"/>
                  <a:pt x="39851" y="381621"/>
                </a:cubicBezTo>
                <a:lnTo>
                  <a:pt x="39851" y="381621"/>
                </a:lnTo>
                <a:lnTo>
                  <a:pt x="497242" y="381621"/>
                </a:lnTo>
                <a:cubicBezTo>
                  <a:pt x="499146" y="381621"/>
                  <a:pt x="500956" y="381050"/>
                  <a:pt x="502480" y="380002"/>
                </a:cubicBezTo>
                <a:cubicBezTo>
                  <a:pt x="506862" y="377049"/>
                  <a:pt x="508005" y="371144"/>
                  <a:pt x="505147" y="366762"/>
                </a:cubicBezTo>
                <a:lnTo>
                  <a:pt x="505147" y="366762"/>
                </a:lnTo>
                <a:lnTo>
                  <a:pt x="397991" y="205504"/>
                </a:lnTo>
                <a:cubicBezTo>
                  <a:pt x="396181" y="202932"/>
                  <a:pt x="393990" y="200551"/>
                  <a:pt x="391419" y="198646"/>
                </a:cubicBezTo>
                <a:close/>
                <a:moveTo>
                  <a:pt x="95858" y="57771"/>
                </a:moveTo>
                <a:cubicBezTo>
                  <a:pt x="74808" y="57771"/>
                  <a:pt x="57758" y="74821"/>
                  <a:pt x="57758" y="95871"/>
                </a:cubicBezTo>
                <a:cubicBezTo>
                  <a:pt x="57758" y="116921"/>
                  <a:pt x="74808" y="133971"/>
                  <a:pt x="95858" y="133971"/>
                </a:cubicBezTo>
                <a:cubicBezTo>
                  <a:pt x="116908" y="133971"/>
                  <a:pt x="133958" y="116921"/>
                  <a:pt x="133958" y="95871"/>
                </a:cubicBezTo>
                <a:cubicBezTo>
                  <a:pt x="133958" y="74821"/>
                  <a:pt x="116908" y="57771"/>
                  <a:pt x="95858" y="57771"/>
                </a:cubicBezTo>
                <a:close/>
              </a:path>
            </a:pathLst>
          </a:custGeom>
          <a:solidFill>
            <a:srgbClr val="FFFFFF"/>
          </a:solidFill>
          <a:ln w="12700" cap="rnd" cmpd="sng" algn="ctr">
            <a:noFill/>
            <a:prstDash val="solid"/>
            <a:round/>
          </a:ln>
          <a:effectLst/>
        </p:spPr>
        <p:txBody>
          <a:bodyPr rot="0" spcFirstLastPara="0" vert="horz" wrap="square" lIns="91428" tIns="45714" rIns="91428" bIns="45714"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ysClr val="window" lastClr="FFFFFF"/>
                </a:solidFill>
              </a:defRPr>
            </a:lvl1pPr>
            <a:lvl2pPr marL="457200" algn="l" defTabSz="914400" rtl="0" eaLnBrk="1" latinLnBrk="0" hangingPunct="1">
              <a:defRPr sz="1800" kern="1200">
                <a:solidFill>
                  <a:sysClr val="window" lastClr="FFFFFF"/>
                </a:solidFill>
              </a:defRPr>
            </a:lvl2pPr>
            <a:lvl3pPr marL="914400" algn="l" defTabSz="914400" rtl="0" eaLnBrk="1" latinLnBrk="0" hangingPunct="1">
              <a:defRPr sz="1800" kern="1200">
                <a:solidFill>
                  <a:sysClr val="window" lastClr="FFFFFF"/>
                </a:solidFill>
              </a:defRPr>
            </a:lvl3pPr>
            <a:lvl4pPr marL="1371600" algn="l" defTabSz="914400" rtl="0" eaLnBrk="1" latinLnBrk="0" hangingPunct="1">
              <a:defRPr sz="1800" kern="1200">
                <a:solidFill>
                  <a:sysClr val="window" lastClr="FFFFFF"/>
                </a:solidFill>
              </a:defRPr>
            </a:lvl4pPr>
            <a:lvl5pPr marL="1828800" algn="l" defTabSz="914400" rtl="0" eaLnBrk="1" latinLnBrk="0" hangingPunct="1">
              <a:defRPr sz="1800" kern="1200">
                <a:solidFill>
                  <a:sysClr val="window" lastClr="FFFFFF"/>
                </a:solidFill>
              </a:defRPr>
            </a:lvl5pPr>
            <a:lvl6pPr marL="2286000" algn="l" defTabSz="914400" rtl="0" eaLnBrk="1" latinLnBrk="0" hangingPunct="1">
              <a:defRPr sz="1800" kern="1200">
                <a:solidFill>
                  <a:sysClr val="window" lastClr="FFFFFF"/>
                </a:solidFill>
              </a:defRPr>
            </a:lvl6pPr>
            <a:lvl7pPr marL="2743200" algn="l" defTabSz="914400" rtl="0" eaLnBrk="1" latinLnBrk="0" hangingPunct="1">
              <a:defRPr sz="1800" kern="1200">
                <a:solidFill>
                  <a:sysClr val="window" lastClr="FFFFFF"/>
                </a:solidFill>
              </a:defRPr>
            </a:lvl7pPr>
            <a:lvl8pPr marL="3200400" algn="l" defTabSz="914400" rtl="0" eaLnBrk="1" latinLnBrk="0" hangingPunct="1">
              <a:defRPr sz="1800" kern="1200">
                <a:solidFill>
                  <a:sysClr val="window" lastClr="FFFFFF"/>
                </a:solidFill>
              </a:defRPr>
            </a:lvl8pPr>
            <a:lvl9pPr marL="3657600" algn="l" defTabSz="914400" rtl="0" eaLnBrk="1" latinLnBrk="0" hangingPunct="1">
              <a:defRPr sz="1800" kern="1200">
                <a:solidFill>
                  <a:sysClr val="window" lastClr="FFFFFF"/>
                </a:solidFill>
              </a:defRPr>
            </a:lvl9pPr>
          </a:lstStyle>
          <a:p>
            <a:pPr algn="ctr" defTabSz="914400"/>
            <a:endParaRPr lang="en-US" altLang="zh-CN" sz="2000" b="1" dirty="0">
              <a:solidFill>
                <a:sysClr val="window" lastClr="FFFFFF"/>
              </a:solidFill>
              <a:latin typeface="微软雅黑" panose="020B0503020204020204" charset="-122"/>
              <a:ea typeface="微软雅黑" panose="020B0503020204020204" charset="-122"/>
            </a:endParaRPr>
          </a:p>
        </p:txBody>
      </p:sp>
      <p:grpSp>
        <p:nvGrpSpPr>
          <p:cNvPr id="82" name="ïŝḻidê"/>
          <p:cNvGrpSpPr/>
          <p:nvPr/>
        </p:nvGrpSpPr>
        <p:grpSpPr>
          <a:xfrm rot="0">
            <a:off x="3400425" y="6216015"/>
            <a:ext cx="1658620" cy="294005"/>
            <a:chOff x="4360179" y="1789982"/>
            <a:chExt cx="1987648" cy="358401"/>
          </a:xfrm>
        </p:grpSpPr>
        <p:grpSp>
          <p:nvGrpSpPr>
            <p:cNvPr id="83" name="îŝḻîḓê"/>
            <p:cNvGrpSpPr/>
            <p:nvPr/>
          </p:nvGrpSpPr>
          <p:grpSpPr>
            <a:xfrm flipV="1">
              <a:off x="4360179" y="1789982"/>
              <a:ext cx="358401" cy="358401"/>
              <a:chOff x="474220" y="1079166"/>
              <a:chExt cx="5621780" cy="5621780"/>
            </a:xfrm>
          </p:grpSpPr>
          <p:sp>
            <p:nvSpPr>
              <p:cNvPr id="84" name="íṣļiḍè"/>
              <p:cNvSpPr/>
              <p:nvPr>
                <p:custDataLst>
                  <p:tags r:id="rId17"/>
                </p:custDataLst>
              </p:nvPr>
            </p:nvSpPr>
            <p:spPr>
              <a:xfrm>
                <a:off x="474220" y="1079166"/>
                <a:ext cx="5621780" cy="5621780"/>
              </a:xfrm>
              <a:prstGeom prst="ellipse">
                <a:avLst/>
              </a:prstGeom>
              <a:solidFill>
                <a:srgbClr val="297FD5">
                  <a:lumMod val="20000"/>
                  <a:lumOff val="80000"/>
                  <a:alpha val="4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85" name="íṥḷïḓé"/>
              <p:cNvSpPr/>
              <p:nvPr>
                <p:custDataLst>
                  <p:tags r:id="rId18"/>
                </p:custDataLst>
              </p:nvPr>
            </p:nvSpPr>
            <p:spPr>
              <a:xfrm>
                <a:off x="1916605" y="2521552"/>
                <a:ext cx="2737009" cy="2737009"/>
              </a:xfrm>
              <a:prstGeom prst="ellipse">
                <a:avLst/>
              </a:prstGeom>
              <a:solidFill>
                <a:srgbClr val="297FD5"/>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grpSp>
        <p:cxnSp>
          <p:nvCxnSpPr>
            <p:cNvPr id="86" name="i$ḻiḍè"/>
            <p:cNvCxnSpPr/>
            <p:nvPr>
              <p:custDataLst>
                <p:tags r:id="rId19"/>
              </p:custDataLst>
            </p:nvPr>
          </p:nvCxnSpPr>
          <p:spPr>
            <a:xfrm>
              <a:off x="4483733" y="1968557"/>
              <a:ext cx="1864094" cy="0"/>
            </a:xfrm>
            <a:prstGeom prst="line">
              <a:avLst/>
            </a:prstGeom>
            <a:noFill/>
            <a:ln w="9525" cap="flat" cmpd="sng" algn="ctr">
              <a:solidFill>
                <a:srgbClr val="297FD5">
                  <a:alpha val="50000"/>
                </a:srgbClr>
              </a:solidFill>
              <a:prstDash val="solid"/>
            </a:ln>
            <a:effectLst/>
          </p:spPr>
        </p:cxnSp>
      </p:grpSp>
      <p:sp>
        <p:nvSpPr>
          <p:cNvPr id="93" name="ïṡlíḓê"/>
          <p:cNvSpPr/>
          <p:nvPr>
            <p:custDataLst>
              <p:tags r:id="rId20"/>
            </p:custDataLst>
          </p:nvPr>
        </p:nvSpPr>
        <p:spPr>
          <a:xfrm>
            <a:off x="5894070" y="4636770"/>
            <a:ext cx="135255" cy="146050"/>
          </a:xfrm>
          <a:custGeom>
            <a:avLst/>
            <a:gdLst>
              <a:gd name="connsiteX0" fmla="*/ 248770 w 495300"/>
              <a:gd name="connsiteY0" fmla="*/ 621 h 542925"/>
              <a:gd name="connsiteX1" fmla="*/ 496420 w 495300"/>
              <a:gd name="connsiteY1" fmla="*/ 248271 h 542925"/>
              <a:gd name="connsiteX2" fmla="*/ 323827 w 495300"/>
              <a:gd name="connsiteY2" fmla="*/ 484396 h 542925"/>
              <a:gd name="connsiteX3" fmla="*/ 346973 w 495300"/>
              <a:gd name="connsiteY3" fmla="*/ 524496 h 542925"/>
              <a:gd name="connsiteX4" fmla="*/ 420220 w 495300"/>
              <a:gd name="connsiteY4" fmla="*/ 524496 h 542925"/>
              <a:gd name="connsiteX5" fmla="*/ 420220 w 495300"/>
              <a:gd name="connsiteY5" fmla="*/ 543546 h 542925"/>
              <a:gd name="connsiteX6" fmla="*/ 77320 w 495300"/>
              <a:gd name="connsiteY6" fmla="*/ 543546 h 542925"/>
              <a:gd name="connsiteX7" fmla="*/ 77320 w 495300"/>
              <a:gd name="connsiteY7" fmla="*/ 524496 h 542925"/>
              <a:gd name="connsiteX8" fmla="*/ 150567 w 495300"/>
              <a:gd name="connsiteY8" fmla="*/ 524496 h 542925"/>
              <a:gd name="connsiteX9" fmla="*/ 173713 w 495300"/>
              <a:gd name="connsiteY9" fmla="*/ 484396 h 542925"/>
              <a:gd name="connsiteX10" fmla="*/ 1120 w 495300"/>
              <a:gd name="connsiteY10" fmla="*/ 248271 h 542925"/>
              <a:gd name="connsiteX11" fmla="*/ 248770 w 495300"/>
              <a:gd name="connsiteY11" fmla="*/ 621 h 542925"/>
              <a:gd name="connsiteX12" fmla="*/ 192763 w 495300"/>
              <a:gd name="connsiteY12" fmla="*/ 489539 h 542925"/>
              <a:gd name="connsiteX13" fmla="*/ 172570 w 495300"/>
              <a:gd name="connsiteY13" fmla="*/ 524496 h 542925"/>
              <a:gd name="connsiteX14" fmla="*/ 324970 w 495300"/>
              <a:gd name="connsiteY14" fmla="*/ 524496 h 542925"/>
              <a:gd name="connsiteX15" fmla="*/ 304777 w 495300"/>
              <a:gd name="connsiteY15" fmla="*/ 489539 h 542925"/>
              <a:gd name="connsiteX16" fmla="*/ 248770 w 495300"/>
              <a:gd name="connsiteY16" fmla="*/ 495921 h 542925"/>
              <a:gd name="connsiteX17" fmla="*/ 192763 w 495300"/>
              <a:gd name="connsiteY17" fmla="*/ 489539 h 542925"/>
              <a:gd name="connsiteX18" fmla="*/ 248770 w 495300"/>
              <a:gd name="connsiteY18" fmla="*/ 143496 h 542925"/>
              <a:gd name="connsiteX19" fmla="*/ 143995 w 495300"/>
              <a:gd name="connsiteY19" fmla="*/ 248271 h 542925"/>
              <a:gd name="connsiteX20" fmla="*/ 248770 w 495300"/>
              <a:gd name="connsiteY20" fmla="*/ 353046 h 542925"/>
              <a:gd name="connsiteX21" fmla="*/ 353545 w 495300"/>
              <a:gd name="connsiteY21" fmla="*/ 248271 h 542925"/>
              <a:gd name="connsiteX22" fmla="*/ 248770 w 495300"/>
              <a:gd name="connsiteY22" fmla="*/ 143496 h 542925"/>
              <a:gd name="connsiteX23" fmla="*/ 367833 w 495300"/>
              <a:gd name="connsiteY23" fmla="*/ 114921 h 542925"/>
              <a:gd name="connsiteX24" fmla="*/ 353545 w 495300"/>
              <a:gd name="connsiteY24" fmla="*/ 129209 h 542925"/>
              <a:gd name="connsiteX25" fmla="*/ 367833 w 495300"/>
              <a:gd name="connsiteY25" fmla="*/ 143496 h 542925"/>
              <a:gd name="connsiteX26" fmla="*/ 382120 w 495300"/>
              <a:gd name="connsiteY26" fmla="*/ 129209 h 542925"/>
              <a:gd name="connsiteX27" fmla="*/ 367833 w 495300"/>
              <a:gd name="connsiteY27" fmla="*/ 114921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95300" h="542925">
                <a:moveTo>
                  <a:pt x="248770" y="621"/>
                </a:moveTo>
                <a:cubicBezTo>
                  <a:pt x="385549" y="621"/>
                  <a:pt x="496420" y="111492"/>
                  <a:pt x="496420" y="248271"/>
                </a:cubicBezTo>
                <a:cubicBezTo>
                  <a:pt x="496420" y="358856"/>
                  <a:pt x="423935" y="452582"/>
                  <a:pt x="323827" y="484396"/>
                </a:cubicBezTo>
                <a:lnTo>
                  <a:pt x="346973" y="524496"/>
                </a:lnTo>
                <a:lnTo>
                  <a:pt x="420220" y="524496"/>
                </a:lnTo>
                <a:lnTo>
                  <a:pt x="420220" y="543546"/>
                </a:lnTo>
                <a:lnTo>
                  <a:pt x="77320" y="543546"/>
                </a:lnTo>
                <a:lnTo>
                  <a:pt x="77320" y="524496"/>
                </a:lnTo>
                <a:lnTo>
                  <a:pt x="150567" y="524496"/>
                </a:lnTo>
                <a:lnTo>
                  <a:pt x="173713" y="484396"/>
                </a:lnTo>
                <a:cubicBezTo>
                  <a:pt x="73605" y="452582"/>
                  <a:pt x="1120" y="358856"/>
                  <a:pt x="1120" y="248271"/>
                </a:cubicBezTo>
                <a:cubicBezTo>
                  <a:pt x="1120" y="111492"/>
                  <a:pt x="111991" y="621"/>
                  <a:pt x="248770" y="621"/>
                </a:cubicBezTo>
                <a:close/>
                <a:moveTo>
                  <a:pt x="192763" y="489539"/>
                </a:moveTo>
                <a:lnTo>
                  <a:pt x="172570" y="524496"/>
                </a:lnTo>
                <a:lnTo>
                  <a:pt x="324970" y="524496"/>
                </a:lnTo>
                <a:lnTo>
                  <a:pt x="304777" y="489539"/>
                </a:lnTo>
                <a:cubicBezTo>
                  <a:pt x="286775" y="493730"/>
                  <a:pt x="268010" y="495921"/>
                  <a:pt x="248770" y="495921"/>
                </a:cubicBezTo>
                <a:cubicBezTo>
                  <a:pt x="229530" y="495921"/>
                  <a:pt x="210765" y="493730"/>
                  <a:pt x="192763" y="489539"/>
                </a:cubicBezTo>
                <a:close/>
                <a:moveTo>
                  <a:pt x="248770" y="143496"/>
                </a:moveTo>
                <a:cubicBezTo>
                  <a:pt x="190858" y="143496"/>
                  <a:pt x="143995" y="190359"/>
                  <a:pt x="143995" y="248271"/>
                </a:cubicBezTo>
                <a:cubicBezTo>
                  <a:pt x="143995" y="306183"/>
                  <a:pt x="190858" y="353046"/>
                  <a:pt x="248770" y="353046"/>
                </a:cubicBezTo>
                <a:cubicBezTo>
                  <a:pt x="306682" y="353046"/>
                  <a:pt x="353545" y="306183"/>
                  <a:pt x="353545" y="248271"/>
                </a:cubicBezTo>
                <a:cubicBezTo>
                  <a:pt x="353545" y="190359"/>
                  <a:pt x="306682" y="143496"/>
                  <a:pt x="248770" y="143496"/>
                </a:cubicBezTo>
                <a:close/>
                <a:moveTo>
                  <a:pt x="367833" y="114921"/>
                </a:moveTo>
                <a:cubicBezTo>
                  <a:pt x="359927" y="114921"/>
                  <a:pt x="353545" y="121303"/>
                  <a:pt x="353545" y="129209"/>
                </a:cubicBezTo>
                <a:cubicBezTo>
                  <a:pt x="353545" y="137114"/>
                  <a:pt x="359927" y="143496"/>
                  <a:pt x="367833" y="143496"/>
                </a:cubicBezTo>
                <a:cubicBezTo>
                  <a:pt x="375738" y="143496"/>
                  <a:pt x="382120" y="137114"/>
                  <a:pt x="382120" y="129209"/>
                </a:cubicBezTo>
                <a:cubicBezTo>
                  <a:pt x="382120" y="121303"/>
                  <a:pt x="375738" y="114921"/>
                  <a:pt x="367833" y="114921"/>
                </a:cubicBezTo>
                <a:close/>
              </a:path>
            </a:pathLst>
          </a:custGeom>
          <a:solidFill>
            <a:srgbClr val="FFFFFF"/>
          </a:solidFill>
          <a:ln w="12700" cap="rnd" cmpd="sng" algn="ctr">
            <a:noFill/>
            <a:prstDash val="solid"/>
            <a:round/>
          </a:ln>
          <a:effectLst/>
        </p:spPr>
        <p:txBody>
          <a:bodyPr rot="0" spcFirstLastPara="0" vert="horz" wrap="square" lIns="91428" tIns="45714" rIns="91428" bIns="45714"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ysClr val="window" lastClr="FFFFFF"/>
                </a:solidFill>
              </a:defRPr>
            </a:lvl1pPr>
            <a:lvl2pPr marL="457200" algn="l" defTabSz="914400" rtl="0" eaLnBrk="1" latinLnBrk="0" hangingPunct="1">
              <a:defRPr sz="1800" kern="1200">
                <a:solidFill>
                  <a:sysClr val="window" lastClr="FFFFFF"/>
                </a:solidFill>
              </a:defRPr>
            </a:lvl2pPr>
            <a:lvl3pPr marL="914400" algn="l" defTabSz="914400" rtl="0" eaLnBrk="1" latinLnBrk="0" hangingPunct="1">
              <a:defRPr sz="1800" kern="1200">
                <a:solidFill>
                  <a:sysClr val="window" lastClr="FFFFFF"/>
                </a:solidFill>
              </a:defRPr>
            </a:lvl3pPr>
            <a:lvl4pPr marL="1371600" algn="l" defTabSz="914400" rtl="0" eaLnBrk="1" latinLnBrk="0" hangingPunct="1">
              <a:defRPr sz="1800" kern="1200">
                <a:solidFill>
                  <a:sysClr val="window" lastClr="FFFFFF"/>
                </a:solidFill>
              </a:defRPr>
            </a:lvl4pPr>
            <a:lvl5pPr marL="1828800" algn="l" defTabSz="914400" rtl="0" eaLnBrk="1" latinLnBrk="0" hangingPunct="1">
              <a:defRPr sz="1800" kern="1200">
                <a:solidFill>
                  <a:sysClr val="window" lastClr="FFFFFF"/>
                </a:solidFill>
              </a:defRPr>
            </a:lvl5pPr>
            <a:lvl6pPr marL="2286000" algn="l" defTabSz="914400" rtl="0" eaLnBrk="1" latinLnBrk="0" hangingPunct="1">
              <a:defRPr sz="1800" kern="1200">
                <a:solidFill>
                  <a:sysClr val="window" lastClr="FFFFFF"/>
                </a:solidFill>
              </a:defRPr>
            </a:lvl6pPr>
            <a:lvl7pPr marL="2743200" algn="l" defTabSz="914400" rtl="0" eaLnBrk="1" latinLnBrk="0" hangingPunct="1">
              <a:defRPr sz="1800" kern="1200">
                <a:solidFill>
                  <a:sysClr val="window" lastClr="FFFFFF"/>
                </a:solidFill>
              </a:defRPr>
            </a:lvl7pPr>
            <a:lvl8pPr marL="3200400" algn="l" defTabSz="914400" rtl="0" eaLnBrk="1" latinLnBrk="0" hangingPunct="1">
              <a:defRPr sz="1800" kern="1200">
                <a:solidFill>
                  <a:sysClr val="window" lastClr="FFFFFF"/>
                </a:solidFill>
              </a:defRPr>
            </a:lvl8pPr>
            <a:lvl9pPr marL="3657600" algn="l" defTabSz="914400" rtl="0" eaLnBrk="1" latinLnBrk="0" hangingPunct="1">
              <a:defRPr sz="1800" kern="1200">
                <a:solidFill>
                  <a:sysClr val="window" lastClr="FFFFFF"/>
                </a:solidFill>
              </a:defRPr>
            </a:lvl9pPr>
          </a:lstStyle>
          <a:p>
            <a:pPr algn="ctr" defTabSz="914400"/>
            <a:endParaRPr lang="zh-CN" altLang="en-US" sz="2000" b="1" dirty="0">
              <a:solidFill>
                <a:sysClr val="window" lastClr="FFFFFF"/>
              </a:solidFill>
              <a:latin typeface="微软雅黑" panose="020B0503020204020204" charset="-122"/>
              <a:ea typeface="微软雅黑" panose="020B0503020204020204" charset="-122"/>
            </a:endParaRPr>
          </a:p>
        </p:txBody>
      </p:sp>
      <p:grpSp>
        <p:nvGrpSpPr>
          <p:cNvPr id="95" name="ísļiďé"/>
          <p:cNvGrpSpPr/>
          <p:nvPr/>
        </p:nvGrpSpPr>
        <p:grpSpPr>
          <a:xfrm rot="0">
            <a:off x="4294505" y="5053330"/>
            <a:ext cx="1658620" cy="294005"/>
            <a:chOff x="4360179" y="1789982"/>
            <a:chExt cx="1987648" cy="358401"/>
          </a:xfrm>
        </p:grpSpPr>
        <p:grpSp>
          <p:nvGrpSpPr>
            <p:cNvPr id="96" name="íṣḷïḋé"/>
            <p:cNvGrpSpPr/>
            <p:nvPr/>
          </p:nvGrpSpPr>
          <p:grpSpPr>
            <a:xfrm flipV="1">
              <a:off x="4360179" y="1789982"/>
              <a:ext cx="358401" cy="358401"/>
              <a:chOff x="474220" y="1079166"/>
              <a:chExt cx="5621780" cy="5621780"/>
            </a:xfrm>
          </p:grpSpPr>
          <p:sp>
            <p:nvSpPr>
              <p:cNvPr id="97" name="ïŝľídè"/>
              <p:cNvSpPr/>
              <p:nvPr>
                <p:custDataLst>
                  <p:tags r:id="rId21"/>
                </p:custDataLst>
              </p:nvPr>
            </p:nvSpPr>
            <p:spPr>
              <a:xfrm>
                <a:off x="474220" y="1079166"/>
                <a:ext cx="5621780" cy="5621780"/>
              </a:xfrm>
              <a:prstGeom prst="ellipse">
                <a:avLst/>
              </a:prstGeom>
              <a:solidFill>
                <a:srgbClr val="297FD5">
                  <a:lumMod val="20000"/>
                  <a:lumOff val="80000"/>
                  <a:alpha val="4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98" name="ïSļïḋê"/>
              <p:cNvSpPr/>
              <p:nvPr>
                <p:custDataLst>
                  <p:tags r:id="rId22"/>
                </p:custDataLst>
              </p:nvPr>
            </p:nvSpPr>
            <p:spPr>
              <a:xfrm>
                <a:off x="1916605" y="2521552"/>
                <a:ext cx="2737009" cy="2737009"/>
              </a:xfrm>
              <a:prstGeom prst="ellipse">
                <a:avLst/>
              </a:prstGeom>
              <a:solidFill>
                <a:srgbClr val="297FD5"/>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grpSp>
        <p:cxnSp>
          <p:nvCxnSpPr>
            <p:cNvPr id="99" name="íṧḷiḓè"/>
            <p:cNvCxnSpPr/>
            <p:nvPr>
              <p:custDataLst>
                <p:tags r:id="rId23"/>
              </p:custDataLst>
            </p:nvPr>
          </p:nvCxnSpPr>
          <p:spPr>
            <a:xfrm>
              <a:off x="4483733" y="1968557"/>
              <a:ext cx="1864094" cy="0"/>
            </a:xfrm>
            <a:prstGeom prst="line">
              <a:avLst/>
            </a:prstGeom>
            <a:noFill/>
            <a:ln w="9525" cap="flat" cmpd="sng" algn="ctr">
              <a:solidFill>
                <a:srgbClr val="297FD5">
                  <a:alpha val="50000"/>
                </a:srgbClr>
              </a:solidFill>
              <a:prstDash val="solid"/>
            </a:ln>
            <a:effectLst/>
          </p:spPr>
        </p:cxnSp>
      </p:grpSp>
      <p:grpSp>
        <p:nvGrpSpPr>
          <p:cNvPr id="138" name="组合 137"/>
          <p:cNvGrpSpPr/>
          <p:nvPr/>
        </p:nvGrpSpPr>
        <p:grpSpPr>
          <a:xfrm>
            <a:off x="5308600" y="4888230"/>
            <a:ext cx="3132455" cy="609600"/>
            <a:chOff x="8814" y="8322"/>
            <a:chExt cx="5080" cy="960"/>
          </a:xfrm>
        </p:grpSpPr>
        <p:sp>
          <p:nvSpPr>
            <p:cNvPr id="45" name="işľídé"/>
            <p:cNvSpPr/>
            <p:nvPr>
              <p:custDataLst>
                <p:tags r:id="rId24"/>
              </p:custDataLst>
            </p:nvPr>
          </p:nvSpPr>
          <p:spPr>
            <a:xfrm>
              <a:off x="8814" y="8322"/>
              <a:ext cx="4811" cy="961"/>
            </a:xfrm>
            <a:prstGeom prst="roundRect">
              <a:avLst>
                <a:gd name="adj" fmla="val 50000"/>
              </a:avLst>
            </a:prstGeom>
            <a:solidFill>
              <a:srgbClr val="5B9BD5">
                <a:lumMod val="40000"/>
                <a:lumOff val="6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46" name="îṩḷíḋê"/>
            <p:cNvSpPr txBox="1"/>
            <p:nvPr>
              <p:custDataLst>
                <p:tags r:id="rId25"/>
              </p:custDataLst>
            </p:nvPr>
          </p:nvSpPr>
          <p:spPr>
            <a:xfrm>
              <a:off x="9976" y="8416"/>
              <a:ext cx="3918" cy="794"/>
            </a:xfrm>
            <a:prstGeom prst="rect">
              <a:avLst/>
            </a:prstGeom>
            <a:noFill/>
            <a:ln>
              <a:noFill/>
            </a:ln>
          </p:spPr>
          <p:txBody>
            <a:bodyPr wrap="square" lIns="91428" tIns="45714" rIns="91428" bIns="45714" anchor="ctr" anchorCtr="0">
              <a:normAutofit/>
            </a:bodyPr>
            <a:lstStyle/>
            <a:p>
              <a:pPr indent="0" fontAlgn="auto">
                <a:buSzPct val="25000"/>
              </a:pPr>
              <a:r>
                <a:rPr lang="zh-CN" altLang="en-US" sz="1600" b="1">
                  <a:ea typeface="+mn-lt"/>
                  <a:cs typeface="+mn-lt"/>
                </a:rPr>
                <a:t>配电房设备监视</a:t>
              </a:r>
              <a:r>
                <a:rPr lang="en-US" altLang="zh-CN" sz="1600" b="1">
                  <a:ea typeface="+mn-lt"/>
                  <a:cs typeface="+mn-lt"/>
                </a:rPr>
                <a:t>/</a:t>
              </a:r>
              <a:r>
                <a:rPr lang="zh-CN" altLang="en-US" sz="1600" b="1">
                  <a:ea typeface="+mn-lt"/>
                  <a:cs typeface="+mn-lt"/>
                </a:rPr>
                <a:t>巡视</a:t>
              </a:r>
              <a:endParaRPr lang="zh-CN" altLang="en-US" sz="1600" b="1">
                <a:ea typeface="+mn-lt"/>
                <a:cs typeface="+mn-lt"/>
              </a:endParaRPr>
            </a:p>
          </p:txBody>
        </p:sp>
        <p:sp>
          <p:nvSpPr>
            <p:cNvPr id="47" name="íṣľîḍê"/>
            <p:cNvSpPr/>
            <p:nvPr>
              <p:custDataLst>
                <p:tags r:id="rId26"/>
              </p:custDataLst>
            </p:nvPr>
          </p:nvSpPr>
          <p:spPr>
            <a:xfrm>
              <a:off x="9042" y="8416"/>
              <a:ext cx="787" cy="774"/>
            </a:xfrm>
            <a:prstGeom prst="ellipse">
              <a:avLst/>
            </a:prstGeom>
            <a:solidFill>
              <a:srgbClr val="297FD5"/>
            </a:solidFill>
            <a:ln w="25400" cap="flat" cmpd="sng" algn="ctr">
              <a:noFill/>
              <a:prstDash val="solid"/>
            </a:ln>
            <a:effectLst/>
          </p:spPr>
          <p:txBody>
            <a:bodyPr rtlCol="0" anchor="ctr"/>
            <a:lstStyle/>
            <a:p>
              <a:pPr algn="ctr"/>
              <a:endParaRPr lang="zh-CN" altLang="en-US" dirty="0">
                <a:latin typeface="微软雅黑" panose="020B0503020204020204" charset="-122"/>
                <a:ea typeface="微软雅黑" panose="020B0503020204020204" charset="-122"/>
              </a:endParaRPr>
            </a:p>
          </p:txBody>
        </p:sp>
        <p:sp>
          <p:nvSpPr>
            <p:cNvPr id="115" name="îSlïdé"/>
            <p:cNvSpPr/>
            <p:nvPr>
              <p:custDataLst>
                <p:tags r:id="rId27"/>
              </p:custDataLst>
            </p:nvPr>
          </p:nvSpPr>
          <p:spPr>
            <a:xfrm>
              <a:off x="9318" y="8711"/>
              <a:ext cx="234" cy="183"/>
            </a:xfrm>
            <a:custGeom>
              <a:avLst/>
              <a:gdLst>
                <a:gd name="connsiteX0" fmla="*/ 486767 w 514350"/>
                <a:gd name="connsiteY0" fmla="*/ 621 h 409575"/>
                <a:gd name="connsiteX1" fmla="*/ 515342 w 514350"/>
                <a:gd name="connsiteY1" fmla="*/ 29196 h 409575"/>
                <a:gd name="connsiteX2" fmla="*/ 515342 w 514350"/>
                <a:gd name="connsiteY2" fmla="*/ 324471 h 409575"/>
                <a:gd name="connsiteX3" fmla="*/ 486767 w 514350"/>
                <a:gd name="connsiteY3" fmla="*/ 353046 h 409575"/>
                <a:gd name="connsiteX4" fmla="*/ 192159 w 514350"/>
                <a:gd name="connsiteY4" fmla="*/ 353046 h 409575"/>
                <a:gd name="connsiteX5" fmla="*/ 115387 w 514350"/>
                <a:gd name="connsiteY5" fmla="*/ 410196 h 409575"/>
                <a:gd name="connsiteX6" fmla="*/ 115387 w 514350"/>
                <a:gd name="connsiteY6" fmla="*/ 353046 h 409575"/>
                <a:gd name="connsiteX7" fmla="*/ 29567 w 514350"/>
                <a:gd name="connsiteY7" fmla="*/ 353046 h 409575"/>
                <a:gd name="connsiteX8" fmla="*/ 992 w 514350"/>
                <a:gd name="connsiteY8" fmla="*/ 324471 h 409575"/>
                <a:gd name="connsiteX9" fmla="*/ 992 w 514350"/>
                <a:gd name="connsiteY9" fmla="*/ 29196 h 409575"/>
                <a:gd name="connsiteX10" fmla="*/ 29567 w 514350"/>
                <a:gd name="connsiteY10" fmla="*/ 621 h 409575"/>
                <a:gd name="connsiteX11" fmla="*/ 486767 w 514350"/>
                <a:gd name="connsiteY11" fmla="*/ 621 h 409575"/>
                <a:gd name="connsiteX12" fmla="*/ 124817 w 514350"/>
                <a:gd name="connsiteY12" fmla="*/ 143496 h 409575"/>
                <a:gd name="connsiteX13" fmla="*/ 91480 w 514350"/>
                <a:gd name="connsiteY13" fmla="*/ 176834 h 409575"/>
                <a:gd name="connsiteX14" fmla="*/ 124817 w 514350"/>
                <a:gd name="connsiteY14" fmla="*/ 210171 h 409575"/>
                <a:gd name="connsiteX15" fmla="*/ 158155 w 514350"/>
                <a:gd name="connsiteY15" fmla="*/ 176834 h 409575"/>
                <a:gd name="connsiteX16" fmla="*/ 124817 w 514350"/>
                <a:gd name="connsiteY16" fmla="*/ 143496 h 409575"/>
                <a:gd name="connsiteX17" fmla="*/ 258167 w 514350"/>
                <a:gd name="connsiteY17" fmla="*/ 143496 h 409575"/>
                <a:gd name="connsiteX18" fmla="*/ 224830 w 514350"/>
                <a:gd name="connsiteY18" fmla="*/ 176834 h 409575"/>
                <a:gd name="connsiteX19" fmla="*/ 258167 w 514350"/>
                <a:gd name="connsiteY19" fmla="*/ 210171 h 409575"/>
                <a:gd name="connsiteX20" fmla="*/ 291505 w 514350"/>
                <a:gd name="connsiteY20" fmla="*/ 176834 h 409575"/>
                <a:gd name="connsiteX21" fmla="*/ 258167 w 514350"/>
                <a:gd name="connsiteY21" fmla="*/ 143496 h 409575"/>
                <a:gd name="connsiteX22" fmla="*/ 391517 w 514350"/>
                <a:gd name="connsiteY22" fmla="*/ 143496 h 409575"/>
                <a:gd name="connsiteX23" fmla="*/ 358180 w 514350"/>
                <a:gd name="connsiteY23" fmla="*/ 176834 h 409575"/>
                <a:gd name="connsiteX24" fmla="*/ 391517 w 514350"/>
                <a:gd name="connsiteY24" fmla="*/ 210171 h 409575"/>
                <a:gd name="connsiteX25" fmla="*/ 424855 w 514350"/>
                <a:gd name="connsiteY25" fmla="*/ 176834 h 409575"/>
                <a:gd name="connsiteX26" fmla="*/ 391517 w 514350"/>
                <a:gd name="connsiteY26" fmla="*/ 143496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4350" h="409575">
                  <a:moveTo>
                    <a:pt x="486767" y="621"/>
                  </a:moveTo>
                  <a:cubicBezTo>
                    <a:pt x="502579" y="621"/>
                    <a:pt x="515342" y="13385"/>
                    <a:pt x="515342" y="29196"/>
                  </a:cubicBezTo>
                  <a:lnTo>
                    <a:pt x="515342" y="324471"/>
                  </a:lnTo>
                  <a:cubicBezTo>
                    <a:pt x="515342" y="340282"/>
                    <a:pt x="502579" y="353046"/>
                    <a:pt x="486767" y="353046"/>
                  </a:cubicBezTo>
                  <a:lnTo>
                    <a:pt x="192159" y="353046"/>
                  </a:lnTo>
                  <a:lnTo>
                    <a:pt x="115387" y="410196"/>
                  </a:lnTo>
                  <a:lnTo>
                    <a:pt x="115387" y="353046"/>
                  </a:lnTo>
                  <a:lnTo>
                    <a:pt x="29567" y="353046"/>
                  </a:lnTo>
                  <a:cubicBezTo>
                    <a:pt x="13755" y="353046"/>
                    <a:pt x="992" y="340282"/>
                    <a:pt x="992" y="324471"/>
                  </a:cubicBezTo>
                  <a:lnTo>
                    <a:pt x="992" y="29196"/>
                  </a:lnTo>
                  <a:cubicBezTo>
                    <a:pt x="992" y="13385"/>
                    <a:pt x="13755" y="621"/>
                    <a:pt x="29567" y="621"/>
                  </a:cubicBezTo>
                  <a:lnTo>
                    <a:pt x="486767" y="621"/>
                  </a:lnTo>
                  <a:close/>
                  <a:moveTo>
                    <a:pt x="124817" y="143496"/>
                  </a:moveTo>
                  <a:cubicBezTo>
                    <a:pt x="106434" y="143496"/>
                    <a:pt x="91480" y="158450"/>
                    <a:pt x="91480" y="176834"/>
                  </a:cubicBezTo>
                  <a:cubicBezTo>
                    <a:pt x="91480" y="195217"/>
                    <a:pt x="106434" y="210171"/>
                    <a:pt x="124817" y="210171"/>
                  </a:cubicBezTo>
                  <a:cubicBezTo>
                    <a:pt x="143200" y="210171"/>
                    <a:pt x="158155" y="195217"/>
                    <a:pt x="158155" y="176834"/>
                  </a:cubicBezTo>
                  <a:cubicBezTo>
                    <a:pt x="158155" y="158450"/>
                    <a:pt x="143200" y="143496"/>
                    <a:pt x="124817" y="143496"/>
                  </a:cubicBezTo>
                  <a:close/>
                  <a:moveTo>
                    <a:pt x="258167" y="143496"/>
                  </a:moveTo>
                  <a:cubicBezTo>
                    <a:pt x="239784" y="143496"/>
                    <a:pt x="224830" y="158450"/>
                    <a:pt x="224830" y="176834"/>
                  </a:cubicBezTo>
                  <a:cubicBezTo>
                    <a:pt x="224830" y="195217"/>
                    <a:pt x="239784" y="210171"/>
                    <a:pt x="258167" y="210171"/>
                  </a:cubicBezTo>
                  <a:cubicBezTo>
                    <a:pt x="276550" y="210171"/>
                    <a:pt x="291505" y="195217"/>
                    <a:pt x="291505" y="176834"/>
                  </a:cubicBezTo>
                  <a:cubicBezTo>
                    <a:pt x="291505" y="158450"/>
                    <a:pt x="276550" y="143496"/>
                    <a:pt x="258167" y="143496"/>
                  </a:cubicBezTo>
                  <a:close/>
                  <a:moveTo>
                    <a:pt x="391517" y="143496"/>
                  </a:moveTo>
                  <a:cubicBezTo>
                    <a:pt x="373134" y="143496"/>
                    <a:pt x="358180" y="158450"/>
                    <a:pt x="358180" y="176834"/>
                  </a:cubicBezTo>
                  <a:cubicBezTo>
                    <a:pt x="358180" y="195217"/>
                    <a:pt x="373134" y="210171"/>
                    <a:pt x="391517" y="210171"/>
                  </a:cubicBezTo>
                  <a:cubicBezTo>
                    <a:pt x="409900" y="210171"/>
                    <a:pt x="424855" y="195217"/>
                    <a:pt x="424855" y="176834"/>
                  </a:cubicBezTo>
                  <a:cubicBezTo>
                    <a:pt x="424855" y="158450"/>
                    <a:pt x="409900" y="143496"/>
                    <a:pt x="391517" y="143496"/>
                  </a:cubicBezTo>
                  <a:close/>
                </a:path>
              </a:pathLst>
            </a:custGeom>
            <a:solidFill>
              <a:srgbClr val="FFFFFF"/>
            </a:solidFill>
            <a:ln w="12700" cap="rnd" cmpd="sng" algn="ctr">
              <a:noFill/>
              <a:prstDash val="solid"/>
              <a:round/>
            </a:ln>
            <a:effectLst/>
          </p:spPr>
          <p:txBody>
            <a:bodyPr rot="0" spcFirstLastPara="0" vert="horz" wrap="square" lIns="91428" tIns="45714" rIns="91428" bIns="45714"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ysClr val="window" lastClr="FFFFFF"/>
                  </a:solidFill>
                </a:defRPr>
              </a:lvl1pPr>
              <a:lvl2pPr marL="457200" algn="l" defTabSz="914400" rtl="0" eaLnBrk="1" latinLnBrk="0" hangingPunct="1">
                <a:defRPr sz="1800" kern="1200">
                  <a:solidFill>
                    <a:sysClr val="window" lastClr="FFFFFF"/>
                  </a:solidFill>
                </a:defRPr>
              </a:lvl2pPr>
              <a:lvl3pPr marL="914400" algn="l" defTabSz="914400" rtl="0" eaLnBrk="1" latinLnBrk="0" hangingPunct="1">
                <a:defRPr sz="1800" kern="1200">
                  <a:solidFill>
                    <a:sysClr val="window" lastClr="FFFFFF"/>
                  </a:solidFill>
                </a:defRPr>
              </a:lvl3pPr>
              <a:lvl4pPr marL="1371600" algn="l" defTabSz="914400" rtl="0" eaLnBrk="1" latinLnBrk="0" hangingPunct="1">
                <a:defRPr sz="1800" kern="1200">
                  <a:solidFill>
                    <a:sysClr val="window" lastClr="FFFFFF"/>
                  </a:solidFill>
                </a:defRPr>
              </a:lvl4pPr>
              <a:lvl5pPr marL="1828800" algn="l" defTabSz="914400" rtl="0" eaLnBrk="1" latinLnBrk="0" hangingPunct="1">
                <a:defRPr sz="1800" kern="1200">
                  <a:solidFill>
                    <a:sysClr val="window" lastClr="FFFFFF"/>
                  </a:solidFill>
                </a:defRPr>
              </a:lvl5pPr>
              <a:lvl6pPr marL="2286000" algn="l" defTabSz="914400" rtl="0" eaLnBrk="1" latinLnBrk="0" hangingPunct="1">
                <a:defRPr sz="1800" kern="1200">
                  <a:solidFill>
                    <a:sysClr val="window" lastClr="FFFFFF"/>
                  </a:solidFill>
                </a:defRPr>
              </a:lvl6pPr>
              <a:lvl7pPr marL="2743200" algn="l" defTabSz="914400" rtl="0" eaLnBrk="1" latinLnBrk="0" hangingPunct="1">
                <a:defRPr sz="1800" kern="1200">
                  <a:solidFill>
                    <a:sysClr val="window" lastClr="FFFFFF"/>
                  </a:solidFill>
                </a:defRPr>
              </a:lvl7pPr>
              <a:lvl8pPr marL="3200400" algn="l" defTabSz="914400" rtl="0" eaLnBrk="1" latinLnBrk="0" hangingPunct="1">
                <a:defRPr sz="1800" kern="1200">
                  <a:solidFill>
                    <a:sysClr val="window" lastClr="FFFFFF"/>
                  </a:solidFill>
                </a:defRPr>
              </a:lvl8pPr>
              <a:lvl9pPr marL="3657600" algn="l" defTabSz="914400" rtl="0" eaLnBrk="1" latinLnBrk="0" hangingPunct="1">
                <a:defRPr sz="1800" kern="1200">
                  <a:solidFill>
                    <a:sysClr val="window" lastClr="FFFFFF"/>
                  </a:solidFill>
                </a:defRPr>
              </a:lvl9pPr>
            </a:lstStyle>
            <a:p>
              <a:pPr algn="ctr" defTabSz="914400"/>
              <a:endParaRPr lang="zh-CN" altLang="en-US" sz="2000" b="1" dirty="0">
                <a:solidFill>
                  <a:sysClr val="window" lastClr="FFFFFF"/>
                </a:solidFill>
                <a:latin typeface="微软雅黑" panose="020B0503020204020204" charset="-122"/>
                <a:ea typeface="微软雅黑" panose="020B0503020204020204" charset="-122"/>
              </a:endParaRPr>
            </a:p>
          </p:txBody>
        </p:sp>
      </p:grpSp>
      <p:sp>
        <p:nvSpPr>
          <p:cNvPr id="116" name="iŝ1îḋé"/>
          <p:cNvSpPr/>
          <p:nvPr>
            <p:custDataLst>
              <p:tags r:id="rId28"/>
            </p:custDataLst>
          </p:nvPr>
        </p:nvSpPr>
        <p:spPr>
          <a:xfrm>
            <a:off x="4913630" y="6290945"/>
            <a:ext cx="148590" cy="143510"/>
          </a:xfrm>
          <a:custGeom>
            <a:avLst/>
            <a:gdLst>
              <a:gd name="connsiteX0" fmla="*/ 343764 w 533400"/>
              <a:gd name="connsiteY0" fmla="*/ 276846 h 523875"/>
              <a:gd name="connsiteX1" fmla="*/ 372339 w 533400"/>
              <a:gd name="connsiteY1" fmla="*/ 305421 h 523875"/>
              <a:gd name="connsiteX2" fmla="*/ 372339 w 533400"/>
              <a:gd name="connsiteY2" fmla="*/ 495921 h 523875"/>
              <a:gd name="connsiteX3" fmla="*/ 343764 w 533400"/>
              <a:gd name="connsiteY3" fmla="*/ 524496 h 523875"/>
              <a:gd name="connsiteX4" fmla="*/ 191364 w 533400"/>
              <a:gd name="connsiteY4" fmla="*/ 524496 h 523875"/>
              <a:gd name="connsiteX5" fmla="*/ 162789 w 533400"/>
              <a:gd name="connsiteY5" fmla="*/ 495921 h 523875"/>
              <a:gd name="connsiteX6" fmla="*/ 162789 w 533400"/>
              <a:gd name="connsiteY6" fmla="*/ 305421 h 523875"/>
              <a:gd name="connsiteX7" fmla="*/ 191364 w 533400"/>
              <a:gd name="connsiteY7" fmla="*/ 276846 h 523875"/>
              <a:gd name="connsiteX8" fmla="*/ 343764 w 533400"/>
              <a:gd name="connsiteY8" fmla="*/ 276846 h 523875"/>
              <a:gd name="connsiteX9" fmla="*/ 143739 w 533400"/>
              <a:gd name="connsiteY9" fmla="*/ 114921 h 523875"/>
              <a:gd name="connsiteX10" fmla="*/ 179934 w 533400"/>
              <a:gd name="connsiteY10" fmla="*/ 153021 h 523875"/>
              <a:gd name="connsiteX11" fmla="*/ 181839 w 533400"/>
              <a:gd name="connsiteY11" fmla="*/ 153021 h 523875"/>
              <a:gd name="connsiteX12" fmla="*/ 353289 w 533400"/>
              <a:gd name="connsiteY12" fmla="*/ 153021 h 523875"/>
              <a:gd name="connsiteX13" fmla="*/ 391389 w 533400"/>
              <a:gd name="connsiteY13" fmla="*/ 116826 h 523875"/>
              <a:gd name="connsiteX14" fmla="*/ 391389 w 533400"/>
              <a:gd name="connsiteY14" fmla="*/ 114921 h 523875"/>
              <a:gd name="connsiteX15" fmla="*/ 505689 w 533400"/>
              <a:gd name="connsiteY15" fmla="*/ 114921 h 523875"/>
              <a:gd name="connsiteX16" fmla="*/ 534264 w 533400"/>
              <a:gd name="connsiteY16" fmla="*/ 143496 h 523875"/>
              <a:gd name="connsiteX17" fmla="*/ 534264 w 533400"/>
              <a:gd name="connsiteY17" fmla="*/ 381621 h 523875"/>
              <a:gd name="connsiteX18" fmla="*/ 505689 w 533400"/>
              <a:gd name="connsiteY18" fmla="*/ 410196 h 523875"/>
              <a:gd name="connsiteX19" fmla="*/ 391389 w 533400"/>
              <a:gd name="connsiteY19" fmla="*/ 410196 h 523875"/>
              <a:gd name="connsiteX20" fmla="*/ 391389 w 533400"/>
              <a:gd name="connsiteY20" fmla="*/ 295896 h 523875"/>
              <a:gd name="connsiteX21" fmla="*/ 355194 w 533400"/>
              <a:gd name="connsiteY21" fmla="*/ 257796 h 523875"/>
              <a:gd name="connsiteX22" fmla="*/ 353289 w 533400"/>
              <a:gd name="connsiteY22" fmla="*/ 257796 h 523875"/>
              <a:gd name="connsiteX23" fmla="*/ 181839 w 533400"/>
              <a:gd name="connsiteY23" fmla="*/ 257796 h 523875"/>
              <a:gd name="connsiteX24" fmla="*/ 143739 w 533400"/>
              <a:gd name="connsiteY24" fmla="*/ 293991 h 523875"/>
              <a:gd name="connsiteX25" fmla="*/ 143739 w 533400"/>
              <a:gd name="connsiteY25" fmla="*/ 295896 h 523875"/>
              <a:gd name="connsiteX26" fmla="*/ 143739 w 533400"/>
              <a:gd name="connsiteY26" fmla="*/ 410196 h 523875"/>
              <a:gd name="connsiteX27" fmla="*/ 29439 w 533400"/>
              <a:gd name="connsiteY27" fmla="*/ 410196 h 523875"/>
              <a:gd name="connsiteX28" fmla="*/ 864 w 533400"/>
              <a:gd name="connsiteY28" fmla="*/ 381621 h 523875"/>
              <a:gd name="connsiteX29" fmla="*/ 864 w 533400"/>
              <a:gd name="connsiteY29" fmla="*/ 201408 h 523875"/>
              <a:gd name="connsiteX30" fmla="*/ 11151 w 533400"/>
              <a:gd name="connsiteY30" fmla="*/ 175405 h 523875"/>
              <a:gd name="connsiteX31" fmla="*/ 56300 w 533400"/>
              <a:gd name="connsiteY31" fmla="*/ 127018 h 523875"/>
              <a:gd name="connsiteX32" fmla="*/ 84112 w 533400"/>
              <a:gd name="connsiteY32" fmla="*/ 114921 h 523875"/>
              <a:gd name="connsiteX33" fmla="*/ 143739 w 533400"/>
              <a:gd name="connsiteY33" fmla="*/ 114921 h 523875"/>
              <a:gd name="connsiteX34" fmla="*/ 462827 w 533400"/>
              <a:gd name="connsiteY34" fmla="*/ 172071 h 523875"/>
              <a:gd name="connsiteX35" fmla="*/ 448539 w 533400"/>
              <a:gd name="connsiteY35" fmla="*/ 186359 h 523875"/>
              <a:gd name="connsiteX36" fmla="*/ 462827 w 533400"/>
              <a:gd name="connsiteY36" fmla="*/ 200646 h 523875"/>
              <a:gd name="connsiteX37" fmla="*/ 477114 w 533400"/>
              <a:gd name="connsiteY37" fmla="*/ 186359 h 523875"/>
              <a:gd name="connsiteX38" fmla="*/ 462827 w 533400"/>
              <a:gd name="connsiteY38" fmla="*/ 172071 h 523875"/>
              <a:gd name="connsiteX39" fmla="*/ 343764 w 533400"/>
              <a:gd name="connsiteY39" fmla="*/ 621 h 523875"/>
              <a:gd name="connsiteX40" fmla="*/ 372339 w 533400"/>
              <a:gd name="connsiteY40" fmla="*/ 29196 h 523875"/>
              <a:gd name="connsiteX41" fmla="*/ 372339 w 533400"/>
              <a:gd name="connsiteY41" fmla="*/ 105396 h 523875"/>
              <a:gd name="connsiteX42" fmla="*/ 343764 w 533400"/>
              <a:gd name="connsiteY42" fmla="*/ 133971 h 523875"/>
              <a:gd name="connsiteX43" fmla="*/ 191364 w 533400"/>
              <a:gd name="connsiteY43" fmla="*/ 133971 h 523875"/>
              <a:gd name="connsiteX44" fmla="*/ 162789 w 533400"/>
              <a:gd name="connsiteY44" fmla="*/ 105396 h 523875"/>
              <a:gd name="connsiteX45" fmla="*/ 162789 w 533400"/>
              <a:gd name="connsiteY45" fmla="*/ 29196 h 523875"/>
              <a:gd name="connsiteX46" fmla="*/ 191364 w 533400"/>
              <a:gd name="connsiteY46" fmla="*/ 621 h 523875"/>
              <a:gd name="connsiteX47" fmla="*/ 343764 w 533400"/>
              <a:gd name="connsiteY47" fmla="*/ 621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33400" h="523875">
                <a:moveTo>
                  <a:pt x="343764" y="276846"/>
                </a:moveTo>
                <a:cubicBezTo>
                  <a:pt x="359576" y="276846"/>
                  <a:pt x="372339" y="289610"/>
                  <a:pt x="372339" y="305421"/>
                </a:cubicBezTo>
                <a:lnTo>
                  <a:pt x="372339" y="495921"/>
                </a:lnTo>
                <a:cubicBezTo>
                  <a:pt x="372339" y="511732"/>
                  <a:pt x="359576" y="524496"/>
                  <a:pt x="343764" y="524496"/>
                </a:cubicBezTo>
                <a:lnTo>
                  <a:pt x="191364" y="524496"/>
                </a:lnTo>
                <a:cubicBezTo>
                  <a:pt x="175552" y="524496"/>
                  <a:pt x="162789" y="511732"/>
                  <a:pt x="162789" y="495921"/>
                </a:cubicBezTo>
                <a:lnTo>
                  <a:pt x="162789" y="305421"/>
                </a:lnTo>
                <a:cubicBezTo>
                  <a:pt x="162789" y="289610"/>
                  <a:pt x="175552" y="276846"/>
                  <a:pt x="191364" y="276846"/>
                </a:cubicBezTo>
                <a:lnTo>
                  <a:pt x="343764" y="276846"/>
                </a:lnTo>
                <a:close/>
                <a:moveTo>
                  <a:pt x="143739" y="114921"/>
                </a:moveTo>
                <a:cubicBezTo>
                  <a:pt x="143739" y="135305"/>
                  <a:pt x="159741" y="151973"/>
                  <a:pt x="179934" y="153021"/>
                </a:cubicBezTo>
                <a:lnTo>
                  <a:pt x="181839" y="153021"/>
                </a:lnTo>
                <a:lnTo>
                  <a:pt x="353289" y="153021"/>
                </a:lnTo>
                <a:cubicBezTo>
                  <a:pt x="373673" y="153021"/>
                  <a:pt x="390341" y="137019"/>
                  <a:pt x="391389" y="116826"/>
                </a:cubicBezTo>
                <a:lnTo>
                  <a:pt x="391389" y="114921"/>
                </a:lnTo>
                <a:lnTo>
                  <a:pt x="505689" y="114921"/>
                </a:lnTo>
                <a:cubicBezTo>
                  <a:pt x="521501" y="114921"/>
                  <a:pt x="534264" y="127685"/>
                  <a:pt x="534264" y="143496"/>
                </a:cubicBezTo>
                <a:lnTo>
                  <a:pt x="534264" y="381621"/>
                </a:lnTo>
                <a:cubicBezTo>
                  <a:pt x="534264" y="397432"/>
                  <a:pt x="521501" y="410196"/>
                  <a:pt x="505689" y="410196"/>
                </a:cubicBezTo>
                <a:lnTo>
                  <a:pt x="391389" y="410196"/>
                </a:lnTo>
                <a:lnTo>
                  <a:pt x="391389" y="295896"/>
                </a:lnTo>
                <a:cubicBezTo>
                  <a:pt x="391389" y="275512"/>
                  <a:pt x="375387" y="258844"/>
                  <a:pt x="355194" y="257796"/>
                </a:cubicBezTo>
                <a:lnTo>
                  <a:pt x="353289" y="257796"/>
                </a:lnTo>
                <a:lnTo>
                  <a:pt x="181839" y="257796"/>
                </a:lnTo>
                <a:cubicBezTo>
                  <a:pt x="161455" y="257796"/>
                  <a:pt x="144787" y="273798"/>
                  <a:pt x="143739" y="293991"/>
                </a:cubicBezTo>
                <a:lnTo>
                  <a:pt x="143739" y="295896"/>
                </a:lnTo>
                <a:lnTo>
                  <a:pt x="143739" y="410196"/>
                </a:lnTo>
                <a:lnTo>
                  <a:pt x="29439" y="410196"/>
                </a:lnTo>
                <a:cubicBezTo>
                  <a:pt x="13627" y="410196"/>
                  <a:pt x="864" y="397432"/>
                  <a:pt x="864" y="381621"/>
                </a:cubicBezTo>
                <a:lnTo>
                  <a:pt x="864" y="201408"/>
                </a:lnTo>
                <a:cubicBezTo>
                  <a:pt x="864" y="191788"/>
                  <a:pt x="4484" y="182454"/>
                  <a:pt x="11151" y="175405"/>
                </a:cubicBezTo>
                <a:lnTo>
                  <a:pt x="56300" y="127018"/>
                </a:lnTo>
                <a:cubicBezTo>
                  <a:pt x="63538" y="119303"/>
                  <a:pt x="73635" y="114921"/>
                  <a:pt x="84112" y="114921"/>
                </a:cubicBezTo>
                <a:lnTo>
                  <a:pt x="143739" y="114921"/>
                </a:lnTo>
                <a:close/>
                <a:moveTo>
                  <a:pt x="462827" y="172071"/>
                </a:moveTo>
                <a:cubicBezTo>
                  <a:pt x="454921" y="172071"/>
                  <a:pt x="448539" y="178453"/>
                  <a:pt x="448539" y="186359"/>
                </a:cubicBezTo>
                <a:cubicBezTo>
                  <a:pt x="448539" y="194264"/>
                  <a:pt x="454921" y="200646"/>
                  <a:pt x="462827" y="200646"/>
                </a:cubicBezTo>
                <a:cubicBezTo>
                  <a:pt x="470732" y="200646"/>
                  <a:pt x="477114" y="194264"/>
                  <a:pt x="477114" y="186359"/>
                </a:cubicBezTo>
                <a:cubicBezTo>
                  <a:pt x="477114" y="178453"/>
                  <a:pt x="470732" y="172071"/>
                  <a:pt x="462827" y="172071"/>
                </a:cubicBezTo>
                <a:close/>
                <a:moveTo>
                  <a:pt x="343764" y="621"/>
                </a:moveTo>
                <a:cubicBezTo>
                  <a:pt x="359576" y="621"/>
                  <a:pt x="372339" y="13385"/>
                  <a:pt x="372339" y="29196"/>
                </a:cubicBezTo>
                <a:lnTo>
                  <a:pt x="372339" y="105396"/>
                </a:lnTo>
                <a:cubicBezTo>
                  <a:pt x="372339" y="121207"/>
                  <a:pt x="359576" y="133971"/>
                  <a:pt x="343764" y="133971"/>
                </a:cubicBezTo>
                <a:lnTo>
                  <a:pt x="191364" y="133971"/>
                </a:lnTo>
                <a:cubicBezTo>
                  <a:pt x="175552" y="133971"/>
                  <a:pt x="162789" y="121207"/>
                  <a:pt x="162789" y="105396"/>
                </a:cubicBezTo>
                <a:lnTo>
                  <a:pt x="162789" y="29196"/>
                </a:lnTo>
                <a:cubicBezTo>
                  <a:pt x="162789" y="13385"/>
                  <a:pt x="175552" y="621"/>
                  <a:pt x="191364" y="621"/>
                </a:cubicBezTo>
                <a:lnTo>
                  <a:pt x="343764" y="621"/>
                </a:lnTo>
                <a:close/>
              </a:path>
            </a:pathLst>
          </a:custGeom>
          <a:solidFill>
            <a:srgbClr val="FFFFFF"/>
          </a:solidFill>
          <a:ln w="12700" cap="rnd" cmpd="sng" algn="ctr">
            <a:noFill/>
            <a:prstDash val="solid"/>
            <a:round/>
          </a:ln>
          <a:effectLst/>
        </p:spPr>
        <p:txBody>
          <a:bodyPr rot="0" spcFirstLastPara="0" vert="horz" wrap="square" lIns="91428" tIns="45714" rIns="91428" bIns="45714"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ysClr val="window" lastClr="FFFFFF"/>
                </a:solidFill>
              </a:defRPr>
            </a:lvl1pPr>
            <a:lvl2pPr marL="457200" algn="l" defTabSz="914400" rtl="0" eaLnBrk="1" latinLnBrk="0" hangingPunct="1">
              <a:defRPr sz="1800" kern="1200">
                <a:solidFill>
                  <a:sysClr val="window" lastClr="FFFFFF"/>
                </a:solidFill>
              </a:defRPr>
            </a:lvl2pPr>
            <a:lvl3pPr marL="914400" algn="l" defTabSz="914400" rtl="0" eaLnBrk="1" latinLnBrk="0" hangingPunct="1">
              <a:defRPr sz="1800" kern="1200">
                <a:solidFill>
                  <a:sysClr val="window" lastClr="FFFFFF"/>
                </a:solidFill>
              </a:defRPr>
            </a:lvl3pPr>
            <a:lvl4pPr marL="1371600" algn="l" defTabSz="914400" rtl="0" eaLnBrk="1" latinLnBrk="0" hangingPunct="1">
              <a:defRPr sz="1800" kern="1200">
                <a:solidFill>
                  <a:sysClr val="window" lastClr="FFFFFF"/>
                </a:solidFill>
              </a:defRPr>
            </a:lvl4pPr>
            <a:lvl5pPr marL="1828800" algn="l" defTabSz="914400" rtl="0" eaLnBrk="1" latinLnBrk="0" hangingPunct="1">
              <a:defRPr sz="1800" kern="1200">
                <a:solidFill>
                  <a:sysClr val="window" lastClr="FFFFFF"/>
                </a:solidFill>
              </a:defRPr>
            </a:lvl5pPr>
            <a:lvl6pPr marL="2286000" algn="l" defTabSz="914400" rtl="0" eaLnBrk="1" latinLnBrk="0" hangingPunct="1">
              <a:defRPr sz="1800" kern="1200">
                <a:solidFill>
                  <a:sysClr val="window" lastClr="FFFFFF"/>
                </a:solidFill>
              </a:defRPr>
            </a:lvl6pPr>
            <a:lvl7pPr marL="2743200" algn="l" defTabSz="914400" rtl="0" eaLnBrk="1" latinLnBrk="0" hangingPunct="1">
              <a:defRPr sz="1800" kern="1200">
                <a:solidFill>
                  <a:sysClr val="window" lastClr="FFFFFF"/>
                </a:solidFill>
              </a:defRPr>
            </a:lvl7pPr>
            <a:lvl8pPr marL="3200400" algn="l" defTabSz="914400" rtl="0" eaLnBrk="1" latinLnBrk="0" hangingPunct="1">
              <a:defRPr sz="1800" kern="1200">
                <a:solidFill>
                  <a:sysClr val="window" lastClr="FFFFFF"/>
                </a:solidFill>
              </a:defRPr>
            </a:lvl8pPr>
            <a:lvl9pPr marL="3657600" algn="l" defTabSz="914400" rtl="0" eaLnBrk="1" latinLnBrk="0" hangingPunct="1">
              <a:defRPr sz="1800" kern="1200">
                <a:solidFill>
                  <a:sysClr val="window" lastClr="FFFFFF"/>
                </a:solidFill>
              </a:defRPr>
            </a:lvl9pPr>
          </a:lstStyle>
          <a:p>
            <a:pPr algn="ctr" defTabSz="914400"/>
            <a:endParaRPr lang="zh-CN" altLang="en-US" sz="2000" b="1" dirty="0">
              <a:solidFill>
                <a:sysClr val="window" lastClr="FFFFFF"/>
              </a:solidFill>
              <a:latin typeface="微软雅黑" panose="020B0503020204020204" charset="-122"/>
              <a:ea typeface="微软雅黑" panose="020B0503020204020204" charset="-122"/>
            </a:endParaRPr>
          </a:p>
        </p:txBody>
      </p:sp>
      <p:grpSp>
        <p:nvGrpSpPr>
          <p:cNvPr id="137" name="组合 136"/>
          <p:cNvGrpSpPr/>
          <p:nvPr/>
        </p:nvGrpSpPr>
        <p:grpSpPr>
          <a:xfrm>
            <a:off x="5214620" y="3731260"/>
            <a:ext cx="3054985" cy="2889885"/>
            <a:chOff x="8735" y="5543"/>
            <a:chExt cx="4811" cy="4551"/>
          </a:xfrm>
        </p:grpSpPr>
        <p:sp>
          <p:nvSpPr>
            <p:cNvPr id="57" name="î$ḻidê"/>
            <p:cNvSpPr/>
            <p:nvPr>
              <p:custDataLst>
                <p:tags r:id="rId29"/>
              </p:custDataLst>
            </p:nvPr>
          </p:nvSpPr>
          <p:spPr>
            <a:xfrm>
              <a:off x="8735" y="5543"/>
              <a:ext cx="4811" cy="961"/>
            </a:xfrm>
            <a:prstGeom prst="roundRect">
              <a:avLst>
                <a:gd name="adj" fmla="val 50000"/>
              </a:avLst>
            </a:prstGeom>
            <a:solidFill>
              <a:srgbClr val="5B9BD5">
                <a:lumMod val="40000"/>
                <a:lumOff val="60000"/>
              </a:srgbClr>
            </a:solidFill>
            <a:ln w="25400" cap="flat" cmpd="sng" algn="ctr">
              <a:noFill/>
              <a:prstDash val="solid"/>
            </a:ln>
            <a:effectLst/>
          </p:spPr>
          <p:txBody>
            <a:bodyPr rtlCol="0" anchor="ctr"/>
            <a:lstStyle/>
            <a:p>
              <a:pPr algn="ctr"/>
              <a:endParaRPr lang="zh-CN" altLang="en-US">
                <a:latin typeface="微软雅黑" panose="020B0503020204020204" charset="-122"/>
                <a:ea typeface="微软雅黑" panose="020B0503020204020204" charset="-122"/>
              </a:endParaRPr>
            </a:p>
          </p:txBody>
        </p:sp>
        <p:sp>
          <p:nvSpPr>
            <p:cNvPr id="58" name="íşľîďè"/>
            <p:cNvSpPr/>
            <p:nvPr>
              <p:custDataLst>
                <p:tags r:id="rId30"/>
              </p:custDataLst>
            </p:nvPr>
          </p:nvSpPr>
          <p:spPr>
            <a:xfrm>
              <a:off x="8964" y="5637"/>
              <a:ext cx="787" cy="774"/>
            </a:xfrm>
            <a:prstGeom prst="ellipse">
              <a:avLst/>
            </a:prstGeom>
            <a:solidFill>
              <a:srgbClr val="297FD5"/>
            </a:solidFill>
            <a:ln w="25400" cap="flat" cmpd="sng" algn="ctr">
              <a:noFill/>
              <a:prstDash val="solid"/>
            </a:ln>
            <a:effectLst/>
          </p:spPr>
          <p:txBody>
            <a:bodyPr rtlCol="0" anchor="ctr"/>
            <a:lstStyle/>
            <a:p>
              <a:pPr algn="ctr"/>
              <a:endParaRPr lang="zh-CN" altLang="en-US" dirty="0">
                <a:latin typeface="微软雅黑" panose="020B0503020204020204" charset="-122"/>
                <a:ea typeface="微软雅黑" panose="020B0503020204020204" charset="-122"/>
              </a:endParaRPr>
            </a:p>
          </p:txBody>
        </p:sp>
        <p:sp>
          <p:nvSpPr>
            <p:cNvPr id="59" name="iSḻíḑe"/>
            <p:cNvSpPr txBox="1"/>
            <p:nvPr>
              <p:custDataLst>
                <p:tags r:id="rId31"/>
              </p:custDataLst>
            </p:nvPr>
          </p:nvSpPr>
          <p:spPr>
            <a:xfrm>
              <a:off x="8882" y="9300"/>
              <a:ext cx="3918" cy="794"/>
            </a:xfrm>
            <a:prstGeom prst="rect">
              <a:avLst/>
            </a:prstGeom>
            <a:noFill/>
            <a:ln>
              <a:noFill/>
            </a:ln>
          </p:spPr>
          <p:txBody>
            <a:bodyPr wrap="square" lIns="91428" tIns="45714" rIns="91428" bIns="45714" anchor="ctr" anchorCtr="0">
              <a:normAutofit/>
            </a:bodyPr>
            <a:lstStyle/>
            <a:p>
              <a:pPr indent="0" fontAlgn="auto">
                <a:buSzPct val="25000"/>
              </a:pPr>
              <a:r>
                <a:rPr lang="zh-CN" altLang="en-US" sz="1600" b="1">
                  <a:ea typeface="+mn-lt"/>
                  <a:cs typeface="+mn-lt"/>
                  <a:sym typeface="+mn-ea"/>
                </a:rPr>
                <a:t>台区设备监视</a:t>
              </a:r>
              <a:r>
                <a:rPr lang="en-US" altLang="zh-CN" sz="1600" b="1">
                  <a:ea typeface="+mn-lt"/>
                  <a:cs typeface="+mn-lt"/>
                  <a:sym typeface="+mn-ea"/>
                </a:rPr>
                <a:t>/</a:t>
              </a:r>
              <a:r>
                <a:rPr lang="zh-CN" altLang="en-US" sz="1600" b="1">
                  <a:ea typeface="+mn-lt"/>
                  <a:cs typeface="+mn-lt"/>
                  <a:sym typeface="+mn-ea"/>
                </a:rPr>
                <a:t>巡视</a:t>
              </a:r>
              <a:endParaRPr lang="zh-CN" altLang="en-US" sz="1600" b="1">
                <a:ea typeface="+mn-lt"/>
                <a:cs typeface="+mn-lt"/>
                <a:sym typeface="+mn-ea"/>
              </a:endParaRPr>
            </a:p>
          </p:txBody>
        </p:sp>
        <p:sp>
          <p:nvSpPr>
            <p:cNvPr id="131" name="îşḷíḑè"/>
            <p:cNvSpPr/>
            <p:nvPr>
              <p:custDataLst>
                <p:tags r:id="rId32"/>
              </p:custDataLst>
            </p:nvPr>
          </p:nvSpPr>
          <p:spPr>
            <a:xfrm>
              <a:off x="9240" y="5928"/>
              <a:ext cx="234" cy="192"/>
            </a:xfrm>
            <a:custGeom>
              <a:avLst/>
              <a:gdLst>
                <a:gd name="connsiteX0" fmla="*/ 483573 w 526297"/>
                <a:gd name="connsiteY0" fmla="*/ 133971 h 438150"/>
                <a:gd name="connsiteX1" fmla="*/ 527674 w 526297"/>
                <a:gd name="connsiteY1" fmla="*/ 178072 h 438150"/>
                <a:gd name="connsiteX2" fmla="*/ 527579 w 526297"/>
                <a:gd name="connsiteY2" fmla="*/ 181501 h 438150"/>
                <a:gd name="connsiteX3" fmla="*/ 514244 w 526297"/>
                <a:gd name="connsiteY3" fmla="*/ 355237 h 438150"/>
                <a:gd name="connsiteX4" fmla="*/ 485764 w 526297"/>
                <a:gd name="connsiteY4" fmla="*/ 381621 h 438150"/>
                <a:gd name="connsiteX5" fmla="*/ 454998 w 526297"/>
                <a:gd name="connsiteY5" fmla="*/ 381621 h 438150"/>
                <a:gd name="connsiteX6" fmla="*/ 454998 w 526297"/>
                <a:gd name="connsiteY6" fmla="*/ 438771 h 438150"/>
                <a:gd name="connsiteX7" fmla="*/ 435948 w 526297"/>
                <a:gd name="connsiteY7" fmla="*/ 438771 h 438150"/>
                <a:gd name="connsiteX8" fmla="*/ 435948 w 526297"/>
                <a:gd name="connsiteY8" fmla="*/ 381621 h 438150"/>
                <a:gd name="connsiteX9" fmla="*/ 93048 w 526297"/>
                <a:gd name="connsiteY9" fmla="*/ 381621 h 438150"/>
                <a:gd name="connsiteX10" fmla="*/ 93048 w 526297"/>
                <a:gd name="connsiteY10" fmla="*/ 438771 h 438150"/>
                <a:gd name="connsiteX11" fmla="*/ 73998 w 526297"/>
                <a:gd name="connsiteY11" fmla="*/ 438771 h 438150"/>
                <a:gd name="connsiteX12" fmla="*/ 73998 w 526297"/>
                <a:gd name="connsiteY12" fmla="*/ 381621 h 438150"/>
                <a:gd name="connsiteX13" fmla="*/ 43328 w 526297"/>
                <a:gd name="connsiteY13" fmla="*/ 381621 h 438150"/>
                <a:gd name="connsiteX14" fmla="*/ 14848 w 526297"/>
                <a:gd name="connsiteY14" fmla="*/ 355237 h 438150"/>
                <a:gd name="connsiteX15" fmla="*/ 1513 w 526297"/>
                <a:gd name="connsiteY15" fmla="*/ 181501 h 438150"/>
                <a:gd name="connsiteX16" fmla="*/ 42089 w 526297"/>
                <a:gd name="connsiteY16" fmla="*/ 134162 h 438150"/>
                <a:gd name="connsiteX17" fmla="*/ 45518 w 526297"/>
                <a:gd name="connsiteY17" fmla="*/ 134066 h 438150"/>
                <a:gd name="connsiteX18" fmla="*/ 101906 w 526297"/>
                <a:gd name="connsiteY18" fmla="*/ 180834 h 438150"/>
                <a:gd name="connsiteX19" fmla="*/ 121623 w 526297"/>
                <a:gd name="connsiteY19" fmla="*/ 286371 h 438150"/>
                <a:gd name="connsiteX20" fmla="*/ 407373 w 526297"/>
                <a:gd name="connsiteY20" fmla="*/ 286371 h 438150"/>
                <a:gd name="connsiteX21" fmla="*/ 427185 w 526297"/>
                <a:gd name="connsiteY21" fmla="*/ 180739 h 438150"/>
                <a:gd name="connsiteX22" fmla="*/ 483573 w 526297"/>
                <a:gd name="connsiteY22" fmla="*/ 133971 h 438150"/>
                <a:gd name="connsiteX23" fmla="*/ 416898 w 526297"/>
                <a:gd name="connsiteY23" fmla="*/ 621 h 438150"/>
                <a:gd name="connsiteX24" fmla="*/ 483573 w 526297"/>
                <a:gd name="connsiteY24" fmla="*/ 67296 h 438150"/>
                <a:gd name="connsiteX25" fmla="*/ 483573 w 526297"/>
                <a:gd name="connsiteY25" fmla="*/ 115397 h 438150"/>
                <a:gd name="connsiteX26" fmla="*/ 476429 w 526297"/>
                <a:gd name="connsiteY26" fmla="*/ 114921 h 438150"/>
                <a:gd name="connsiteX27" fmla="*/ 412040 w 526297"/>
                <a:gd name="connsiteY27" fmla="*/ 166451 h 438150"/>
                <a:gd name="connsiteX28" fmla="*/ 411564 w 526297"/>
                <a:gd name="connsiteY28" fmla="*/ 168737 h 438150"/>
                <a:gd name="connsiteX29" fmla="*/ 393086 w 526297"/>
                <a:gd name="connsiteY29" fmla="*/ 267321 h 438150"/>
                <a:gd name="connsiteX30" fmla="*/ 135911 w 526297"/>
                <a:gd name="connsiteY30" fmla="*/ 267321 h 438150"/>
                <a:gd name="connsiteX31" fmla="*/ 117432 w 526297"/>
                <a:gd name="connsiteY31" fmla="*/ 168737 h 438150"/>
                <a:gd name="connsiteX32" fmla="*/ 52567 w 526297"/>
                <a:gd name="connsiteY32" fmla="*/ 114921 h 438150"/>
                <a:gd name="connsiteX33" fmla="*/ 54948 w 526297"/>
                <a:gd name="connsiteY33" fmla="*/ 67296 h 438150"/>
                <a:gd name="connsiteX34" fmla="*/ 121623 w 526297"/>
                <a:gd name="connsiteY34" fmla="*/ 621 h 438150"/>
                <a:gd name="connsiteX35" fmla="*/ 416898 w 526297"/>
                <a:gd name="connsiteY35" fmla="*/ 621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6297" h="438150">
                  <a:moveTo>
                    <a:pt x="483573" y="133971"/>
                  </a:moveTo>
                  <a:cubicBezTo>
                    <a:pt x="507957" y="133971"/>
                    <a:pt x="527674" y="153688"/>
                    <a:pt x="527674" y="178072"/>
                  </a:cubicBezTo>
                  <a:cubicBezTo>
                    <a:pt x="527674" y="179215"/>
                    <a:pt x="527674" y="180358"/>
                    <a:pt x="527579" y="181501"/>
                  </a:cubicBezTo>
                  <a:lnTo>
                    <a:pt x="514244" y="355237"/>
                  </a:lnTo>
                  <a:cubicBezTo>
                    <a:pt x="513101" y="370096"/>
                    <a:pt x="500718" y="381621"/>
                    <a:pt x="485764" y="381621"/>
                  </a:cubicBezTo>
                  <a:lnTo>
                    <a:pt x="454998" y="381621"/>
                  </a:lnTo>
                  <a:lnTo>
                    <a:pt x="454998" y="438771"/>
                  </a:lnTo>
                  <a:lnTo>
                    <a:pt x="435948" y="438771"/>
                  </a:lnTo>
                  <a:lnTo>
                    <a:pt x="435948" y="381621"/>
                  </a:lnTo>
                  <a:lnTo>
                    <a:pt x="93048" y="381621"/>
                  </a:lnTo>
                  <a:lnTo>
                    <a:pt x="93048" y="438771"/>
                  </a:lnTo>
                  <a:lnTo>
                    <a:pt x="73998" y="438771"/>
                  </a:lnTo>
                  <a:lnTo>
                    <a:pt x="73998" y="381621"/>
                  </a:lnTo>
                  <a:lnTo>
                    <a:pt x="43328" y="381621"/>
                  </a:lnTo>
                  <a:cubicBezTo>
                    <a:pt x="28373" y="381621"/>
                    <a:pt x="15991" y="370096"/>
                    <a:pt x="14848" y="355237"/>
                  </a:cubicBezTo>
                  <a:lnTo>
                    <a:pt x="1513" y="181501"/>
                  </a:lnTo>
                  <a:cubicBezTo>
                    <a:pt x="-392" y="157212"/>
                    <a:pt x="17801" y="135971"/>
                    <a:pt x="42089" y="134162"/>
                  </a:cubicBezTo>
                  <a:cubicBezTo>
                    <a:pt x="43232" y="134066"/>
                    <a:pt x="44375" y="134066"/>
                    <a:pt x="45518" y="134066"/>
                  </a:cubicBezTo>
                  <a:cubicBezTo>
                    <a:pt x="73141" y="134066"/>
                    <a:pt x="96858" y="153688"/>
                    <a:pt x="101906" y="180834"/>
                  </a:cubicBezTo>
                  <a:lnTo>
                    <a:pt x="121623" y="286371"/>
                  </a:lnTo>
                  <a:lnTo>
                    <a:pt x="407373" y="286371"/>
                  </a:lnTo>
                  <a:lnTo>
                    <a:pt x="427185" y="180739"/>
                  </a:lnTo>
                  <a:cubicBezTo>
                    <a:pt x="432233" y="153592"/>
                    <a:pt x="455951" y="133971"/>
                    <a:pt x="483573" y="133971"/>
                  </a:cubicBezTo>
                  <a:close/>
                  <a:moveTo>
                    <a:pt x="416898" y="621"/>
                  </a:moveTo>
                  <a:cubicBezTo>
                    <a:pt x="453760" y="621"/>
                    <a:pt x="483573" y="30434"/>
                    <a:pt x="483573" y="67296"/>
                  </a:cubicBezTo>
                  <a:lnTo>
                    <a:pt x="483573" y="115397"/>
                  </a:lnTo>
                  <a:cubicBezTo>
                    <a:pt x="481192" y="115112"/>
                    <a:pt x="478811" y="114921"/>
                    <a:pt x="476429" y="114921"/>
                  </a:cubicBezTo>
                  <a:cubicBezTo>
                    <a:pt x="445473" y="114921"/>
                    <a:pt x="418803" y="136448"/>
                    <a:pt x="412040" y="166451"/>
                  </a:cubicBezTo>
                  <a:lnTo>
                    <a:pt x="411564" y="168737"/>
                  </a:lnTo>
                  <a:lnTo>
                    <a:pt x="393086" y="267321"/>
                  </a:lnTo>
                  <a:lnTo>
                    <a:pt x="135911" y="267321"/>
                  </a:lnTo>
                  <a:lnTo>
                    <a:pt x="117432" y="168737"/>
                  </a:lnTo>
                  <a:cubicBezTo>
                    <a:pt x="111622" y="137495"/>
                    <a:pt x="84285" y="114921"/>
                    <a:pt x="52567" y="114921"/>
                  </a:cubicBezTo>
                  <a:lnTo>
                    <a:pt x="54948" y="67296"/>
                  </a:lnTo>
                  <a:cubicBezTo>
                    <a:pt x="54948" y="30434"/>
                    <a:pt x="84761" y="621"/>
                    <a:pt x="121623" y="621"/>
                  </a:cubicBezTo>
                  <a:lnTo>
                    <a:pt x="416898" y="621"/>
                  </a:lnTo>
                  <a:close/>
                </a:path>
              </a:pathLst>
            </a:custGeom>
            <a:solidFill>
              <a:srgbClr val="FFFFFF"/>
            </a:solidFill>
            <a:ln w="12700" cap="rnd" cmpd="sng" algn="ctr">
              <a:noFill/>
              <a:prstDash val="solid"/>
              <a:round/>
            </a:ln>
            <a:effectLst/>
          </p:spPr>
          <p:txBody>
            <a:bodyPr rot="0" spcFirstLastPara="0" vert="horz" wrap="square" lIns="91428" tIns="45714" rIns="91428" bIns="45714" numCol="1" spcCol="0" rtlCol="0" fromWordArt="0" anchor="ctr" anchorCtr="0" forceAA="0" compatLnSpc="1">
              <a:normAutofit fontScale="25000" lnSpcReduction="20000"/>
            </a:bodyPr>
            <a:lstStyle>
              <a:defPPr>
                <a:defRPr lang="zh-CN"/>
              </a:defPPr>
              <a:lvl1pPr marL="0" algn="l" defTabSz="914400" rtl="0" eaLnBrk="1" latinLnBrk="0" hangingPunct="1">
                <a:defRPr sz="1800" kern="1200">
                  <a:solidFill>
                    <a:sysClr val="window" lastClr="FFFFFF"/>
                  </a:solidFill>
                </a:defRPr>
              </a:lvl1pPr>
              <a:lvl2pPr marL="457200" algn="l" defTabSz="914400" rtl="0" eaLnBrk="1" latinLnBrk="0" hangingPunct="1">
                <a:defRPr sz="1800" kern="1200">
                  <a:solidFill>
                    <a:sysClr val="window" lastClr="FFFFFF"/>
                  </a:solidFill>
                </a:defRPr>
              </a:lvl2pPr>
              <a:lvl3pPr marL="914400" algn="l" defTabSz="914400" rtl="0" eaLnBrk="1" latinLnBrk="0" hangingPunct="1">
                <a:defRPr sz="1800" kern="1200">
                  <a:solidFill>
                    <a:sysClr val="window" lastClr="FFFFFF"/>
                  </a:solidFill>
                </a:defRPr>
              </a:lvl3pPr>
              <a:lvl4pPr marL="1371600" algn="l" defTabSz="914400" rtl="0" eaLnBrk="1" latinLnBrk="0" hangingPunct="1">
                <a:defRPr sz="1800" kern="1200">
                  <a:solidFill>
                    <a:sysClr val="window" lastClr="FFFFFF"/>
                  </a:solidFill>
                </a:defRPr>
              </a:lvl4pPr>
              <a:lvl5pPr marL="1828800" algn="l" defTabSz="914400" rtl="0" eaLnBrk="1" latinLnBrk="0" hangingPunct="1">
                <a:defRPr sz="1800" kern="1200">
                  <a:solidFill>
                    <a:sysClr val="window" lastClr="FFFFFF"/>
                  </a:solidFill>
                </a:defRPr>
              </a:lvl5pPr>
              <a:lvl6pPr marL="2286000" algn="l" defTabSz="914400" rtl="0" eaLnBrk="1" latinLnBrk="0" hangingPunct="1">
                <a:defRPr sz="1800" kern="1200">
                  <a:solidFill>
                    <a:sysClr val="window" lastClr="FFFFFF"/>
                  </a:solidFill>
                </a:defRPr>
              </a:lvl6pPr>
              <a:lvl7pPr marL="2743200" algn="l" defTabSz="914400" rtl="0" eaLnBrk="1" latinLnBrk="0" hangingPunct="1">
                <a:defRPr sz="1800" kern="1200">
                  <a:solidFill>
                    <a:sysClr val="window" lastClr="FFFFFF"/>
                  </a:solidFill>
                </a:defRPr>
              </a:lvl7pPr>
              <a:lvl8pPr marL="3200400" algn="l" defTabSz="914400" rtl="0" eaLnBrk="1" latinLnBrk="0" hangingPunct="1">
                <a:defRPr sz="1800" kern="1200">
                  <a:solidFill>
                    <a:sysClr val="window" lastClr="FFFFFF"/>
                  </a:solidFill>
                </a:defRPr>
              </a:lvl8pPr>
              <a:lvl9pPr marL="3657600" algn="l" defTabSz="914400" rtl="0" eaLnBrk="1" latinLnBrk="0" hangingPunct="1">
                <a:defRPr sz="1800" kern="1200">
                  <a:solidFill>
                    <a:sysClr val="window" lastClr="FFFFFF"/>
                  </a:solidFill>
                </a:defRPr>
              </a:lvl9pPr>
            </a:lstStyle>
            <a:p>
              <a:pPr algn="ctr" defTabSz="914400"/>
              <a:endParaRPr lang="zh-CN" altLang="en-US" sz="2000" b="1" dirty="0">
                <a:solidFill>
                  <a:sysClr val="window" lastClr="FFFFFF"/>
                </a:solidFill>
                <a:latin typeface="微软雅黑" panose="020B0503020204020204" charset="-122"/>
                <a:ea typeface="微软雅黑" panose="020B0503020204020204" charset="-122"/>
              </a:endParaRPr>
            </a:p>
          </p:txBody>
        </p:sp>
      </p:grpSp>
      <p:sp>
        <p:nvSpPr>
          <p:cNvPr id="132" name="文本框 131"/>
          <p:cNvSpPr txBox="1"/>
          <p:nvPr>
            <p:custDataLst>
              <p:tags r:id="rId33"/>
            </p:custDataLst>
          </p:nvPr>
        </p:nvSpPr>
        <p:spPr>
          <a:xfrm>
            <a:off x="7647940" y="2601595"/>
            <a:ext cx="3893820" cy="1198880"/>
          </a:xfrm>
          <a:prstGeom prst="rect">
            <a:avLst/>
          </a:prstGeom>
          <a:noFill/>
        </p:spPr>
        <p:txBody>
          <a:bodyPr wrap="square" rtlCol="0">
            <a:spAutoFit/>
          </a:bodyPr>
          <a:lstStyle/>
          <a:p>
            <a:pPr marL="171450" indent="-171450" algn="just">
              <a:lnSpc>
                <a:spcPct val="120000"/>
              </a:lnSpc>
              <a:buFont typeface="Arial" panose="020B0604020202020204" pitchFamily="34" charset="0"/>
              <a:buChar char="•"/>
            </a:pPr>
            <a:r>
              <a:rPr lang="zh-CN" altLang="en-US" sz="1000">
                <a:ea typeface="+mn-lt"/>
                <a:cs typeface="+mn-lt"/>
                <a:sym typeface="+mn-ea"/>
              </a:rPr>
              <a:t>开关机构卡涩告警：保护动作信号</a:t>
            </a:r>
            <a:r>
              <a:rPr lang="en-US" altLang="zh-CN" sz="1000">
                <a:ea typeface="+mn-lt"/>
                <a:cs typeface="+mn-lt"/>
                <a:sym typeface="+mn-ea"/>
              </a:rPr>
              <a:t>/</a:t>
            </a:r>
            <a:r>
              <a:rPr lang="zh-CN" altLang="en-US" sz="1000">
                <a:ea typeface="+mn-lt"/>
                <a:cs typeface="+mn-lt"/>
                <a:sym typeface="+mn-ea"/>
              </a:rPr>
              <a:t>遥控指令与分合闸遥信时间差大于100ms；</a:t>
            </a:r>
            <a:endParaRPr lang="zh-CN" altLang="en-US" sz="1000">
              <a:ea typeface="+mn-lt"/>
              <a:cs typeface="+mn-lt"/>
              <a:sym typeface="+mn-ea"/>
            </a:endParaRPr>
          </a:p>
          <a:p>
            <a:pPr marL="171450" indent="-171450" algn="just">
              <a:lnSpc>
                <a:spcPct val="120000"/>
              </a:lnSpc>
              <a:buFont typeface="Arial" panose="020B0604020202020204" pitchFamily="34" charset="0"/>
              <a:buChar char="•"/>
            </a:pPr>
            <a:r>
              <a:rPr lang="zh-CN" altLang="en-US" sz="1000">
                <a:ea typeface="+mn-lt"/>
                <a:cs typeface="+mn-lt"/>
                <a:sym typeface="+mn-ea"/>
              </a:rPr>
              <a:t>开关机构拒动告警：已上送保护动作信号</a:t>
            </a:r>
            <a:r>
              <a:rPr lang="en-US" altLang="zh-CN" sz="1000">
                <a:ea typeface="+mn-lt"/>
                <a:cs typeface="+mn-lt"/>
                <a:sym typeface="+mn-ea"/>
              </a:rPr>
              <a:t>/</a:t>
            </a:r>
            <a:r>
              <a:rPr lang="zh-CN" altLang="en-US" sz="1000">
                <a:ea typeface="+mn-lt"/>
                <a:cs typeface="+mn-lt"/>
                <a:sym typeface="+mn-ea"/>
              </a:rPr>
              <a:t>遥控指令</a:t>
            </a:r>
            <a:r>
              <a:rPr lang="zh-CN" altLang="en-US" sz="1000">
                <a:ea typeface="+mn-lt"/>
                <a:cs typeface="+mn-lt"/>
                <a:sym typeface="+mn-ea"/>
              </a:rPr>
              <a:t>而未上送分合闸遥信；</a:t>
            </a:r>
            <a:endParaRPr lang="zh-CN" altLang="en-US" sz="1000">
              <a:ea typeface="+mn-lt"/>
              <a:cs typeface="+mn-lt"/>
              <a:sym typeface="+mn-ea"/>
            </a:endParaRPr>
          </a:p>
          <a:p>
            <a:pPr marL="171450" indent="-171450" algn="just">
              <a:lnSpc>
                <a:spcPct val="120000"/>
              </a:lnSpc>
              <a:buFont typeface="Arial" panose="020B0604020202020204" pitchFamily="34" charset="0"/>
              <a:buChar char="•"/>
            </a:pPr>
            <a:r>
              <a:rPr lang="zh-CN" altLang="en-US" sz="1000">
                <a:ea typeface="+mn-lt"/>
                <a:cs typeface="+mn-lt"/>
                <a:sym typeface="+mn-ea"/>
              </a:rPr>
              <a:t>开关位置错误告警：分闸遥信与合闸遥信同时存在，或同时不存在，或分闸遥信与电流遥测信息同时存在；</a:t>
            </a:r>
            <a:endParaRPr lang="zh-CN" altLang="en-US" sz="1000">
              <a:ea typeface="+mn-lt"/>
              <a:cs typeface="+mn-lt"/>
              <a:sym typeface="+mn-ea"/>
            </a:endParaRPr>
          </a:p>
        </p:txBody>
      </p:sp>
      <p:sp>
        <p:nvSpPr>
          <p:cNvPr id="133" name="文本框 132"/>
          <p:cNvSpPr txBox="1"/>
          <p:nvPr>
            <p:custDataLst>
              <p:tags r:id="rId34"/>
            </p:custDataLst>
          </p:nvPr>
        </p:nvSpPr>
        <p:spPr>
          <a:xfrm>
            <a:off x="7647940" y="6434455"/>
            <a:ext cx="3893820" cy="358775"/>
          </a:xfrm>
          <a:prstGeom prst="rect">
            <a:avLst/>
          </a:prstGeom>
          <a:noFill/>
        </p:spPr>
        <p:txBody>
          <a:bodyPr wrap="square" rtlCol="0">
            <a:noAutofit/>
          </a:bodyPr>
          <a:lstStyle/>
          <a:p>
            <a:pPr marL="171450" indent="-171450" algn="just" fontAlgn="auto">
              <a:lnSpc>
                <a:spcPct val="120000"/>
              </a:lnSpc>
              <a:buFont typeface="Arial" panose="020B0604020202020204" pitchFamily="34" charset="0"/>
              <a:buChar char="•"/>
            </a:pPr>
            <a:r>
              <a:rPr sz="900">
                <a:ea typeface="+mn-lt"/>
                <a:cs typeface="+mn-lt"/>
                <a:sym typeface="+mn-ea"/>
              </a:rPr>
              <a:t>电源回路接地告警</a:t>
            </a:r>
            <a:r>
              <a:rPr lang="zh-CN" sz="900">
                <a:cs typeface="+mn-lt"/>
                <a:sym typeface="+mn-ea"/>
              </a:rPr>
              <a:t>：采集全景监测数据，接地电阻&gt;10Ω，</a:t>
            </a:r>
            <a:r>
              <a:rPr lang="zh-CN" sz="900">
                <a:cs typeface="+mn-lt"/>
                <a:sym typeface="+mn-ea"/>
              </a:rPr>
              <a:t>或绝缘电阻&lt;1MΩ判断异常；</a:t>
            </a:r>
            <a:endParaRPr lang="zh-CN" sz="900">
              <a:cs typeface="+mn-lt"/>
              <a:sym typeface="+mn-ea"/>
            </a:endParaRPr>
          </a:p>
          <a:p>
            <a:pPr indent="0" algn="just" fontAlgn="auto">
              <a:lnSpc>
                <a:spcPct val="120000"/>
              </a:lnSpc>
              <a:buFont typeface="Wingdings" panose="05000000000000000000" charset="0"/>
              <a:buNone/>
            </a:pPr>
            <a:endParaRPr lang="zh-CN" sz="900">
              <a:cs typeface="+mn-lt"/>
              <a:sym typeface="+mn-ea"/>
            </a:endParaRPr>
          </a:p>
        </p:txBody>
      </p:sp>
      <p:sp>
        <p:nvSpPr>
          <p:cNvPr id="135" name="文本框 134"/>
          <p:cNvSpPr txBox="1"/>
          <p:nvPr>
            <p:custDataLst>
              <p:tags r:id="rId35"/>
            </p:custDataLst>
          </p:nvPr>
        </p:nvSpPr>
        <p:spPr>
          <a:xfrm>
            <a:off x="8275320" y="3689350"/>
            <a:ext cx="3547745" cy="1259205"/>
          </a:xfrm>
          <a:prstGeom prst="rect">
            <a:avLst/>
          </a:prstGeom>
          <a:noFill/>
        </p:spPr>
        <p:txBody>
          <a:bodyPr wrap="square" rtlCol="0">
            <a:noAutofit/>
          </a:bodyPr>
          <a:lstStyle/>
          <a:p>
            <a:pPr marL="171450" indent="-171450" fontAlgn="auto">
              <a:lnSpc>
                <a:spcPct val="120000"/>
              </a:lnSpc>
              <a:buFont typeface="Arial" panose="020B0604020202020204" pitchFamily="34" charset="0"/>
              <a:buChar char="•"/>
            </a:pPr>
            <a:r>
              <a:rPr sz="1000" kern="0">
                <a:solidFill>
                  <a:srgbClr val="000000"/>
                </a:solidFill>
                <a:latin typeface="微软雅黑" panose="020B0503020204020204" charset="-122"/>
                <a:ea typeface="微软雅黑" panose="020B0503020204020204" charset="-122"/>
              </a:rPr>
              <a:t>PT断线告警</a:t>
            </a:r>
            <a:r>
              <a:rPr lang="zh-CN" sz="1000" kern="0">
                <a:solidFill>
                  <a:srgbClr val="000000"/>
                </a:solidFill>
                <a:latin typeface="微软雅黑" panose="020B0503020204020204" charset="-122"/>
                <a:ea typeface="微软雅黑" panose="020B0503020204020204" charset="-122"/>
              </a:rPr>
              <a:t>：</a:t>
            </a:r>
            <a:r>
              <a:rPr sz="1000" kern="0">
                <a:solidFill>
                  <a:srgbClr val="000000"/>
                </a:solidFill>
                <a:latin typeface="微软雅黑" panose="020B0503020204020204" charset="-122"/>
                <a:ea typeface="微软雅黑" panose="020B0503020204020204" charset="-122"/>
              </a:rPr>
              <a:t>触发PT断线告警遥信</a:t>
            </a:r>
            <a:r>
              <a:rPr lang="zh-CN" sz="1000" kern="0">
                <a:solidFill>
                  <a:srgbClr val="000000"/>
                </a:solidFill>
                <a:latin typeface="微软雅黑" panose="020B0503020204020204" charset="-122"/>
                <a:ea typeface="微软雅黑" panose="020B0503020204020204" charset="-122"/>
              </a:rPr>
              <a:t>，或</a:t>
            </a:r>
            <a:r>
              <a:rPr sz="1000" kern="0">
                <a:solidFill>
                  <a:srgbClr val="000000"/>
                </a:solidFill>
                <a:latin typeface="微软雅黑" panose="020B0503020204020204" charset="-122"/>
                <a:ea typeface="微软雅黑" panose="020B0503020204020204" charset="-122"/>
              </a:rPr>
              <a:t>电压遥测信息缺相</a:t>
            </a:r>
            <a:r>
              <a:rPr lang="zh-CN" sz="1000" kern="0">
                <a:solidFill>
                  <a:srgbClr val="000000"/>
                </a:solidFill>
                <a:latin typeface="微软雅黑" panose="020B0503020204020204" charset="-122"/>
                <a:ea typeface="微软雅黑" panose="020B0503020204020204" charset="-122"/>
              </a:rPr>
              <a:t>；</a:t>
            </a:r>
            <a:endParaRPr lang="zh-CN" sz="1000" kern="0">
              <a:solidFill>
                <a:srgbClr val="000000"/>
              </a:solidFill>
              <a:latin typeface="微软雅黑" panose="020B0503020204020204" charset="-122"/>
              <a:ea typeface="微软雅黑" panose="020B0503020204020204" charset="-122"/>
            </a:endParaRPr>
          </a:p>
          <a:p>
            <a:pPr marL="171450" indent="-171450" fontAlgn="auto">
              <a:lnSpc>
                <a:spcPct val="120000"/>
              </a:lnSpc>
              <a:buFont typeface="Arial" panose="020B0604020202020204" pitchFamily="34" charset="0"/>
              <a:buChar char="•"/>
            </a:pPr>
            <a:r>
              <a:rPr lang="zh-CN" sz="1000" kern="0">
                <a:solidFill>
                  <a:srgbClr val="000000"/>
                </a:solidFill>
                <a:latin typeface="微软雅黑" panose="020B0503020204020204" charset="-122"/>
                <a:ea typeface="微软雅黑" panose="020B0503020204020204" charset="-122"/>
              </a:rPr>
              <a:t>PT相序异常告警：触发PT相序异常告警遥信，或电压遥测信息相角不满足正序；</a:t>
            </a:r>
            <a:endParaRPr lang="zh-CN" sz="1000" kern="0">
              <a:solidFill>
                <a:srgbClr val="000000"/>
              </a:solidFill>
              <a:latin typeface="微软雅黑" panose="020B0503020204020204" charset="-122"/>
              <a:ea typeface="微软雅黑" panose="020B0503020204020204" charset="-122"/>
            </a:endParaRPr>
          </a:p>
          <a:p>
            <a:pPr marL="171450" indent="-171450" fontAlgn="auto">
              <a:lnSpc>
                <a:spcPct val="120000"/>
              </a:lnSpc>
              <a:buFont typeface="Arial" panose="020B0604020202020204" pitchFamily="34" charset="0"/>
              <a:buChar char="•"/>
            </a:pPr>
            <a:r>
              <a:rPr lang="zh-CN" sz="1000" kern="0">
                <a:solidFill>
                  <a:srgbClr val="000000"/>
                </a:solidFill>
                <a:latin typeface="微软雅黑" panose="020B0503020204020204" charset="-122"/>
                <a:ea typeface="微软雅黑" panose="020B0503020204020204" charset="-122"/>
              </a:rPr>
              <a:t>信息丢失告警：主站遥信与智慧管理单元、配电终端不一致，或主站遥测与</a:t>
            </a:r>
            <a:r>
              <a:rPr lang="zh-CN" sz="1000" kern="0">
                <a:solidFill>
                  <a:srgbClr val="000000"/>
                </a:solidFill>
                <a:latin typeface="微软雅黑" panose="020B0503020204020204" charset="-122"/>
                <a:ea typeface="微软雅黑" panose="020B0503020204020204" charset="-122"/>
                <a:sym typeface="+mn-ea"/>
              </a:rPr>
              <a:t>智慧管理单元</a:t>
            </a:r>
            <a:r>
              <a:rPr lang="zh-CN" sz="1000" kern="0">
                <a:solidFill>
                  <a:srgbClr val="000000"/>
                </a:solidFill>
                <a:latin typeface="微软雅黑" panose="020B0503020204020204" charset="-122"/>
                <a:ea typeface="微软雅黑" panose="020B0503020204020204" charset="-122"/>
              </a:rPr>
              <a:t>、配电终端误差&gt;5%；</a:t>
            </a:r>
            <a:endParaRPr lang="zh-CN" sz="1000" kern="0">
              <a:solidFill>
                <a:srgbClr val="000000"/>
              </a:solidFill>
              <a:latin typeface="微软雅黑" panose="020B0503020204020204" charset="-122"/>
              <a:ea typeface="微软雅黑" panose="020B0503020204020204" charset="-122"/>
            </a:endParaRPr>
          </a:p>
        </p:txBody>
      </p:sp>
      <p:sp>
        <p:nvSpPr>
          <p:cNvPr id="136" name="ïšļiḋê"/>
          <p:cNvSpPr/>
          <p:nvPr>
            <p:custDataLst>
              <p:tags r:id="rId36"/>
            </p:custDataLst>
          </p:nvPr>
        </p:nvSpPr>
        <p:spPr>
          <a:xfrm>
            <a:off x="477028" y="2727191"/>
            <a:ext cx="4028049" cy="3961188"/>
          </a:xfrm>
          <a:prstGeom prst="arc">
            <a:avLst>
              <a:gd name="adj1" fmla="val 16200000"/>
              <a:gd name="adj2" fmla="val 5403239"/>
            </a:avLst>
          </a:prstGeom>
          <a:noFill/>
          <a:ln w="25400" cap="flat" cmpd="sng" algn="ctr">
            <a:solidFill>
              <a:srgbClr val="297FD5">
                <a:alpha val="50000"/>
              </a:srgbClr>
            </a:solidFill>
            <a:prstDash val="solid"/>
          </a:ln>
          <a:effectLst/>
        </p:spPr>
        <p:txBody>
          <a:bodyPr rtlCol="0" anchor="ctr"/>
          <a:p>
            <a:pPr algn="ctr"/>
            <a:endParaRPr lang="zh-CN" altLang="en-US" dirty="0">
              <a:latin typeface="微软雅黑" panose="020B0503020204020204" charset="-122"/>
              <a:ea typeface="微软雅黑" panose="020B0503020204020204" charset="-122"/>
            </a:endParaRPr>
          </a:p>
        </p:txBody>
      </p:sp>
      <p:sp>
        <p:nvSpPr>
          <p:cNvPr id="154" name="文本框 153"/>
          <p:cNvSpPr txBox="1"/>
          <p:nvPr>
            <p:custDataLst>
              <p:tags r:id="rId37"/>
            </p:custDataLst>
          </p:nvPr>
        </p:nvSpPr>
        <p:spPr>
          <a:xfrm>
            <a:off x="8282305" y="4888230"/>
            <a:ext cx="3540760" cy="1403985"/>
          </a:xfrm>
          <a:prstGeom prst="rect">
            <a:avLst/>
          </a:prstGeom>
          <a:noFill/>
        </p:spPr>
        <p:txBody>
          <a:bodyPr wrap="square" rtlCol="0">
            <a:noAutofit/>
          </a:bodyPr>
          <a:p>
            <a:pPr marL="171450" indent="-171450" algn="just" fontAlgn="auto">
              <a:lnSpc>
                <a:spcPct val="120000"/>
              </a:lnSpc>
              <a:buFont typeface="Arial" panose="020B0604020202020204" pitchFamily="34" charset="0"/>
              <a:buChar char="•"/>
            </a:pPr>
            <a:r>
              <a:rPr lang="zh-CN" altLang="en-US" sz="1000">
                <a:ea typeface="+mn-lt"/>
                <a:cs typeface="+mn-lt"/>
                <a:sym typeface="+mn-ea"/>
              </a:rPr>
              <a:t>直流屏运行状态检查：通过抓取物联网图片识别电源灯、运行灯是否亮起及颜色是否正确；</a:t>
            </a:r>
            <a:endParaRPr lang="zh-CN" altLang="en-US" sz="1000">
              <a:ea typeface="+mn-lt"/>
              <a:cs typeface="+mn-lt"/>
              <a:sym typeface="+mn-ea"/>
            </a:endParaRPr>
          </a:p>
          <a:p>
            <a:pPr marL="171450" indent="-171450" algn="just" fontAlgn="auto">
              <a:lnSpc>
                <a:spcPct val="120000"/>
              </a:lnSpc>
              <a:buFont typeface="Arial" panose="020B0604020202020204" pitchFamily="34" charset="0"/>
              <a:buChar char="•"/>
            </a:pPr>
            <a:r>
              <a:rPr lang="zh-CN" altLang="en-US" sz="1000">
                <a:ea typeface="+mn-lt"/>
                <a:cs typeface="+mn-lt"/>
                <a:sym typeface="+mn-ea"/>
              </a:rPr>
              <a:t>直流屏电压异常告警：采集供电电压测量值＜85%额定值；</a:t>
            </a:r>
            <a:endParaRPr lang="zh-CN" altLang="en-US" sz="1000">
              <a:ea typeface="+mn-lt"/>
              <a:cs typeface="+mn-lt"/>
              <a:sym typeface="+mn-ea"/>
            </a:endParaRPr>
          </a:p>
          <a:p>
            <a:pPr marL="171450" indent="-171450" algn="just" fontAlgn="auto">
              <a:lnSpc>
                <a:spcPct val="120000"/>
              </a:lnSpc>
              <a:buFont typeface="Arial" panose="020B0604020202020204" pitchFamily="34" charset="0"/>
              <a:buChar char="•"/>
            </a:pPr>
            <a:r>
              <a:rPr lang="zh-CN" altLang="en-US" sz="1000">
                <a:ea typeface="+mn-lt"/>
                <a:cs typeface="+mn-lt"/>
                <a:sym typeface="+mn-ea"/>
              </a:rPr>
              <a:t>红外测温高告警：采集物联网在线监测红外测温值&gt;45°C，或触发系统温度高告警信号；</a:t>
            </a:r>
            <a:endParaRPr lang="zh-CN" altLang="en-US" sz="1000">
              <a:ea typeface="+mn-lt"/>
              <a:cs typeface="+mn-lt"/>
              <a:sym typeface="+mn-ea"/>
            </a:endParaRPr>
          </a:p>
          <a:p>
            <a:pPr marL="171450" indent="-171450" algn="just" fontAlgn="auto">
              <a:lnSpc>
                <a:spcPct val="120000"/>
              </a:lnSpc>
              <a:buFont typeface="Arial" panose="020B0604020202020204" pitchFamily="34" charset="0"/>
              <a:buChar char="•"/>
            </a:pPr>
            <a:r>
              <a:rPr lang="zh-CN" sz="1000" kern="0">
                <a:solidFill>
                  <a:srgbClr val="000000"/>
                </a:solidFill>
                <a:latin typeface="微软雅黑" panose="020B0503020204020204" charset="-122"/>
                <a:ea typeface="微软雅黑" panose="020B0503020204020204" charset="-122"/>
                <a:sym typeface="+mn-ea"/>
              </a:rPr>
              <a:t>就地远方投退状态异常告警：抓取物联网视频识别远方就地投退状态，或采集配电终端信息，与配网主站OCS系统的遥信远方就地状态不一致；</a:t>
            </a:r>
            <a:endParaRPr lang="zh-CN" altLang="en-US" sz="1000">
              <a:ea typeface="+mn-lt"/>
              <a:cs typeface="+mn-lt"/>
              <a:sym typeface="+mn-ea"/>
            </a:endParaRPr>
          </a:p>
        </p:txBody>
      </p:sp>
      <p:sp>
        <p:nvSpPr>
          <p:cNvPr id="155" name="矩形 154"/>
          <p:cNvSpPr/>
          <p:nvPr>
            <p:custDataLst>
              <p:tags r:id="rId38"/>
            </p:custDataLst>
          </p:nvPr>
        </p:nvSpPr>
        <p:spPr>
          <a:xfrm>
            <a:off x="274320" y="2622550"/>
            <a:ext cx="2218055" cy="4170045"/>
          </a:xfrm>
          <a:prstGeom prst="rect">
            <a:avLst/>
          </a:prstGeom>
          <a:solidFill>
            <a:srgbClr val="FDFDFD"/>
          </a:solidFill>
          <a:ln w="25400" cap="flat" cmpd="sng" algn="ctr">
            <a:noFill/>
            <a:prstDash val="solid"/>
          </a:ln>
          <a:effectLst/>
        </p:spPr>
        <p:txBody>
          <a:bodyPr rtlCol="0" anchor="ctr"/>
          <a:p>
            <a:pPr algn="ctr"/>
            <a:endParaRPr lang="zh-CN" altLang="en-US" dirty="0">
              <a:latin typeface="微软雅黑" panose="020B0503020204020204" charset="-122"/>
              <a:ea typeface="微软雅黑" panose="020B0503020204020204" charset="-122"/>
            </a:endParaRPr>
          </a:p>
        </p:txBody>
      </p:sp>
      <p:sp>
        <p:nvSpPr>
          <p:cNvPr id="42" name="ïśḻïḓe"/>
          <p:cNvSpPr txBox="1"/>
          <p:nvPr>
            <p:custDataLst>
              <p:tags r:id="rId39"/>
            </p:custDataLst>
          </p:nvPr>
        </p:nvSpPr>
        <p:spPr>
          <a:xfrm>
            <a:off x="5934075" y="3778250"/>
            <a:ext cx="2044065" cy="504190"/>
          </a:xfrm>
          <a:prstGeom prst="rect">
            <a:avLst/>
          </a:prstGeom>
          <a:noFill/>
          <a:ln>
            <a:noFill/>
          </a:ln>
        </p:spPr>
        <p:txBody>
          <a:bodyPr wrap="square" lIns="91428" tIns="45714" rIns="91428" bIns="45714" anchor="ctr" anchorCtr="0">
            <a:noAutofit/>
          </a:bodyPr>
          <a:lstStyle/>
          <a:p>
            <a:pPr indent="0" fontAlgn="auto">
              <a:buSzPct val="25000"/>
            </a:pPr>
            <a:r>
              <a:rPr lang="zh-CN" altLang="en-US" sz="1600" b="1">
                <a:ea typeface="+mn-lt"/>
                <a:cs typeface="+mn-lt"/>
              </a:rPr>
              <a:t>户外开关箱设备监视</a:t>
            </a:r>
            <a:r>
              <a:rPr lang="en-US" altLang="zh-CN" sz="1600" b="1">
                <a:ea typeface="+mn-lt"/>
                <a:cs typeface="+mn-lt"/>
              </a:rPr>
              <a:t>/</a:t>
            </a:r>
            <a:r>
              <a:rPr lang="zh-CN" altLang="en-US" sz="1600" b="1">
                <a:ea typeface="+mn-lt"/>
                <a:cs typeface="+mn-lt"/>
              </a:rPr>
              <a:t>巡视</a:t>
            </a:r>
            <a:endParaRPr lang="zh-CN" altLang="en-US" sz="1600" b="1">
              <a:ea typeface="+mn-lt"/>
              <a:cs typeface="+mn-lt"/>
            </a:endParaRPr>
          </a:p>
        </p:txBody>
      </p:sp>
      <p:pic>
        <p:nvPicPr>
          <p:cNvPr id="29" name="图片 3" descr="www_tuweimei_comComp_9724114_NBYEVSpL1rHWhxE8DjpMvhn7FjH8BdBP.jpg"/>
          <p:cNvPicPr>
            <a:picLocks noGrp="1" noChangeAspect="1" noChangeArrowheads="1"/>
          </p:cNvPicPr>
          <p:nvPr/>
        </p:nvPicPr>
        <p:blipFill>
          <a:blip r:embed="rId40">
            <a:duotone>
              <a:srgbClr val="0070C0">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635" y="3790950"/>
            <a:ext cx="2491740" cy="193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8"/>
          <p:cNvSpPr>
            <a:spLocks noChangeArrowheads="1"/>
          </p:cNvSpPr>
          <p:nvPr/>
        </p:nvSpPr>
        <p:spPr bwMode="auto">
          <a:xfrm>
            <a:off x="776605" y="968375"/>
            <a:ext cx="11069955"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 name="TextBox 1"/>
          <p:cNvSpPr txBox="1"/>
          <p:nvPr/>
        </p:nvSpPr>
        <p:spPr>
          <a:xfrm>
            <a:off x="298450" y="311150"/>
            <a:ext cx="5724525" cy="460375"/>
          </a:xfrm>
          <a:prstGeom prst="rect">
            <a:avLst/>
          </a:prstGeom>
          <a:noFill/>
          <a:ln w="9525">
            <a:noFill/>
          </a:ln>
        </p:spPr>
        <p:txBody>
          <a:bodyPr wrap="square" anchor="t">
            <a:spAutoFit/>
          </a:bodyPr>
          <a:p>
            <a:pPr latinLnBrk="1"/>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三、</a:t>
            </a:r>
            <a:r>
              <a:rPr lang="zh-CN" altLang="en-US" sz="2400" b="1" dirty="0">
                <a:solidFill>
                  <a:schemeClr val="accent5">
                    <a:lumMod val="75000"/>
                  </a:schemeClr>
                </a:solidFill>
                <a:latin typeface="微软雅黑" panose="020B0503020204020204" charset="-122"/>
                <a:ea typeface="微软雅黑" panose="020B0503020204020204" charset="-122"/>
                <a:sym typeface="华文楷体" panose="02010600040101010101" pitchFamily="2" charset="-122"/>
              </a:rPr>
              <a:t>关键</a:t>
            </a:r>
            <a:r>
              <a:rPr lang="zh-CN" altLang="en-US" sz="2400" b="1" dirty="0">
                <a:solidFill>
                  <a:schemeClr val="accent5">
                    <a:lumMod val="75000"/>
                  </a:schemeClr>
                </a:solidFill>
                <a:latin typeface="微软雅黑" panose="020B0503020204020204" charset="-122"/>
                <a:ea typeface="微软雅黑" panose="020B0503020204020204" charset="-122"/>
                <a:sym typeface="华文楷体" panose="02010600040101010101" pitchFamily="2" charset="-122"/>
              </a:rPr>
              <a:t>应用研究</a:t>
            </a:r>
            <a:endParaRPr lang="zh-CN" altLang="en-US" sz="2400" b="1" dirty="0">
              <a:solidFill>
                <a:schemeClr val="accent5">
                  <a:lumMod val="75000"/>
                </a:schemeClr>
              </a:solidFill>
              <a:latin typeface="微软雅黑" panose="020B0503020204020204" charset="-122"/>
              <a:ea typeface="微软雅黑" panose="020B0503020204020204" charset="-122"/>
              <a:sym typeface="华文楷体" panose="02010600040101010101" pitchFamily="2" charset="-122"/>
            </a:endParaRPr>
          </a:p>
        </p:txBody>
      </p:sp>
      <p:sp>
        <p:nvSpPr>
          <p:cNvPr id="25" name="Freeform 9"/>
          <p:cNvSpPr>
            <a:spLocks noChangeArrowheads="1"/>
          </p:cNvSpPr>
          <p:nvPr/>
        </p:nvSpPr>
        <p:spPr bwMode="auto">
          <a:xfrm>
            <a:off x="307975" y="968375"/>
            <a:ext cx="1708150"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3316" name="Text Box 6"/>
          <p:cNvSpPr txBox="1"/>
          <p:nvPr/>
        </p:nvSpPr>
        <p:spPr>
          <a:xfrm>
            <a:off x="2016125" y="1060450"/>
            <a:ext cx="5962650" cy="398780"/>
          </a:xfrm>
          <a:prstGeom prst="rect">
            <a:avLst/>
          </a:prstGeom>
          <a:noFill/>
          <a:ln w="9525">
            <a:noFill/>
          </a:ln>
        </p:spPr>
        <p:txBody>
          <a:bodyPr anchor="t" anchorCtr="0">
            <a:spAutoFit/>
          </a:bodyPr>
          <a:p>
            <a:pPr latinLnBrk="1">
              <a:buFont typeface="Wingdings" panose="05000000000000000000" pitchFamily="2" charset="2"/>
            </a:pPr>
            <a:r>
              <a:rPr lang="zh-CN" sz="2000" b="1" dirty="0">
                <a:solidFill>
                  <a:srgbClr val="000000"/>
                </a:solidFill>
                <a:latin typeface="微软雅黑" panose="020B0503020204020204" charset="-122"/>
                <a:ea typeface="微软雅黑" panose="020B0503020204020204" charset="-122"/>
                <a:sym typeface="+mn-ea"/>
              </a:rPr>
              <a:t>平台数据</a:t>
            </a:r>
            <a:r>
              <a:rPr lang="zh-CN" sz="2000" b="1" dirty="0">
                <a:solidFill>
                  <a:srgbClr val="000000"/>
                </a:solidFill>
                <a:latin typeface="微软雅黑" panose="020B0503020204020204" charset="-122"/>
                <a:ea typeface="微软雅黑" panose="020B0503020204020204" charset="-122"/>
                <a:sym typeface="+mn-ea"/>
              </a:rPr>
              <a:t>交互</a:t>
            </a:r>
            <a:endParaRPr lang="zh-CN" sz="2000" b="1" dirty="0">
              <a:solidFill>
                <a:srgbClr val="000000"/>
              </a:solidFill>
              <a:latin typeface="微软雅黑" panose="020B0503020204020204" charset="-122"/>
              <a:ea typeface="微软雅黑" panose="020B0503020204020204" charset="-122"/>
              <a:sym typeface="+mn-ea"/>
            </a:endParaRPr>
          </a:p>
        </p:txBody>
      </p:sp>
      <p:sp>
        <p:nvSpPr>
          <p:cNvPr id="13317" name="Text Box 10"/>
          <p:cNvSpPr txBox="1"/>
          <p:nvPr/>
        </p:nvSpPr>
        <p:spPr>
          <a:xfrm>
            <a:off x="549116" y="1060450"/>
            <a:ext cx="722630" cy="521970"/>
          </a:xfrm>
          <a:prstGeom prst="rect">
            <a:avLst/>
          </a:prstGeom>
          <a:noFill/>
          <a:ln w="9525">
            <a:noFill/>
          </a:ln>
          <a:effectLst>
            <a:outerShdw dist="85194" dir="1593903" algn="ctr" rotWithShape="0">
              <a:srgbClr val="000000">
                <a:alpha val="50000"/>
              </a:srgbClr>
            </a:outerShdw>
          </a:effectLst>
        </p:spPr>
        <p:txBody>
          <a:bodyPr wrap="none" anchor="t" anchorCtr="0">
            <a:spAutoFit/>
          </a:bodyPr>
          <a:p>
            <a:pPr algn="ctr" latinLnBrk="1">
              <a:buFont typeface="Wingdings" panose="05000000000000000000" pitchFamily="2" charset="2"/>
            </a:pPr>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3.2</a:t>
            </a:r>
            <a:endParaRPr lang="en-US" altLang="zh-CN" sz="2800" b="1" dirty="0">
              <a:solidFill>
                <a:srgbClr val="E6E6E6"/>
              </a:solidFill>
              <a:latin typeface="微软雅黑" panose="020B0503020204020204" charset="-122"/>
              <a:ea typeface="微软雅黑" panose="020B0503020204020204" charset="-122"/>
            </a:endParaRPr>
          </a:p>
        </p:txBody>
      </p:sp>
      <p:grpSp>
        <p:nvGrpSpPr>
          <p:cNvPr id="4" name="组合 3"/>
          <p:cNvGrpSpPr/>
          <p:nvPr/>
        </p:nvGrpSpPr>
        <p:grpSpPr>
          <a:xfrm>
            <a:off x="316230" y="1671320"/>
            <a:ext cx="11552555" cy="855980"/>
            <a:chOff x="498" y="2632"/>
            <a:chExt cx="18193" cy="1482"/>
          </a:xfrm>
        </p:grpSpPr>
        <p:sp>
          <p:nvSpPr>
            <p:cNvPr id="20487" name="Text Box 6"/>
            <p:cNvSpPr txBox="1"/>
            <p:nvPr/>
          </p:nvSpPr>
          <p:spPr>
            <a:xfrm>
              <a:off x="507" y="2641"/>
              <a:ext cx="18185" cy="1297"/>
            </a:xfrm>
            <a:prstGeom prst="rect">
              <a:avLst/>
            </a:prstGeom>
            <a:noFill/>
            <a:ln w="12700">
              <a:noFill/>
              <a:prstDash val="dash"/>
            </a:ln>
          </p:spPr>
          <p:txBody>
            <a:bodyPr wrap="square" anchor="t" anchorCtr="0">
              <a:noAutofit/>
            </a:bodyPr>
            <a:p>
              <a:pPr marL="285750" indent="-285750" latinLnBrk="1">
                <a:lnSpc>
                  <a:spcPct val="150000"/>
                </a:lnSpc>
                <a:spcBef>
                  <a:spcPts val="0"/>
                </a:spcBef>
                <a:buClr>
                  <a:srgbClr val="000000"/>
                </a:buClr>
                <a:buSzTx/>
                <a:buFont typeface="Wingdings" panose="05000000000000000000" charset="0"/>
                <a:buChar char="Ø"/>
              </a:pPr>
              <a:r>
                <a:rPr sz="1400" dirty="0">
                  <a:latin typeface="微软雅黑" panose="020B0503020204020204" charset="-122"/>
                  <a:ea typeface="微软雅黑" panose="020B0503020204020204" charset="-122"/>
                  <a:sym typeface="+mn-ea"/>
                </a:rPr>
                <a:t>省级平台作为全省数字巡检算法的模型训练及全省设备状态监测平台</a:t>
              </a:r>
              <a:r>
                <a:rPr lang="zh-CN" sz="1400" dirty="0">
                  <a:latin typeface="微软雅黑" panose="020B0503020204020204" charset="-122"/>
                  <a:ea typeface="微软雅黑" panose="020B0503020204020204" charset="-122"/>
                  <a:sym typeface="+mn-ea"/>
                </a:rPr>
                <a:t>，</a:t>
              </a:r>
              <a:r>
                <a:rPr sz="1400" dirty="0">
                  <a:latin typeface="微软雅黑" panose="020B0503020204020204" charset="-122"/>
                  <a:ea typeface="微软雅黑" panose="020B0503020204020204" charset="-122"/>
                  <a:sym typeface="+mn-ea"/>
                </a:rPr>
                <a:t>地级平台作为算法模型实际效果运行及设备巡检平台</a:t>
              </a:r>
              <a:r>
                <a:rPr lang="zh-CN" sz="1400" dirty="0">
                  <a:solidFill>
                    <a:srgbClr val="000000"/>
                  </a:solidFill>
                  <a:latin typeface="微软雅黑" panose="020B0503020204020204" charset="-122"/>
                  <a:ea typeface="微软雅黑" panose="020B0503020204020204" charset="-122"/>
                  <a:sym typeface="+mn-ea"/>
                </a:rPr>
                <a:t>。</a:t>
              </a:r>
              <a:endParaRPr lang="zh-CN" sz="1400" dirty="0">
                <a:solidFill>
                  <a:srgbClr val="000000"/>
                </a:solidFill>
                <a:latin typeface="微软雅黑" panose="020B0503020204020204" charset="-122"/>
                <a:ea typeface="微软雅黑" panose="020B0503020204020204" charset="-122"/>
                <a:sym typeface="+mn-ea"/>
              </a:endParaRPr>
            </a:p>
            <a:p>
              <a:pPr marL="285750" indent="-285750" latinLnBrk="1">
                <a:lnSpc>
                  <a:spcPct val="150000"/>
                </a:lnSpc>
                <a:spcBef>
                  <a:spcPts val="0"/>
                </a:spcBef>
                <a:buClr>
                  <a:srgbClr val="000000"/>
                </a:buClr>
                <a:buSzTx/>
                <a:buFont typeface="Wingdings" panose="05000000000000000000" charset="0"/>
                <a:buChar char="Ø"/>
              </a:pPr>
              <a:r>
                <a:rPr lang="zh-CN" sz="1400" dirty="0">
                  <a:solidFill>
                    <a:srgbClr val="000000"/>
                  </a:solidFill>
                  <a:latin typeface="微软雅黑" panose="020B0503020204020204" charset="-122"/>
                  <a:ea typeface="微软雅黑" panose="020B0503020204020204" charset="-122"/>
                  <a:sym typeface="+mn-ea"/>
                </a:rPr>
                <a:t>数字巡检平台每天凌晨定时从其他系统获取</a:t>
              </a:r>
              <a:r>
                <a:rPr lang="zh-CN" sz="1400" b="1" dirty="0">
                  <a:solidFill>
                    <a:srgbClr val="FF0000"/>
                  </a:solidFill>
                  <a:latin typeface="微软雅黑" panose="020B0503020204020204" charset="-122"/>
                  <a:ea typeface="微软雅黑" panose="020B0503020204020204" charset="-122"/>
                  <a:sym typeface="+mn-ea"/>
                </a:rPr>
                <a:t>前一天</a:t>
              </a:r>
              <a:r>
                <a:rPr lang="zh-CN" sz="1400" dirty="0">
                  <a:solidFill>
                    <a:srgbClr val="000000"/>
                  </a:solidFill>
                  <a:latin typeface="微软雅黑" panose="020B0503020204020204" charset="-122"/>
                  <a:ea typeface="微软雅黑" panose="020B0503020204020204" charset="-122"/>
                  <a:sym typeface="+mn-ea"/>
                </a:rPr>
                <a:t>的数据，重要的监视信号</a:t>
              </a:r>
              <a:r>
                <a:rPr lang="zh-CN" sz="1400" b="1" dirty="0">
                  <a:solidFill>
                    <a:srgbClr val="FF0000"/>
                  </a:solidFill>
                  <a:latin typeface="微软雅黑" panose="020B0503020204020204" charset="-122"/>
                  <a:ea typeface="微软雅黑" panose="020B0503020204020204" charset="-122"/>
                  <a:sym typeface="+mn-ea"/>
                </a:rPr>
                <a:t>实时直采</a:t>
              </a:r>
              <a:r>
                <a:rPr lang="zh-CN" sz="1400" dirty="0">
                  <a:solidFill>
                    <a:srgbClr val="000000"/>
                  </a:solidFill>
                  <a:latin typeface="微软雅黑" panose="020B0503020204020204" charset="-122"/>
                  <a:ea typeface="微软雅黑" panose="020B0503020204020204" charset="-122"/>
                  <a:sym typeface="+mn-ea"/>
                </a:rPr>
                <a:t>智慧管理单元</a:t>
              </a:r>
              <a:r>
                <a:rPr lang="zh-CN" sz="1400" dirty="0">
                  <a:solidFill>
                    <a:srgbClr val="000000"/>
                  </a:solidFill>
                  <a:latin typeface="微软雅黑" panose="020B0503020204020204" charset="-122"/>
                  <a:ea typeface="微软雅黑" panose="020B0503020204020204" charset="-122"/>
                  <a:sym typeface="+mn-ea"/>
                </a:rPr>
                <a:t>信息。</a:t>
              </a:r>
              <a:endParaRPr lang="zh-CN" sz="1400" dirty="0">
                <a:solidFill>
                  <a:srgbClr val="000000"/>
                </a:solidFill>
                <a:latin typeface="微软雅黑" panose="020B0503020204020204" charset="-122"/>
                <a:ea typeface="微软雅黑" panose="020B0503020204020204" charset="-122"/>
                <a:sym typeface="+mn-ea"/>
              </a:endParaRPr>
            </a:p>
          </p:txBody>
        </p:sp>
        <p:sp>
          <p:nvSpPr>
            <p:cNvPr id="12" name="矩形 11"/>
            <p:cNvSpPr/>
            <p:nvPr/>
          </p:nvSpPr>
          <p:spPr>
            <a:xfrm>
              <a:off x="498" y="2632"/>
              <a:ext cx="18158" cy="1483"/>
            </a:xfrm>
            <a:prstGeom prst="rect">
              <a:avLst/>
            </a:prstGeom>
            <a:noFill/>
            <a:ln w="28575">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9" name="任意多边形 8"/>
          <p:cNvSpPr/>
          <p:nvPr/>
        </p:nvSpPr>
        <p:spPr>
          <a:xfrm rot="19200000">
            <a:off x="6177915" y="3303905"/>
            <a:ext cx="1661160" cy="1718945"/>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5EC6D3"/>
          </a:solidFill>
          <a:ln>
            <a:noFill/>
          </a:ln>
        </p:spPr>
        <p:style>
          <a:lnRef idx="2">
            <a:srgbClr val="546E7A">
              <a:shade val="50000"/>
            </a:srgbClr>
          </a:lnRef>
          <a:fillRef idx="1">
            <a:srgbClr val="546E7A"/>
          </a:fillRef>
          <a:effectRef idx="0">
            <a:srgbClr val="546E7A"/>
          </a:effectRef>
          <a:fontRef idx="minor">
            <a:sysClr val="window" lastClr="FFFFFF"/>
          </a:fontRef>
        </p:style>
        <p:txBody>
          <a:bodyPr wrap="square" lIns="68580" tIns="34290" rIns="68580" bIns="34290" rtlCol="0" anchor="ctr">
            <a:noAutofit/>
          </a:bodyPr>
          <a:p>
            <a:pPr algn="ctr"/>
            <a:endParaRPr lang="zh-CN" altLang="en-US">
              <a:solidFill>
                <a:prstClr val="white"/>
              </a:solidFill>
            </a:endParaRPr>
          </a:p>
        </p:txBody>
      </p:sp>
      <p:sp>
        <p:nvSpPr>
          <p:cNvPr id="17" name="任意多边形 16"/>
          <p:cNvSpPr/>
          <p:nvPr/>
        </p:nvSpPr>
        <p:spPr>
          <a:xfrm rot="19200000">
            <a:off x="4690745" y="2683510"/>
            <a:ext cx="1471295" cy="1414780"/>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546E7A"/>
          </a:solidFill>
          <a:ln>
            <a:noFill/>
          </a:ln>
        </p:spPr>
        <p:style>
          <a:lnRef idx="2">
            <a:srgbClr val="546E7A">
              <a:shade val="50000"/>
            </a:srgbClr>
          </a:lnRef>
          <a:fillRef idx="1">
            <a:srgbClr val="546E7A"/>
          </a:fillRef>
          <a:effectRef idx="0">
            <a:srgbClr val="546E7A"/>
          </a:effectRef>
          <a:fontRef idx="minor">
            <a:sysClr val="window" lastClr="FFFFFF"/>
          </a:fontRef>
        </p:style>
        <p:txBody>
          <a:bodyPr wrap="square" lIns="68580" tIns="34290" rIns="68580" bIns="34290" rtlCol="0" anchor="ctr">
            <a:noAutofit/>
          </a:bodyPr>
          <a:p>
            <a:pPr algn="ctr"/>
            <a:endParaRPr lang="zh-CN" altLang="en-US">
              <a:solidFill>
                <a:prstClr val="white"/>
              </a:solidFill>
            </a:endParaRPr>
          </a:p>
        </p:txBody>
      </p:sp>
      <p:sp>
        <p:nvSpPr>
          <p:cNvPr id="10" name="文本框 9"/>
          <p:cNvSpPr txBox="1"/>
          <p:nvPr/>
        </p:nvSpPr>
        <p:spPr>
          <a:xfrm>
            <a:off x="6465570" y="3896995"/>
            <a:ext cx="1103630" cy="583565"/>
          </a:xfrm>
          <a:prstGeom prst="rect">
            <a:avLst/>
          </a:prstGeom>
          <a:noFill/>
        </p:spPr>
        <p:txBody>
          <a:bodyPr wrap="square" rtlCol="0">
            <a:spAutoFit/>
          </a:bodyPr>
          <a:p>
            <a:pPr algn="ctr"/>
            <a:r>
              <a:rPr lang="zh-CN" altLang="en-US" sz="3200" b="1" dirty="0">
                <a:solidFill>
                  <a:srgbClr val="595959"/>
                </a:solidFill>
                <a:latin typeface="微软雅黑" panose="020B0503020204020204" charset="-122"/>
                <a:ea typeface="微软雅黑" panose="020B0503020204020204" charset="-122"/>
              </a:rPr>
              <a:t>协议</a:t>
            </a:r>
            <a:endParaRPr lang="zh-CN" altLang="en-US" sz="3200" b="1" dirty="0">
              <a:solidFill>
                <a:srgbClr val="595959"/>
              </a:solidFill>
              <a:latin typeface="微软雅黑" panose="020B0503020204020204" charset="-122"/>
              <a:ea typeface="微软雅黑" panose="020B0503020204020204" charset="-122"/>
            </a:endParaRPr>
          </a:p>
        </p:txBody>
      </p:sp>
      <p:sp>
        <p:nvSpPr>
          <p:cNvPr id="11" name="文本框 10"/>
          <p:cNvSpPr txBox="1"/>
          <p:nvPr/>
        </p:nvSpPr>
        <p:spPr>
          <a:xfrm>
            <a:off x="4881880" y="3129915"/>
            <a:ext cx="1103630" cy="521970"/>
          </a:xfrm>
          <a:prstGeom prst="rect">
            <a:avLst/>
          </a:prstGeom>
          <a:noFill/>
        </p:spPr>
        <p:txBody>
          <a:bodyPr wrap="square" rtlCol="0">
            <a:spAutoFit/>
          </a:bodyPr>
          <a:p>
            <a:pPr algn="ctr"/>
            <a:r>
              <a:rPr lang="zh-CN" altLang="en-US" sz="2800" b="1" dirty="0">
                <a:solidFill>
                  <a:srgbClr val="595959"/>
                </a:solidFill>
                <a:latin typeface="微软雅黑" panose="020B0503020204020204" charset="-122"/>
                <a:ea typeface="微软雅黑" panose="020B0503020204020204" charset="-122"/>
              </a:rPr>
              <a:t>扩展</a:t>
            </a:r>
            <a:endParaRPr lang="zh-CN" altLang="en-US" sz="2800" b="1" dirty="0">
              <a:solidFill>
                <a:srgbClr val="595959"/>
              </a:solidFill>
              <a:latin typeface="微软雅黑" panose="020B0503020204020204" charset="-122"/>
              <a:ea typeface="微软雅黑" panose="020B0503020204020204" charset="-122"/>
            </a:endParaRPr>
          </a:p>
        </p:txBody>
      </p:sp>
      <p:sp>
        <p:nvSpPr>
          <p:cNvPr id="13" name="文本框 12"/>
          <p:cNvSpPr txBox="1"/>
          <p:nvPr/>
        </p:nvSpPr>
        <p:spPr>
          <a:xfrm>
            <a:off x="5068570" y="5250180"/>
            <a:ext cx="1103630" cy="583565"/>
          </a:xfrm>
          <a:prstGeom prst="rect">
            <a:avLst/>
          </a:prstGeom>
          <a:noFill/>
        </p:spPr>
        <p:txBody>
          <a:bodyPr wrap="square" rtlCol="0">
            <a:spAutoFit/>
          </a:bodyPr>
          <a:p>
            <a:pPr algn="ctr"/>
            <a:r>
              <a:rPr lang="zh-CN" altLang="en-US" sz="3200" b="1" dirty="0">
                <a:solidFill>
                  <a:srgbClr val="595959"/>
                </a:solidFill>
                <a:latin typeface="微软雅黑" panose="020B0503020204020204" charset="-122"/>
                <a:ea typeface="微软雅黑" panose="020B0503020204020204" charset="-122"/>
              </a:rPr>
              <a:t>打通</a:t>
            </a:r>
            <a:endParaRPr lang="zh-CN" altLang="en-US" sz="3200" b="1" dirty="0">
              <a:solidFill>
                <a:srgbClr val="595959"/>
              </a:solidFill>
              <a:latin typeface="微软雅黑" panose="020B0503020204020204" charset="-122"/>
              <a:ea typeface="微软雅黑" panose="020B0503020204020204" charset="-122"/>
            </a:endParaRPr>
          </a:p>
        </p:txBody>
      </p:sp>
      <p:sp>
        <p:nvSpPr>
          <p:cNvPr id="14" name="矩形 6"/>
          <p:cNvSpPr>
            <a:spLocks noChangeArrowheads="1"/>
          </p:cNvSpPr>
          <p:nvPr/>
        </p:nvSpPr>
        <p:spPr bwMode="auto">
          <a:xfrm>
            <a:off x="8220710" y="4429760"/>
            <a:ext cx="3319145" cy="152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171450" indent="-171450" algn="l">
              <a:lnSpc>
                <a:spcPct val="130000"/>
              </a:lnSpc>
              <a:buClrTx/>
              <a:buSzTx/>
              <a:buFont typeface="Arial" panose="020B0604020202020204" pitchFamily="34" charset="0"/>
              <a:buChar char="•"/>
            </a:pPr>
            <a:r>
              <a:rPr lang="zh-CN" altLang="en-US" sz="1200" dirty="0">
                <a:solidFill>
                  <a:schemeClr val="tx1">
                    <a:lumMod val="95000"/>
                    <a:lumOff val="5000"/>
                  </a:schemeClr>
                </a:solidFill>
                <a:latin typeface="微软雅黑" panose="020B0503020204020204" charset="-122"/>
                <a:ea typeface="微软雅黑" panose="020B0503020204020204" charset="-122"/>
                <a:sym typeface="+mn-ea"/>
              </a:rPr>
              <a:t>支持</a:t>
            </a:r>
            <a:r>
              <a:rPr lang="en-US" altLang="zh-CN" sz="1200" dirty="0">
                <a:solidFill>
                  <a:schemeClr val="tx1">
                    <a:lumMod val="95000"/>
                    <a:lumOff val="5000"/>
                  </a:schemeClr>
                </a:solidFill>
                <a:latin typeface="微软雅黑" panose="020B0503020204020204" charset="-122"/>
                <a:ea typeface="微软雅黑" panose="020B0503020204020204" charset="-122"/>
                <a:sym typeface="+mn-ea"/>
              </a:rPr>
              <a:t>101</a:t>
            </a:r>
            <a:r>
              <a:rPr lang="zh-CN" altLang="en-US" sz="1200" dirty="0">
                <a:solidFill>
                  <a:schemeClr val="tx1">
                    <a:lumMod val="95000"/>
                    <a:lumOff val="5000"/>
                  </a:schemeClr>
                </a:solidFill>
                <a:latin typeface="微软雅黑" panose="020B0503020204020204" charset="-122"/>
                <a:ea typeface="微软雅黑" panose="020B0503020204020204" charset="-122"/>
                <a:sym typeface="+mn-ea"/>
              </a:rPr>
              <a:t>、</a:t>
            </a:r>
            <a:r>
              <a:rPr lang="en-US" altLang="zh-CN" sz="1200" dirty="0">
                <a:solidFill>
                  <a:schemeClr val="tx1">
                    <a:lumMod val="95000"/>
                    <a:lumOff val="5000"/>
                  </a:schemeClr>
                </a:solidFill>
                <a:latin typeface="微软雅黑" panose="020B0503020204020204" charset="-122"/>
                <a:ea typeface="微软雅黑" panose="020B0503020204020204" charset="-122"/>
                <a:sym typeface="+mn-ea"/>
              </a:rPr>
              <a:t>104</a:t>
            </a:r>
            <a:r>
              <a:rPr lang="zh-CN" altLang="en-US" sz="1200" dirty="0">
                <a:solidFill>
                  <a:schemeClr val="tx1">
                    <a:lumMod val="95000"/>
                    <a:lumOff val="5000"/>
                  </a:schemeClr>
                </a:solidFill>
                <a:latin typeface="微软雅黑" panose="020B0503020204020204" charset="-122"/>
                <a:ea typeface="微软雅黑" panose="020B0503020204020204" charset="-122"/>
                <a:sym typeface="+mn-ea"/>
              </a:rPr>
              <a:t>、</a:t>
            </a:r>
            <a:r>
              <a:rPr lang="en-US" altLang="zh-CN" sz="1200" dirty="0">
                <a:solidFill>
                  <a:schemeClr val="tx1">
                    <a:lumMod val="95000"/>
                    <a:lumOff val="5000"/>
                  </a:schemeClr>
                </a:solidFill>
                <a:latin typeface="微软雅黑" panose="020B0503020204020204" charset="-122"/>
                <a:ea typeface="微软雅黑" panose="020B0503020204020204" charset="-122"/>
                <a:sym typeface="+mn-ea"/>
              </a:rPr>
              <a:t>modbus</a:t>
            </a:r>
            <a:r>
              <a:rPr lang="zh-CN" altLang="en-US" sz="1200" dirty="0">
                <a:solidFill>
                  <a:schemeClr val="tx1">
                    <a:lumMod val="95000"/>
                    <a:lumOff val="5000"/>
                  </a:schemeClr>
                </a:solidFill>
                <a:latin typeface="微软雅黑" panose="020B0503020204020204" charset="-122"/>
                <a:ea typeface="微软雅黑" panose="020B0503020204020204" charset="-122"/>
                <a:sym typeface="+mn-ea"/>
              </a:rPr>
              <a:t>等通信规约转发表传输；</a:t>
            </a:r>
            <a:endParaRPr lang="zh-CN" altLang="en-US" sz="1200" dirty="0">
              <a:solidFill>
                <a:schemeClr val="tx1">
                  <a:lumMod val="95000"/>
                  <a:lumOff val="5000"/>
                </a:schemeClr>
              </a:solidFill>
              <a:latin typeface="微软雅黑" panose="020B0503020204020204" charset="-122"/>
              <a:ea typeface="微软雅黑" panose="020B0503020204020204" charset="-122"/>
              <a:sym typeface="+mn-ea"/>
            </a:endParaRPr>
          </a:p>
          <a:p>
            <a:pPr marL="171450" indent="-171450" algn="l">
              <a:lnSpc>
                <a:spcPct val="130000"/>
              </a:lnSpc>
              <a:buClrTx/>
              <a:buSzTx/>
              <a:buFont typeface="Arial" panose="020B0604020202020204" pitchFamily="34" charset="0"/>
              <a:buChar char="•"/>
            </a:pPr>
            <a:r>
              <a:rPr lang="zh-CN" altLang="en-US" sz="1200" dirty="0">
                <a:solidFill>
                  <a:schemeClr val="tx1">
                    <a:lumMod val="95000"/>
                    <a:lumOff val="5000"/>
                  </a:schemeClr>
                </a:solidFill>
                <a:latin typeface="微软雅黑" panose="020B0503020204020204" charset="-122"/>
                <a:ea typeface="微软雅黑" panose="020B0503020204020204" charset="-122"/>
                <a:sym typeface="+mn-ea"/>
              </a:rPr>
              <a:t>支持通信参数、保护定值、自动化参数、装置参数修改、远程活化、远方复位、装置信息及软件版本号记录、装置日志查看、保护录波查看、软件版本升级等远程维护技术；</a:t>
            </a:r>
            <a:endParaRPr lang="zh-CN" altLang="en-US" sz="1200" dirty="0">
              <a:solidFill>
                <a:schemeClr val="tx1">
                  <a:lumMod val="95000"/>
                  <a:lumOff val="5000"/>
                </a:schemeClr>
              </a:solidFill>
              <a:latin typeface="微软雅黑" panose="020B0503020204020204" charset="-122"/>
              <a:ea typeface="微软雅黑" panose="020B0503020204020204" charset="-122"/>
              <a:sym typeface="+mn-ea"/>
            </a:endParaRPr>
          </a:p>
        </p:txBody>
      </p:sp>
      <p:sp>
        <p:nvSpPr>
          <p:cNvPr id="16" name="矩形 6"/>
          <p:cNvSpPr>
            <a:spLocks noChangeArrowheads="1"/>
          </p:cNvSpPr>
          <p:nvPr/>
        </p:nvSpPr>
        <p:spPr bwMode="auto">
          <a:xfrm>
            <a:off x="1268730" y="5523865"/>
            <a:ext cx="3135630" cy="105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171450" indent="-171450" algn="just">
              <a:lnSpc>
                <a:spcPct val="13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rPr>
              <a:t>配网主站</a:t>
            </a:r>
            <a:r>
              <a:rPr lang="en-US" altLang="zh-CN" sz="1200" dirty="0">
                <a:solidFill>
                  <a:schemeClr val="tx1">
                    <a:lumMod val="85000"/>
                    <a:lumOff val="15000"/>
                  </a:schemeClr>
                </a:solidFill>
                <a:latin typeface="微软雅黑" panose="020B0503020204020204" charset="-122"/>
                <a:ea typeface="微软雅黑" panose="020B0503020204020204" charset="-122"/>
              </a:rPr>
              <a:t>OCS</a:t>
            </a:r>
            <a:r>
              <a:rPr lang="zh-CN" altLang="en-US" sz="1200" dirty="0">
                <a:solidFill>
                  <a:schemeClr val="tx1">
                    <a:lumMod val="85000"/>
                    <a:lumOff val="15000"/>
                  </a:schemeClr>
                </a:solidFill>
                <a:latin typeface="微软雅黑" panose="020B0503020204020204" charset="-122"/>
                <a:ea typeface="微软雅黑" panose="020B0503020204020204" charset="-122"/>
              </a:rPr>
              <a:t>系统；</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a:p>
            <a:pPr marL="171450" indent="-171450" algn="just">
              <a:lnSpc>
                <a:spcPct val="13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rPr>
              <a:t>配网运行支持系统；</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a:p>
            <a:pPr marL="171450" indent="-171450" algn="just">
              <a:lnSpc>
                <a:spcPct val="13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rPr>
              <a:t>电网管理平台；</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a:p>
            <a:pPr marL="171450" indent="-171450" algn="just">
              <a:lnSpc>
                <a:spcPct val="13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rPr>
              <a:t>物联网；</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18" name="矩形 6"/>
          <p:cNvSpPr>
            <a:spLocks noChangeArrowheads="1"/>
          </p:cNvSpPr>
          <p:nvPr/>
        </p:nvSpPr>
        <p:spPr bwMode="auto">
          <a:xfrm>
            <a:off x="1340485" y="3173730"/>
            <a:ext cx="2971165" cy="1050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marL="171450" indent="-171450" algn="l">
              <a:lnSpc>
                <a:spcPct val="13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rPr>
              <a:t>全景监测模块：过电压、过电流、漏电流，支持</a:t>
            </a:r>
            <a:r>
              <a:rPr lang="en-US" altLang="zh-CN" sz="1200" dirty="0">
                <a:solidFill>
                  <a:schemeClr val="tx1">
                    <a:lumMod val="85000"/>
                    <a:lumOff val="15000"/>
                  </a:schemeClr>
                </a:solidFill>
                <a:latin typeface="微软雅黑" panose="020B0503020204020204" charset="-122"/>
                <a:ea typeface="微软雅黑" panose="020B0503020204020204" charset="-122"/>
              </a:rPr>
              <a:t>modbus</a:t>
            </a:r>
            <a:r>
              <a:rPr lang="zh-CN" altLang="en-US" sz="1200" dirty="0">
                <a:solidFill>
                  <a:schemeClr val="tx1">
                    <a:lumMod val="85000"/>
                    <a:lumOff val="15000"/>
                  </a:schemeClr>
                </a:solidFill>
                <a:latin typeface="微软雅黑" panose="020B0503020204020204" charset="-122"/>
                <a:ea typeface="微软雅黑" panose="020B0503020204020204" charset="-122"/>
              </a:rPr>
              <a:t>通信传输；</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a:p>
            <a:pPr marL="171450" indent="-171450" algn="l">
              <a:lnSpc>
                <a:spcPct val="13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rPr>
              <a:t>温湿度传感器；</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a:p>
            <a:pPr marL="171450" indent="-171450" algn="l">
              <a:lnSpc>
                <a:spcPct val="13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rPr>
              <a:t>故障指示器</a:t>
            </a:r>
            <a:r>
              <a:rPr lang="zh-CN" altLang="en-US" sz="1200" dirty="0">
                <a:solidFill>
                  <a:schemeClr val="tx1">
                    <a:lumMod val="85000"/>
                    <a:lumOff val="15000"/>
                  </a:schemeClr>
                </a:solidFill>
                <a:latin typeface="微软雅黑" panose="020B0503020204020204" charset="-122"/>
                <a:ea typeface="微软雅黑" panose="020B0503020204020204" charset="-122"/>
              </a:rPr>
              <a:t>信号；</a:t>
            </a:r>
            <a:endParaRPr lang="zh-CN" altLang="en-US" sz="1200" dirty="0">
              <a:solidFill>
                <a:schemeClr val="tx1">
                  <a:lumMod val="85000"/>
                  <a:lumOff val="15000"/>
                </a:schemeClr>
              </a:solidFill>
              <a:latin typeface="微软雅黑" panose="020B0503020204020204" charset="-122"/>
              <a:ea typeface="微软雅黑" panose="020B0503020204020204" charset="-122"/>
            </a:endParaRPr>
          </a:p>
        </p:txBody>
      </p:sp>
      <p:sp>
        <p:nvSpPr>
          <p:cNvPr id="19" name="矩形 18"/>
          <p:cNvSpPr/>
          <p:nvPr/>
        </p:nvSpPr>
        <p:spPr>
          <a:xfrm>
            <a:off x="1339850" y="2760980"/>
            <a:ext cx="2972435" cy="411480"/>
          </a:xfrm>
          <a:prstGeom prst="rect">
            <a:avLst/>
          </a:prstGeom>
          <a:solidFill>
            <a:srgbClr val="546E7A"/>
          </a:solidFill>
          <a:ln>
            <a:noFill/>
          </a:ln>
        </p:spPr>
        <p:style>
          <a:lnRef idx="2">
            <a:srgbClr val="546E7A">
              <a:shade val="50000"/>
            </a:srgbClr>
          </a:lnRef>
          <a:fillRef idx="1">
            <a:srgbClr val="546E7A"/>
          </a:fillRef>
          <a:effectRef idx="0">
            <a:srgbClr val="546E7A"/>
          </a:effectRef>
          <a:fontRef idx="minor">
            <a:sysClr val="window" lastClr="FFFFFF"/>
          </a:fontRef>
        </p:style>
        <p:txBody>
          <a:bodyPr lIns="0" tIns="0" rIns="0" bIns="0" rtlCol="0" anchor="ctr"/>
          <a:p>
            <a:pPr algn="ctr"/>
            <a:r>
              <a:rPr lang="zh-CN" altLang="en-US" b="1" dirty="0" smtClean="0">
                <a:latin typeface="微软雅黑" panose="020B0503020204020204" charset="-122"/>
                <a:ea typeface="微软雅黑" panose="020B0503020204020204" charset="-122"/>
              </a:rPr>
              <a:t>其他</a:t>
            </a:r>
            <a:r>
              <a:rPr lang="zh-CN" altLang="en-US" b="1" dirty="0" smtClean="0">
                <a:latin typeface="微软雅黑" panose="020B0503020204020204" charset="-122"/>
                <a:ea typeface="微软雅黑" panose="020B0503020204020204" charset="-122"/>
              </a:rPr>
              <a:t>模块数据</a:t>
            </a:r>
            <a:endParaRPr lang="zh-CN" altLang="en-US" b="1" dirty="0" smtClean="0">
              <a:latin typeface="微软雅黑" panose="020B0503020204020204" charset="-122"/>
              <a:ea typeface="微软雅黑" panose="020B0503020204020204" charset="-122"/>
            </a:endParaRPr>
          </a:p>
        </p:txBody>
      </p:sp>
      <p:sp>
        <p:nvSpPr>
          <p:cNvPr id="20" name="矩形 19"/>
          <p:cNvSpPr/>
          <p:nvPr/>
        </p:nvSpPr>
        <p:spPr>
          <a:xfrm>
            <a:off x="1336040" y="5144770"/>
            <a:ext cx="2994025" cy="415290"/>
          </a:xfrm>
          <a:prstGeom prst="rect">
            <a:avLst/>
          </a:prstGeom>
          <a:solidFill>
            <a:srgbClr val="F26D64"/>
          </a:solidFill>
          <a:ln>
            <a:noFill/>
          </a:ln>
        </p:spPr>
        <p:style>
          <a:lnRef idx="2">
            <a:srgbClr val="546E7A">
              <a:shade val="50000"/>
            </a:srgbClr>
          </a:lnRef>
          <a:fillRef idx="1">
            <a:srgbClr val="546E7A"/>
          </a:fillRef>
          <a:effectRef idx="0">
            <a:srgbClr val="546E7A"/>
          </a:effectRef>
          <a:fontRef idx="minor">
            <a:sysClr val="window" lastClr="FFFFFF"/>
          </a:fontRef>
        </p:style>
        <p:txBody>
          <a:bodyPr lIns="0" tIns="0" rIns="0" bIns="0" rtlCol="0" anchor="ctr"/>
          <a:p>
            <a:pPr algn="ctr"/>
            <a:r>
              <a:rPr lang="zh-CN" altLang="en-US" b="1" dirty="0" smtClean="0">
                <a:latin typeface="微软雅黑" panose="020B0503020204020204" charset="-122"/>
                <a:ea typeface="微软雅黑" panose="020B0503020204020204" charset="-122"/>
              </a:rPr>
              <a:t>其他平台</a:t>
            </a:r>
            <a:r>
              <a:rPr lang="zh-CN" altLang="en-US" b="1" dirty="0" smtClean="0">
                <a:latin typeface="微软雅黑" panose="020B0503020204020204" charset="-122"/>
                <a:ea typeface="微软雅黑" panose="020B0503020204020204" charset="-122"/>
              </a:rPr>
              <a:t>接口</a:t>
            </a:r>
            <a:endParaRPr lang="zh-CN" altLang="en-US" b="1" dirty="0" smtClean="0">
              <a:latin typeface="微软雅黑" panose="020B0503020204020204" charset="-122"/>
              <a:ea typeface="微软雅黑" panose="020B0503020204020204" charset="-122"/>
            </a:endParaRPr>
          </a:p>
        </p:txBody>
      </p:sp>
      <p:sp>
        <p:nvSpPr>
          <p:cNvPr id="30" name="矩形 29"/>
          <p:cNvSpPr/>
          <p:nvPr/>
        </p:nvSpPr>
        <p:spPr>
          <a:xfrm>
            <a:off x="8332470" y="3961765"/>
            <a:ext cx="3168015" cy="403225"/>
          </a:xfrm>
          <a:prstGeom prst="rect">
            <a:avLst/>
          </a:prstGeom>
          <a:solidFill>
            <a:srgbClr val="5EC6D3"/>
          </a:solidFill>
          <a:ln>
            <a:noFill/>
          </a:ln>
        </p:spPr>
        <p:style>
          <a:lnRef idx="2">
            <a:srgbClr val="546E7A">
              <a:shade val="50000"/>
            </a:srgbClr>
          </a:lnRef>
          <a:fillRef idx="1">
            <a:srgbClr val="546E7A"/>
          </a:fillRef>
          <a:effectRef idx="0">
            <a:srgbClr val="546E7A"/>
          </a:effectRef>
          <a:fontRef idx="minor">
            <a:sysClr val="window" lastClr="FFFFFF"/>
          </a:fontRef>
        </p:style>
        <p:txBody>
          <a:bodyPr lIns="0" tIns="0" rIns="0" bIns="0" rtlCol="0" anchor="ctr"/>
          <a:p>
            <a:pPr algn="ctr"/>
            <a:r>
              <a:rPr lang="zh-CN" altLang="en-US" b="1" dirty="0" smtClean="0">
                <a:latin typeface="微软雅黑" panose="020B0503020204020204" charset="-122"/>
                <a:ea typeface="微软雅黑" panose="020B0503020204020204" charset="-122"/>
              </a:rPr>
              <a:t>智慧管理</a:t>
            </a:r>
            <a:r>
              <a:rPr lang="zh-CN" altLang="en-US" b="1" dirty="0" smtClean="0">
                <a:latin typeface="微软雅黑" panose="020B0503020204020204" charset="-122"/>
                <a:ea typeface="微软雅黑" panose="020B0503020204020204" charset="-122"/>
              </a:rPr>
              <a:t>单元</a:t>
            </a:r>
            <a:endParaRPr lang="zh-CN" altLang="en-US" b="1" dirty="0" smtClean="0">
              <a:latin typeface="微软雅黑" panose="020B0503020204020204" charset="-122"/>
              <a:ea typeface="微软雅黑" panose="020B0503020204020204" charset="-122"/>
            </a:endParaRPr>
          </a:p>
        </p:txBody>
      </p:sp>
      <p:sp>
        <p:nvSpPr>
          <p:cNvPr id="31" name="任意多边形 30"/>
          <p:cNvSpPr/>
          <p:nvPr/>
        </p:nvSpPr>
        <p:spPr>
          <a:xfrm rot="19200000">
            <a:off x="4668520" y="4635500"/>
            <a:ext cx="1903095" cy="1812925"/>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F26D6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p>
            <a:pPr algn="ctr"/>
            <a:endParaRPr lang="zh-CN" altLang="en-US">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4"/>
          <p:cNvSpPr>
            <a:spLocks noGrp="1"/>
          </p:cNvSpPr>
          <p:nvPr/>
        </p:nvSpPr>
        <p:spPr>
          <a:xfrm>
            <a:off x="287338" y="363538"/>
            <a:ext cx="4756150" cy="331787"/>
          </a:xfrm>
          <a:prstGeom prst="rect">
            <a:avLst/>
          </a:prstGeom>
          <a:noFill/>
          <a:ln w="12700">
            <a:noFill/>
          </a:ln>
        </p:spPr>
        <p:txBody>
          <a:bodyPr wrap="square" lIns="0" tIns="0" rIns="0" bIns="0" anchor="t" anchorCtr="0">
            <a:spAutoFit/>
          </a:bodyPr>
          <a:p>
            <a:pPr latinLnBrk="1">
              <a:lnSpc>
                <a:spcPct val="90000"/>
              </a:lnSpc>
            </a:pPr>
            <a:r>
              <a:rPr lang="zh-CN" altLang="en-US" sz="2400" b="1" dirty="0">
                <a:solidFill>
                  <a:srgbClr val="000000"/>
                </a:solidFill>
                <a:latin typeface="微软雅黑" panose="020B0503020204020204" charset="-122"/>
                <a:ea typeface="微软雅黑" panose="020B0503020204020204" charset="-122"/>
              </a:rPr>
              <a:t>目   录</a:t>
            </a:r>
            <a:endParaRPr lang="zh-CN" altLang="en-US" sz="2400" b="1" dirty="0">
              <a:solidFill>
                <a:srgbClr val="000000"/>
              </a:solidFill>
              <a:latin typeface="微软雅黑" panose="020B0503020204020204" charset="-122"/>
              <a:ea typeface="微软雅黑" panose="020B0503020204020204" charset="-122"/>
            </a:endParaRPr>
          </a:p>
        </p:txBody>
      </p:sp>
      <p:sp>
        <p:nvSpPr>
          <p:cNvPr id="8" name="灯片编号占位符 7"/>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grpSp>
        <p:nvGrpSpPr>
          <p:cNvPr id="4" name="组合 3"/>
          <p:cNvGrpSpPr/>
          <p:nvPr/>
        </p:nvGrpSpPr>
        <p:grpSpPr>
          <a:xfrm>
            <a:off x="2418715" y="2741930"/>
            <a:ext cx="7643495" cy="681355"/>
            <a:chOff x="3809" y="3688"/>
            <a:chExt cx="12037" cy="1073"/>
          </a:xfrm>
        </p:grpSpPr>
        <p:sp>
          <p:nvSpPr>
            <p:cNvPr id="7170" name="Rectangle 8"/>
            <p:cNvSpPr/>
            <p:nvPr/>
          </p:nvSpPr>
          <p:spPr>
            <a:xfrm>
              <a:off x="4394" y="3688"/>
              <a:ext cx="11452" cy="1072"/>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048595" name="Freeform 9"/>
            <p:cNvSpPr>
              <a:spLocks noChangeArrowheads="1"/>
            </p:cNvSpPr>
            <p:nvPr/>
          </p:nvSpPr>
          <p:spPr bwMode="auto">
            <a:xfrm>
              <a:off x="3809" y="3688"/>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48596" name="Text Box 10"/>
            <p:cNvSpPr txBox="1">
              <a:spLocks noChangeArrowheads="1"/>
            </p:cNvSpPr>
            <p:nvPr/>
          </p:nvSpPr>
          <p:spPr bwMode="auto">
            <a:xfrm>
              <a:off x="4171" y="3890"/>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二</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7173" name="Text Box 6"/>
            <p:cNvSpPr txBox="1"/>
            <p:nvPr/>
          </p:nvSpPr>
          <p:spPr>
            <a:xfrm>
              <a:off x="7489" y="3978"/>
              <a:ext cx="7495" cy="628"/>
            </a:xfrm>
            <a:prstGeom prst="rect">
              <a:avLst/>
            </a:prstGeom>
            <a:noFill/>
            <a:ln w="9525">
              <a:noFill/>
            </a:ln>
          </p:spPr>
          <p:txBody>
            <a:bodyPr anchor="t" anchorCtr="0">
              <a:spAutoFit/>
            </a:bodyPr>
            <a:p>
              <a:pPr lvl="0"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技术</a:t>
              </a:r>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方案</a:t>
              </a:r>
              <a:endPar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endParaRPr>
            </a:p>
          </p:txBody>
        </p:sp>
      </p:grpSp>
      <p:grpSp>
        <p:nvGrpSpPr>
          <p:cNvPr id="5" name="组合 4"/>
          <p:cNvGrpSpPr/>
          <p:nvPr/>
        </p:nvGrpSpPr>
        <p:grpSpPr>
          <a:xfrm>
            <a:off x="2419985" y="3740150"/>
            <a:ext cx="7642225" cy="681355"/>
            <a:chOff x="3809" y="5240"/>
            <a:chExt cx="12035" cy="1073"/>
          </a:xfrm>
        </p:grpSpPr>
        <p:sp>
          <p:nvSpPr>
            <p:cNvPr id="7174" name="Rectangle 8"/>
            <p:cNvSpPr/>
            <p:nvPr/>
          </p:nvSpPr>
          <p:spPr>
            <a:xfrm>
              <a:off x="4394" y="5240"/>
              <a:ext cx="11450" cy="1073"/>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048599" name="Freeform 9"/>
            <p:cNvSpPr>
              <a:spLocks noChangeArrowheads="1"/>
            </p:cNvSpPr>
            <p:nvPr/>
          </p:nvSpPr>
          <p:spPr bwMode="auto">
            <a:xfrm>
              <a:off x="3809" y="5240"/>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48600" name="Text Box 10"/>
            <p:cNvSpPr txBox="1">
              <a:spLocks noChangeArrowheads="1"/>
            </p:cNvSpPr>
            <p:nvPr/>
          </p:nvSpPr>
          <p:spPr bwMode="auto">
            <a:xfrm>
              <a:off x="4234" y="5440"/>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三</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7177" name="Text Box 6"/>
            <p:cNvSpPr txBox="1"/>
            <p:nvPr/>
          </p:nvSpPr>
          <p:spPr>
            <a:xfrm>
              <a:off x="7489" y="5510"/>
              <a:ext cx="7495" cy="628"/>
            </a:xfrm>
            <a:prstGeom prst="rect">
              <a:avLst/>
            </a:prstGeom>
            <a:noFill/>
            <a:ln w="9525">
              <a:noFill/>
            </a:ln>
          </p:spPr>
          <p:txBody>
            <a:bodyPr anchor="t" anchorCtr="0">
              <a:spAutoFit/>
            </a:bodyPr>
            <a:p>
              <a:pPr lvl="0"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关键</a:t>
              </a:r>
              <a:r>
                <a:rPr lang="zh-CN" altLang="en-US" sz="2000" b="1" dirty="0">
                  <a:solidFill>
                    <a:srgbClr val="A6A6A6"/>
                  </a:solidFill>
                  <a:latin typeface="微软雅黑" panose="020B0503020204020204" charset="-122"/>
                  <a:ea typeface="微软雅黑" panose="020B0503020204020204" charset="-122"/>
                  <a:sym typeface="+mn-ea"/>
                </a:rPr>
                <a:t>应用研究</a:t>
              </a:r>
              <a:endParaRPr lang="zh-CN" altLang="en-US" sz="2000" b="1" dirty="0">
                <a:solidFill>
                  <a:srgbClr val="A6A6A6"/>
                </a:solidFill>
                <a:latin typeface="微软雅黑" panose="020B0503020204020204" charset="-122"/>
                <a:ea typeface="微软雅黑" panose="020B0503020204020204" charset="-122"/>
                <a:sym typeface="+mn-ea"/>
              </a:endParaRPr>
            </a:p>
          </p:txBody>
        </p:sp>
      </p:grpSp>
      <p:grpSp>
        <p:nvGrpSpPr>
          <p:cNvPr id="6" name="组合 5"/>
          <p:cNvGrpSpPr/>
          <p:nvPr/>
        </p:nvGrpSpPr>
        <p:grpSpPr>
          <a:xfrm>
            <a:off x="2418715" y="1743710"/>
            <a:ext cx="7643495" cy="681355"/>
            <a:chOff x="3809" y="2136"/>
            <a:chExt cx="12037" cy="1073"/>
          </a:xfrm>
        </p:grpSpPr>
        <p:sp>
          <p:nvSpPr>
            <p:cNvPr id="7" name="Rectangle 8"/>
            <p:cNvSpPr/>
            <p:nvPr/>
          </p:nvSpPr>
          <p:spPr>
            <a:xfrm>
              <a:off x="4394" y="2136"/>
              <a:ext cx="11452" cy="1072"/>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9" name="Freeform 9"/>
            <p:cNvSpPr>
              <a:spLocks noChangeArrowheads="1"/>
            </p:cNvSpPr>
            <p:nvPr/>
          </p:nvSpPr>
          <p:spPr bwMode="auto">
            <a:xfrm>
              <a:off x="3809" y="2136"/>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 name="Text Box 10"/>
            <p:cNvSpPr txBox="1">
              <a:spLocks noChangeArrowheads="1"/>
            </p:cNvSpPr>
            <p:nvPr/>
          </p:nvSpPr>
          <p:spPr bwMode="auto">
            <a:xfrm>
              <a:off x="4171" y="2338"/>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一</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11" name="Text Box 6"/>
            <p:cNvSpPr txBox="1"/>
            <p:nvPr/>
          </p:nvSpPr>
          <p:spPr>
            <a:xfrm>
              <a:off x="7489" y="2426"/>
              <a:ext cx="7495" cy="628"/>
            </a:xfrm>
            <a:prstGeom prst="rect">
              <a:avLst/>
            </a:prstGeom>
            <a:noFill/>
            <a:ln w="9525">
              <a:noFill/>
            </a:ln>
          </p:spPr>
          <p:txBody>
            <a:bodyPr anchor="t" anchorCtr="0">
              <a:spAutoFit/>
            </a:bodyPr>
            <a:p>
              <a:pPr lvl="0"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工作背景</a:t>
              </a:r>
              <a:endParaRPr lang="zh-CN" altLang="en-US" sz="2000" b="1" dirty="0">
                <a:solidFill>
                  <a:srgbClr val="A6A6A6"/>
                </a:solidFill>
                <a:latin typeface="微软雅黑" panose="020B0503020204020204" charset="-122"/>
                <a:ea typeface="微软雅黑" panose="020B0503020204020204" charset="-122"/>
                <a:sym typeface="+mn-ea"/>
              </a:endParaRPr>
            </a:p>
          </p:txBody>
        </p:sp>
      </p:grpSp>
      <p:grpSp>
        <p:nvGrpSpPr>
          <p:cNvPr id="12" name="组合 11"/>
          <p:cNvGrpSpPr/>
          <p:nvPr/>
        </p:nvGrpSpPr>
        <p:grpSpPr>
          <a:xfrm>
            <a:off x="2419985" y="4738370"/>
            <a:ext cx="7642225" cy="681355"/>
            <a:chOff x="3754" y="6775"/>
            <a:chExt cx="12035" cy="1073"/>
          </a:xfrm>
        </p:grpSpPr>
        <p:sp>
          <p:nvSpPr>
            <p:cNvPr id="36" name="Rectangle 8"/>
            <p:cNvSpPr/>
            <p:nvPr/>
          </p:nvSpPr>
          <p:spPr>
            <a:xfrm>
              <a:off x="4339" y="6775"/>
              <a:ext cx="11450" cy="1073"/>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7" name="Freeform 9"/>
            <p:cNvSpPr>
              <a:spLocks noChangeArrowheads="1"/>
            </p:cNvSpPr>
            <p:nvPr/>
          </p:nvSpPr>
          <p:spPr bwMode="auto">
            <a:xfrm>
              <a:off x="3754" y="6775"/>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8" name="Text Box 10"/>
            <p:cNvSpPr txBox="1">
              <a:spLocks noChangeArrowheads="1"/>
            </p:cNvSpPr>
            <p:nvPr/>
          </p:nvSpPr>
          <p:spPr bwMode="auto">
            <a:xfrm>
              <a:off x="4179" y="6975"/>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四</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39" name="Text Box 6"/>
            <p:cNvSpPr txBox="1"/>
            <p:nvPr/>
          </p:nvSpPr>
          <p:spPr>
            <a:xfrm>
              <a:off x="7434" y="7045"/>
              <a:ext cx="7495" cy="628"/>
            </a:xfrm>
            <a:prstGeom prst="rect">
              <a:avLst/>
            </a:prstGeom>
            <a:noFill/>
            <a:ln w="9525">
              <a:noFill/>
            </a:ln>
          </p:spPr>
          <p:txBody>
            <a:bodyPr anchor="t" anchorCtr="0">
              <a:spAutoFit/>
            </a:bodyPr>
            <a:p>
              <a:pPr lvl="0" algn="l" latinLnBrk="1">
                <a:buClrTx/>
                <a:buSzTx/>
                <a:buFontTx/>
              </a:pPr>
              <a:r>
                <a:rPr lang="zh-CN" altLang="en-US" sz="2000" b="1" dirty="0">
                  <a:latin typeface="微软雅黑" panose="020B0503020204020204" charset="-122"/>
                  <a:ea typeface="微软雅黑" panose="020B0503020204020204" charset="-122"/>
                  <a:sym typeface="+mn-ea"/>
                </a:rPr>
                <a:t>需协调事项</a:t>
              </a:r>
              <a:endParaRPr lang="zh-CN" altLang="en-US" sz="2000" b="1" dirty="0">
                <a:latin typeface="微软雅黑" panose="020B0503020204020204" charset="-122"/>
                <a:ea typeface="微软雅黑" panose="020B0503020204020204" charset="-122"/>
                <a:sym typeface="+mn-ea"/>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8"/>
          <p:cNvSpPr>
            <a:spLocks noChangeArrowheads="1"/>
          </p:cNvSpPr>
          <p:nvPr/>
        </p:nvSpPr>
        <p:spPr bwMode="auto">
          <a:xfrm>
            <a:off x="776605" y="968375"/>
            <a:ext cx="11069955"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 name="TextBox 1"/>
          <p:cNvSpPr txBox="1"/>
          <p:nvPr/>
        </p:nvSpPr>
        <p:spPr>
          <a:xfrm>
            <a:off x="298450" y="311150"/>
            <a:ext cx="5724525" cy="460375"/>
          </a:xfrm>
          <a:prstGeom prst="rect">
            <a:avLst/>
          </a:prstGeom>
          <a:noFill/>
          <a:ln w="9525">
            <a:noFill/>
          </a:ln>
        </p:spPr>
        <p:txBody>
          <a:bodyPr wrap="square" anchor="t">
            <a:spAutoFit/>
          </a:bodyPr>
          <a:p>
            <a:pPr latinLnBrk="1"/>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四、需协调</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事项</a:t>
            </a:r>
            <a:endPar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25" name="Freeform 9"/>
          <p:cNvSpPr>
            <a:spLocks noChangeArrowheads="1"/>
          </p:cNvSpPr>
          <p:nvPr/>
        </p:nvSpPr>
        <p:spPr bwMode="auto">
          <a:xfrm>
            <a:off x="307975" y="968375"/>
            <a:ext cx="1708150"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3316" name="Text Box 6"/>
          <p:cNvSpPr txBox="1"/>
          <p:nvPr/>
        </p:nvSpPr>
        <p:spPr>
          <a:xfrm>
            <a:off x="2016125" y="1060450"/>
            <a:ext cx="5962650" cy="398463"/>
          </a:xfrm>
          <a:prstGeom prst="rect">
            <a:avLst/>
          </a:prstGeom>
          <a:noFill/>
          <a:ln w="9525">
            <a:noFill/>
          </a:ln>
        </p:spPr>
        <p:txBody>
          <a:bodyPr anchor="t" anchorCtr="0">
            <a:spAutoFit/>
          </a:bodyPr>
          <a:p>
            <a:pPr latinLnBrk="1">
              <a:buFont typeface="Wingdings" panose="05000000000000000000" pitchFamily="2" charset="2"/>
            </a:pPr>
            <a:endParaRPr lang="en-US" altLang="zh-CN" sz="2000" b="1" dirty="0">
              <a:latin typeface="微软雅黑" panose="020B0503020204020204" charset="-122"/>
              <a:ea typeface="微软雅黑" panose="020B0503020204020204" charset="-122"/>
              <a:sym typeface="宋体" panose="02010600030101010101" pitchFamily="2" charset="-122"/>
            </a:endParaRPr>
          </a:p>
        </p:txBody>
      </p:sp>
      <p:sp>
        <p:nvSpPr>
          <p:cNvPr id="13317" name="Text Box 10"/>
          <p:cNvSpPr txBox="1"/>
          <p:nvPr/>
        </p:nvSpPr>
        <p:spPr>
          <a:xfrm>
            <a:off x="549116" y="1060450"/>
            <a:ext cx="722630" cy="521970"/>
          </a:xfrm>
          <a:prstGeom prst="rect">
            <a:avLst/>
          </a:prstGeom>
          <a:noFill/>
          <a:ln w="9525">
            <a:noFill/>
          </a:ln>
          <a:effectLst>
            <a:outerShdw dist="85194" dir="1593903" algn="ctr" rotWithShape="0">
              <a:srgbClr val="000000">
                <a:alpha val="50000"/>
              </a:srgbClr>
            </a:outerShdw>
          </a:effectLst>
        </p:spPr>
        <p:txBody>
          <a:bodyPr wrap="none" anchor="t" anchorCtr="0">
            <a:spAutoFit/>
          </a:bodyPr>
          <a:p>
            <a:pPr algn="ctr" latinLnBrk="1">
              <a:buFont typeface="Wingdings" panose="05000000000000000000" pitchFamily="2" charset="2"/>
            </a:pPr>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4.1</a:t>
            </a:r>
            <a:endParaRPr lang="en-US" altLang="zh-CN" sz="2800" b="1" dirty="0">
              <a:solidFill>
                <a:srgbClr val="E6E6E6"/>
              </a:solidFill>
              <a:latin typeface="微软雅黑" panose="020B0503020204020204" charset="-122"/>
              <a:ea typeface="微软雅黑" panose="020B0503020204020204" charset="-122"/>
            </a:endParaRPr>
          </a:p>
        </p:txBody>
      </p:sp>
      <p:sp>
        <p:nvSpPr>
          <p:cNvPr id="13318" name="Text Box 6"/>
          <p:cNvSpPr txBox="1"/>
          <p:nvPr/>
        </p:nvSpPr>
        <p:spPr>
          <a:xfrm>
            <a:off x="2016125" y="1060450"/>
            <a:ext cx="6846888" cy="398780"/>
          </a:xfrm>
          <a:prstGeom prst="rect">
            <a:avLst/>
          </a:prstGeom>
          <a:noFill/>
          <a:ln w="9525">
            <a:noFill/>
          </a:ln>
        </p:spPr>
        <p:txBody>
          <a:bodyPr wrap="square" anchor="t" anchorCtr="0">
            <a:spAutoFit/>
          </a:bodyPr>
          <a:p>
            <a:pPr latinLnBrk="1"/>
            <a:r>
              <a:rPr lang="zh-CN" altLang="en-US" sz="2000" b="1" dirty="0">
                <a:solidFill>
                  <a:srgbClr val="000000"/>
                </a:solidFill>
                <a:latin typeface="微软雅黑" panose="020B0503020204020204" charset="-122"/>
                <a:ea typeface="微软雅黑" panose="020B0503020204020204" charset="-122"/>
                <a:sym typeface="+mn-ea"/>
              </a:rPr>
              <a:t>下一步推进</a:t>
            </a:r>
            <a:r>
              <a:rPr lang="zh-CN" altLang="en-US" sz="2000" b="1" dirty="0">
                <a:solidFill>
                  <a:srgbClr val="000000"/>
                </a:solidFill>
                <a:latin typeface="微软雅黑" panose="020B0503020204020204" charset="-122"/>
                <a:ea typeface="微软雅黑" panose="020B0503020204020204" charset="-122"/>
                <a:sym typeface="+mn-ea"/>
              </a:rPr>
              <a:t>工作</a:t>
            </a:r>
            <a:endParaRPr lang="zh-CN" altLang="en-US" sz="2000" b="1" dirty="0">
              <a:solidFill>
                <a:srgbClr val="000000"/>
              </a:solidFill>
              <a:latin typeface="微软雅黑" panose="020B0503020204020204" charset="-122"/>
              <a:ea typeface="微软雅黑" panose="020B0503020204020204" charset="-122"/>
              <a:sym typeface="+mn-ea"/>
            </a:endParaRPr>
          </a:p>
        </p:txBody>
      </p:sp>
      <p:sp>
        <p:nvSpPr>
          <p:cNvPr id="8" name="灯片编号占位符 7"/>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grpSp>
        <p:nvGrpSpPr>
          <p:cNvPr id="22" name="组合 11"/>
          <p:cNvGrpSpPr/>
          <p:nvPr/>
        </p:nvGrpSpPr>
        <p:grpSpPr>
          <a:xfrm>
            <a:off x="1400322" y="2672096"/>
            <a:ext cx="2674583" cy="2559876"/>
            <a:chOff x="683841" y="1476053"/>
            <a:chExt cx="2458629" cy="2458629"/>
          </a:xfrm>
        </p:grpSpPr>
        <p:grpSp>
          <p:nvGrpSpPr>
            <p:cNvPr id="23" name="组合 14"/>
            <p:cNvGrpSpPr/>
            <p:nvPr/>
          </p:nvGrpSpPr>
          <p:grpSpPr>
            <a:xfrm>
              <a:off x="683841" y="1476053"/>
              <a:ext cx="2458629" cy="2458629"/>
              <a:chOff x="304800" y="673100"/>
              <a:chExt cx="4000500" cy="4000500"/>
            </a:xfrm>
            <a:effectLst>
              <a:outerShdw blurRad="444500" dist="254000" dir="8100000" algn="tr" rotWithShape="0">
                <a:prstClr val="black">
                  <a:alpha val="50000"/>
                </a:prstClr>
              </a:outerShdw>
            </a:effectLst>
          </p:grpSpPr>
          <p:sp>
            <p:nvSpPr>
              <p:cNvPr id="4" name="同心圆 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endParaRPr lang="zh-CN" altLang="en-US" sz="2380">
                  <a:solidFill>
                    <a:prstClr val="black"/>
                  </a:solidFill>
                </a:endParaRPr>
              </a:p>
            </p:txBody>
          </p:sp>
          <p:sp>
            <p:nvSpPr>
              <p:cNvPr id="26" name="椭圆 25"/>
              <p:cNvSpPr/>
              <p:nvPr/>
            </p:nvSpPr>
            <p:spPr>
              <a:xfrm>
                <a:off x="392114" y="760409"/>
                <a:ext cx="3825875"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endParaRPr lang="en-US" altLang="zh-CN" sz="2760" b="1" dirty="0">
                  <a:solidFill>
                    <a:srgbClr val="0070C0"/>
                  </a:solidFill>
                  <a:latin typeface="微软雅黑" panose="020B0503020204020204" charset="-122"/>
                  <a:ea typeface="微软雅黑" panose="020B0503020204020204" charset="-122"/>
                </a:endParaRPr>
              </a:p>
              <a:p>
                <a:pPr algn="ctr" defTabSz="1266825"/>
                <a:endParaRPr lang="en-US" altLang="zh-CN" sz="2760" b="1" dirty="0">
                  <a:solidFill>
                    <a:srgbClr val="0070C0"/>
                  </a:solidFill>
                  <a:latin typeface="微软雅黑" panose="020B0503020204020204" charset="-122"/>
                  <a:ea typeface="微软雅黑" panose="020B0503020204020204" charset="-122"/>
                </a:endParaRPr>
              </a:p>
              <a:p>
                <a:pPr algn="ctr" defTabSz="1266825"/>
                <a:endParaRPr lang="en-US" altLang="zh-CN" sz="1430" b="1" dirty="0">
                  <a:solidFill>
                    <a:srgbClr val="0070C0"/>
                  </a:solidFill>
                  <a:latin typeface="微软雅黑" panose="020B0503020204020204" charset="-122"/>
                  <a:ea typeface="微软雅黑" panose="020B0503020204020204" charset="-122"/>
                </a:endParaRPr>
              </a:p>
              <a:p>
                <a:pPr algn="ctr" defTabSz="1266825">
                  <a:lnSpc>
                    <a:spcPct val="130000"/>
                  </a:lnSpc>
                </a:pPr>
                <a:r>
                  <a:rPr lang="zh-CN" altLang="en-US" sz="2760" b="1" dirty="0">
                    <a:solidFill>
                      <a:srgbClr val="0070C0"/>
                    </a:solidFill>
                    <a:latin typeface="微软雅黑" panose="020B0503020204020204" charset="-122"/>
                    <a:ea typeface="微软雅黑" panose="020B0503020204020204" charset="-122"/>
                  </a:rPr>
                  <a:t>精益求精</a:t>
                </a:r>
                <a:endParaRPr lang="zh-CN" altLang="en-US" sz="2760" b="1" dirty="0">
                  <a:solidFill>
                    <a:srgbClr val="0070C0"/>
                  </a:solidFill>
                  <a:latin typeface="微软雅黑" panose="020B0503020204020204" charset="-122"/>
                  <a:ea typeface="微软雅黑" panose="020B0503020204020204" charset="-122"/>
                </a:endParaRPr>
              </a:p>
            </p:txBody>
          </p:sp>
        </p:grpSp>
        <p:sp>
          <p:nvSpPr>
            <p:cNvPr id="24" name="Freeform 6"/>
            <p:cNvSpPr>
              <a:spLocks noEditPoints="1"/>
            </p:cNvSpPr>
            <p:nvPr/>
          </p:nvSpPr>
          <p:spPr bwMode="auto">
            <a:xfrm>
              <a:off x="1543623" y="1796294"/>
              <a:ext cx="739063" cy="1012981"/>
            </a:xfrm>
            <a:custGeom>
              <a:avLst/>
              <a:gdLst>
                <a:gd name="T0" fmla="*/ 250 w 1905"/>
                <a:gd name="T1" fmla="*/ 421 h 2600"/>
                <a:gd name="T2" fmla="*/ 211 w 1905"/>
                <a:gd name="T3" fmla="*/ 2600 h 2600"/>
                <a:gd name="T4" fmla="*/ 1905 w 1905"/>
                <a:gd name="T5" fmla="*/ 638 h 2600"/>
                <a:gd name="T6" fmla="*/ 1760 w 1905"/>
                <a:gd name="T7" fmla="*/ 684 h 2600"/>
                <a:gd name="T8" fmla="*/ 217 w 1905"/>
                <a:gd name="T9" fmla="*/ 2448 h 2600"/>
                <a:gd name="T10" fmla="*/ 824 w 1905"/>
                <a:gd name="T11" fmla="*/ 276 h 2600"/>
                <a:gd name="T12" fmla="*/ 1081 w 1905"/>
                <a:gd name="T13" fmla="*/ 276 h 2600"/>
                <a:gd name="T14" fmla="*/ 949 w 1905"/>
                <a:gd name="T15" fmla="*/ 414 h 2600"/>
                <a:gd name="T16" fmla="*/ 666 w 1905"/>
                <a:gd name="T17" fmla="*/ 283 h 2600"/>
                <a:gd name="T18" fmla="*/ 349 w 1905"/>
                <a:gd name="T19" fmla="*/ 658 h 2600"/>
                <a:gd name="T20" fmla="*/ 1556 w 1905"/>
                <a:gd name="T21" fmla="*/ 658 h 2600"/>
                <a:gd name="T22" fmla="*/ 1239 w 1905"/>
                <a:gd name="T23" fmla="*/ 283 h 2600"/>
                <a:gd name="T24" fmla="*/ 666 w 1905"/>
                <a:gd name="T25" fmla="*/ 283 h 2600"/>
                <a:gd name="T26" fmla="*/ 672 w 1905"/>
                <a:gd name="T27" fmla="*/ 1974 h 2600"/>
                <a:gd name="T28" fmla="*/ 461 w 1905"/>
                <a:gd name="T29" fmla="*/ 2033 h 2600"/>
                <a:gd name="T30" fmla="*/ 415 w 1905"/>
                <a:gd name="T31" fmla="*/ 2080 h 2600"/>
                <a:gd name="T32" fmla="*/ 672 w 1905"/>
                <a:gd name="T33" fmla="*/ 2099 h 2600"/>
                <a:gd name="T34" fmla="*/ 402 w 1905"/>
                <a:gd name="T35" fmla="*/ 2231 h 2600"/>
                <a:gd name="T36" fmla="*/ 738 w 1905"/>
                <a:gd name="T37" fmla="*/ 2066 h 2600"/>
                <a:gd name="T38" fmla="*/ 738 w 1905"/>
                <a:gd name="T39" fmla="*/ 1961 h 2600"/>
                <a:gd name="T40" fmla="*/ 336 w 1905"/>
                <a:gd name="T41" fmla="*/ 1981 h 2600"/>
                <a:gd name="T42" fmla="*/ 653 w 1905"/>
                <a:gd name="T43" fmla="*/ 2317 h 2600"/>
                <a:gd name="T44" fmla="*/ 653 w 1905"/>
                <a:gd name="T45" fmla="*/ 1020 h 2600"/>
                <a:gd name="T46" fmla="*/ 461 w 1905"/>
                <a:gd name="T47" fmla="*/ 1079 h 2600"/>
                <a:gd name="T48" fmla="*/ 527 w 1905"/>
                <a:gd name="T49" fmla="*/ 1250 h 2600"/>
                <a:gd name="T50" fmla="*/ 402 w 1905"/>
                <a:gd name="T51" fmla="*/ 1296 h 2600"/>
                <a:gd name="T52" fmla="*/ 653 w 1905"/>
                <a:gd name="T53" fmla="*/ 954 h 2600"/>
                <a:gd name="T54" fmla="*/ 336 w 1905"/>
                <a:gd name="T55" fmla="*/ 1290 h 2600"/>
                <a:gd name="T56" fmla="*/ 736 w 1905"/>
                <a:gd name="T57" fmla="*/ 1096 h 2600"/>
                <a:gd name="T58" fmla="*/ 732 w 1905"/>
                <a:gd name="T59" fmla="*/ 1007 h 2600"/>
                <a:gd name="T60" fmla="*/ 672 w 1905"/>
                <a:gd name="T61" fmla="*/ 1533 h 2600"/>
                <a:gd name="T62" fmla="*/ 415 w 1905"/>
                <a:gd name="T63" fmla="*/ 1599 h 2600"/>
                <a:gd name="T64" fmla="*/ 672 w 1905"/>
                <a:gd name="T65" fmla="*/ 1770 h 2600"/>
                <a:gd name="T66" fmla="*/ 737 w 1905"/>
                <a:gd name="T67" fmla="*/ 1484 h 2600"/>
                <a:gd name="T68" fmla="*/ 336 w 1905"/>
                <a:gd name="T69" fmla="*/ 1500 h 2600"/>
                <a:gd name="T70" fmla="*/ 672 w 1905"/>
                <a:gd name="T71" fmla="*/ 1836 h 2600"/>
                <a:gd name="T72" fmla="*/ 881 w 1905"/>
                <a:gd name="T73" fmla="*/ 1417 h 2600"/>
                <a:gd name="T74" fmla="*/ 995 w 1905"/>
                <a:gd name="T75" fmla="*/ 2205 h 2600"/>
                <a:gd name="T76" fmla="*/ 1530 w 1905"/>
                <a:gd name="T77" fmla="*/ 2040 h 2600"/>
                <a:gd name="T78" fmla="*/ 976 w 1905"/>
                <a:gd name="T79" fmla="*/ 2185 h 2600"/>
                <a:gd name="T80" fmla="*/ 1530 w 1905"/>
                <a:gd name="T81" fmla="*/ 1546 h 2600"/>
                <a:gd name="T82" fmla="*/ 976 w 1905"/>
                <a:gd name="T83" fmla="*/ 1250 h 2600"/>
                <a:gd name="T84" fmla="*/ 976 w 1905"/>
                <a:gd name="T85" fmla="*/ 1072 h 2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05" h="2600">
                  <a:moveTo>
                    <a:pt x="145" y="684"/>
                  </a:moveTo>
                  <a:cubicBezTo>
                    <a:pt x="145" y="611"/>
                    <a:pt x="179" y="574"/>
                    <a:pt x="250" y="572"/>
                  </a:cubicBezTo>
                  <a:lnTo>
                    <a:pt x="250" y="421"/>
                  </a:lnTo>
                  <a:cubicBezTo>
                    <a:pt x="118" y="424"/>
                    <a:pt x="0" y="509"/>
                    <a:pt x="0" y="638"/>
                  </a:cubicBezTo>
                  <a:lnTo>
                    <a:pt x="0" y="2389"/>
                  </a:lnTo>
                  <a:cubicBezTo>
                    <a:pt x="0" y="2496"/>
                    <a:pt x="104" y="2600"/>
                    <a:pt x="211" y="2600"/>
                  </a:cubicBezTo>
                  <a:lnTo>
                    <a:pt x="1694" y="2600"/>
                  </a:lnTo>
                  <a:cubicBezTo>
                    <a:pt x="1801" y="2600"/>
                    <a:pt x="1905" y="2496"/>
                    <a:pt x="1905" y="2389"/>
                  </a:cubicBezTo>
                  <a:lnTo>
                    <a:pt x="1905" y="638"/>
                  </a:lnTo>
                  <a:cubicBezTo>
                    <a:pt x="1905" y="509"/>
                    <a:pt x="1787" y="424"/>
                    <a:pt x="1655" y="421"/>
                  </a:cubicBezTo>
                  <a:lnTo>
                    <a:pt x="1655" y="572"/>
                  </a:lnTo>
                  <a:cubicBezTo>
                    <a:pt x="1727" y="574"/>
                    <a:pt x="1760" y="611"/>
                    <a:pt x="1760" y="684"/>
                  </a:cubicBezTo>
                  <a:lnTo>
                    <a:pt x="1760" y="2343"/>
                  </a:lnTo>
                  <a:cubicBezTo>
                    <a:pt x="1760" y="2395"/>
                    <a:pt x="1738" y="2448"/>
                    <a:pt x="1688" y="2448"/>
                  </a:cubicBezTo>
                  <a:lnTo>
                    <a:pt x="217" y="2448"/>
                  </a:lnTo>
                  <a:cubicBezTo>
                    <a:pt x="161" y="2448"/>
                    <a:pt x="145" y="2388"/>
                    <a:pt x="145" y="2330"/>
                  </a:cubicBezTo>
                  <a:lnTo>
                    <a:pt x="145" y="684"/>
                  </a:lnTo>
                  <a:close/>
                  <a:moveTo>
                    <a:pt x="824" y="276"/>
                  </a:moveTo>
                  <a:cubicBezTo>
                    <a:pt x="824" y="216"/>
                    <a:pt x="882" y="158"/>
                    <a:pt x="943" y="158"/>
                  </a:cubicBezTo>
                  <a:lnTo>
                    <a:pt x="962" y="158"/>
                  </a:lnTo>
                  <a:cubicBezTo>
                    <a:pt x="1023" y="158"/>
                    <a:pt x="1081" y="216"/>
                    <a:pt x="1081" y="276"/>
                  </a:cubicBezTo>
                  <a:lnTo>
                    <a:pt x="1081" y="289"/>
                  </a:lnTo>
                  <a:cubicBezTo>
                    <a:pt x="1081" y="356"/>
                    <a:pt x="1023" y="414"/>
                    <a:pt x="956" y="414"/>
                  </a:cubicBezTo>
                  <a:lnTo>
                    <a:pt x="949" y="414"/>
                  </a:lnTo>
                  <a:cubicBezTo>
                    <a:pt x="882" y="414"/>
                    <a:pt x="824" y="356"/>
                    <a:pt x="824" y="289"/>
                  </a:cubicBezTo>
                  <a:lnTo>
                    <a:pt x="824" y="276"/>
                  </a:lnTo>
                  <a:close/>
                  <a:moveTo>
                    <a:pt x="666" y="283"/>
                  </a:moveTo>
                  <a:lnTo>
                    <a:pt x="455" y="283"/>
                  </a:lnTo>
                  <a:cubicBezTo>
                    <a:pt x="383" y="283"/>
                    <a:pt x="349" y="316"/>
                    <a:pt x="349" y="388"/>
                  </a:cubicBezTo>
                  <a:lnTo>
                    <a:pt x="349" y="658"/>
                  </a:lnTo>
                  <a:cubicBezTo>
                    <a:pt x="349" y="703"/>
                    <a:pt x="378" y="750"/>
                    <a:pt x="422" y="750"/>
                  </a:cubicBezTo>
                  <a:lnTo>
                    <a:pt x="1483" y="750"/>
                  </a:lnTo>
                  <a:cubicBezTo>
                    <a:pt x="1527" y="750"/>
                    <a:pt x="1556" y="703"/>
                    <a:pt x="1556" y="658"/>
                  </a:cubicBezTo>
                  <a:lnTo>
                    <a:pt x="1556" y="388"/>
                  </a:lnTo>
                  <a:cubicBezTo>
                    <a:pt x="1556" y="316"/>
                    <a:pt x="1523" y="283"/>
                    <a:pt x="1450" y="283"/>
                  </a:cubicBezTo>
                  <a:lnTo>
                    <a:pt x="1239" y="283"/>
                  </a:lnTo>
                  <a:cubicBezTo>
                    <a:pt x="1239" y="137"/>
                    <a:pt x="1116" y="0"/>
                    <a:pt x="976" y="0"/>
                  </a:cubicBezTo>
                  <a:lnTo>
                    <a:pt x="930" y="0"/>
                  </a:lnTo>
                  <a:cubicBezTo>
                    <a:pt x="790" y="0"/>
                    <a:pt x="666" y="137"/>
                    <a:pt x="666" y="283"/>
                  </a:cubicBezTo>
                  <a:close/>
                  <a:moveTo>
                    <a:pt x="402" y="1994"/>
                  </a:moveTo>
                  <a:cubicBezTo>
                    <a:pt x="402" y="1979"/>
                    <a:pt x="407" y="1974"/>
                    <a:pt x="422" y="1974"/>
                  </a:cubicBezTo>
                  <a:lnTo>
                    <a:pt x="672" y="1974"/>
                  </a:lnTo>
                  <a:lnTo>
                    <a:pt x="672" y="1994"/>
                  </a:lnTo>
                  <a:cubicBezTo>
                    <a:pt x="672" y="2015"/>
                    <a:pt x="568" y="2075"/>
                    <a:pt x="547" y="2086"/>
                  </a:cubicBezTo>
                  <a:cubicBezTo>
                    <a:pt x="530" y="2071"/>
                    <a:pt x="490" y="2033"/>
                    <a:pt x="461" y="2033"/>
                  </a:cubicBezTo>
                  <a:lnTo>
                    <a:pt x="455" y="2033"/>
                  </a:lnTo>
                  <a:cubicBezTo>
                    <a:pt x="439" y="2033"/>
                    <a:pt x="415" y="2057"/>
                    <a:pt x="415" y="2073"/>
                  </a:cubicBezTo>
                  <a:lnTo>
                    <a:pt x="415" y="2080"/>
                  </a:lnTo>
                  <a:cubicBezTo>
                    <a:pt x="415" y="2097"/>
                    <a:pt x="508" y="2198"/>
                    <a:pt x="527" y="2198"/>
                  </a:cubicBezTo>
                  <a:lnTo>
                    <a:pt x="534" y="2198"/>
                  </a:lnTo>
                  <a:cubicBezTo>
                    <a:pt x="548" y="2198"/>
                    <a:pt x="651" y="2113"/>
                    <a:pt x="672" y="2099"/>
                  </a:cubicBezTo>
                  <a:cubicBezTo>
                    <a:pt x="672" y="2135"/>
                    <a:pt x="687" y="2251"/>
                    <a:pt x="653" y="2251"/>
                  </a:cubicBezTo>
                  <a:lnTo>
                    <a:pt x="422" y="2251"/>
                  </a:lnTo>
                  <a:cubicBezTo>
                    <a:pt x="407" y="2251"/>
                    <a:pt x="402" y="2246"/>
                    <a:pt x="402" y="2231"/>
                  </a:cubicBezTo>
                  <a:lnTo>
                    <a:pt x="402" y="1994"/>
                  </a:lnTo>
                  <a:close/>
                  <a:moveTo>
                    <a:pt x="653" y="2317"/>
                  </a:moveTo>
                  <a:cubicBezTo>
                    <a:pt x="777" y="2317"/>
                    <a:pt x="731" y="2181"/>
                    <a:pt x="738" y="2066"/>
                  </a:cubicBezTo>
                  <a:cubicBezTo>
                    <a:pt x="742" y="2008"/>
                    <a:pt x="889" y="1956"/>
                    <a:pt x="903" y="1902"/>
                  </a:cubicBezTo>
                  <a:lnTo>
                    <a:pt x="883" y="1902"/>
                  </a:lnTo>
                  <a:cubicBezTo>
                    <a:pt x="839" y="1902"/>
                    <a:pt x="771" y="1944"/>
                    <a:pt x="738" y="1961"/>
                  </a:cubicBezTo>
                  <a:cubicBezTo>
                    <a:pt x="722" y="1936"/>
                    <a:pt x="707" y="1908"/>
                    <a:pt x="666" y="1908"/>
                  </a:cubicBezTo>
                  <a:lnTo>
                    <a:pt x="409" y="1908"/>
                  </a:lnTo>
                  <a:cubicBezTo>
                    <a:pt x="370" y="1908"/>
                    <a:pt x="336" y="1942"/>
                    <a:pt x="336" y="1981"/>
                  </a:cubicBezTo>
                  <a:lnTo>
                    <a:pt x="336" y="2244"/>
                  </a:lnTo>
                  <a:cubicBezTo>
                    <a:pt x="336" y="2289"/>
                    <a:pt x="376" y="2317"/>
                    <a:pt x="422" y="2317"/>
                  </a:cubicBezTo>
                  <a:lnTo>
                    <a:pt x="653" y="2317"/>
                  </a:lnTo>
                  <a:close/>
                  <a:moveTo>
                    <a:pt x="402" y="1040"/>
                  </a:moveTo>
                  <a:cubicBezTo>
                    <a:pt x="402" y="1024"/>
                    <a:pt x="407" y="1020"/>
                    <a:pt x="422" y="1020"/>
                  </a:cubicBezTo>
                  <a:lnTo>
                    <a:pt x="653" y="1020"/>
                  </a:lnTo>
                  <a:cubicBezTo>
                    <a:pt x="668" y="1020"/>
                    <a:pt x="672" y="1024"/>
                    <a:pt x="672" y="1040"/>
                  </a:cubicBezTo>
                  <a:cubicBezTo>
                    <a:pt x="672" y="1056"/>
                    <a:pt x="560" y="1132"/>
                    <a:pt x="547" y="1132"/>
                  </a:cubicBezTo>
                  <a:cubicBezTo>
                    <a:pt x="534" y="1132"/>
                    <a:pt x="500" y="1079"/>
                    <a:pt x="461" y="1079"/>
                  </a:cubicBezTo>
                  <a:cubicBezTo>
                    <a:pt x="443" y="1079"/>
                    <a:pt x="415" y="1100"/>
                    <a:pt x="415" y="1119"/>
                  </a:cubicBezTo>
                  <a:lnTo>
                    <a:pt x="415" y="1125"/>
                  </a:lnTo>
                  <a:cubicBezTo>
                    <a:pt x="415" y="1151"/>
                    <a:pt x="506" y="1239"/>
                    <a:pt x="527" y="1250"/>
                  </a:cubicBezTo>
                  <a:lnTo>
                    <a:pt x="672" y="1145"/>
                  </a:lnTo>
                  <a:lnTo>
                    <a:pt x="672" y="1296"/>
                  </a:lnTo>
                  <a:lnTo>
                    <a:pt x="402" y="1296"/>
                  </a:lnTo>
                  <a:lnTo>
                    <a:pt x="402" y="1040"/>
                  </a:lnTo>
                  <a:close/>
                  <a:moveTo>
                    <a:pt x="732" y="1007"/>
                  </a:moveTo>
                  <a:cubicBezTo>
                    <a:pt x="724" y="972"/>
                    <a:pt x="694" y="954"/>
                    <a:pt x="653" y="954"/>
                  </a:cubicBezTo>
                  <a:lnTo>
                    <a:pt x="422" y="954"/>
                  </a:lnTo>
                  <a:cubicBezTo>
                    <a:pt x="376" y="954"/>
                    <a:pt x="336" y="982"/>
                    <a:pt x="336" y="1026"/>
                  </a:cubicBezTo>
                  <a:lnTo>
                    <a:pt x="336" y="1290"/>
                  </a:lnTo>
                  <a:cubicBezTo>
                    <a:pt x="336" y="1328"/>
                    <a:pt x="370" y="1362"/>
                    <a:pt x="409" y="1362"/>
                  </a:cubicBezTo>
                  <a:lnTo>
                    <a:pt x="666" y="1362"/>
                  </a:lnTo>
                  <a:cubicBezTo>
                    <a:pt x="769" y="1362"/>
                    <a:pt x="738" y="1199"/>
                    <a:pt x="736" y="1096"/>
                  </a:cubicBezTo>
                  <a:lnTo>
                    <a:pt x="903" y="954"/>
                  </a:lnTo>
                  <a:cubicBezTo>
                    <a:pt x="903" y="954"/>
                    <a:pt x="891" y="947"/>
                    <a:pt x="890" y="947"/>
                  </a:cubicBezTo>
                  <a:cubicBezTo>
                    <a:pt x="825" y="947"/>
                    <a:pt x="772" y="1003"/>
                    <a:pt x="732" y="1007"/>
                  </a:cubicBezTo>
                  <a:close/>
                  <a:moveTo>
                    <a:pt x="402" y="1500"/>
                  </a:moveTo>
                  <a:lnTo>
                    <a:pt x="672" y="1500"/>
                  </a:lnTo>
                  <a:lnTo>
                    <a:pt x="672" y="1533"/>
                  </a:lnTo>
                  <a:lnTo>
                    <a:pt x="547" y="1612"/>
                  </a:lnTo>
                  <a:lnTo>
                    <a:pt x="464" y="1550"/>
                  </a:lnTo>
                  <a:cubicBezTo>
                    <a:pt x="441" y="1563"/>
                    <a:pt x="415" y="1569"/>
                    <a:pt x="415" y="1599"/>
                  </a:cubicBezTo>
                  <a:cubicBezTo>
                    <a:pt x="415" y="1619"/>
                    <a:pt x="509" y="1724"/>
                    <a:pt x="527" y="1724"/>
                  </a:cubicBezTo>
                  <a:cubicBezTo>
                    <a:pt x="558" y="1724"/>
                    <a:pt x="638" y="1634"/>
                    <a:pt x="672" y="1625"/>
                  </a:cubicBezTo>
                  <a:lnTo>
                    <a:pt x="672" y="1770"/>
                  </a:lnTo>
                  <a:lnTo>
                    <a:pt x="402" y="1770"/>
                  </a:lnTo>
                  <a:lnTo>
                    <a:pt x="402" y="1500"/>
                  </a:lnTo>
                  <a:close/>
                  <a:moveTo>
                    <a:pt x="737" y="1484"/>
                  </a:moveTo>
                  <a:cubicBezTo>
                    <a:pt x="725" y="1462"/>
                    <a:pt x="710" y="1434"/>
                    <a:pt x="672" y="1434"/>
                  </a:cubicBezTo>
                  <a:lnTo>
                    <a:pt x="402" y="1434"/>
                  </a:lnTo>
                  <a:cubicBezTo>
                    <a:pt x="369" y="1434"/>
                    <a:pt x="336" y="1467"/>
                    <a:pt x="336" y="1500"/>
                  </a:cubicBezTo>
                  <a:lnTo>
                    <a:pt x="336" y="1770"/>
                  </a:lnTo>
                  <a:cubicBezTo>
                    <a:pt x="336" y="1803"/>
                    <a:pt x="369" y="1836"/>
                    <a:pt x="402" y="1836"/>
                  </a:cubicBezTo>
                  <a:lnTo>
                    <a:pt x="672" y="1836"/>
                  </a:lnTo>
                  <a:cubicBezTo>
                    <a:pt x="768" y="1836"/>
                    <a:pt x="738" y="1667"/>
                    <a:pt x="736" y="1570"/>
                  </a:cubicBezTo>
                  <a:lnTo>
                    <a:pt x="903" y="1429"/>
                  </a:lnTo>
                  <a:lnTo>
                    <a:pt x="881" y="1417"/>
                  </a:lnTo>
                  <a:lnTo>
                    <a:pt x="737" y="1484"/>
                  </a:lnTo>
                  <a:close/>
                  <a:moveTo>
                    <a:pt x="976" y="2185"/>
                  </a:moveTo>
                  <a:cubicBezTo>
                    <a:pt x="976" y="2200"/>
                    <a:pt x="980" y="2205"/>
                    <a:pt x="995" y="2205"/>
                  </a:cubicBezTo>
                  <a:lnTo>
                    <a:pt x="1510" y="2205"/>
                  </a:lnTo>
                  <a:cubicBezTo>
                    <a:pt x="1525" y="2205"/>
                    <a:pt x="1530" y="2200"/>
                    <a:pt x="1530" y="2185"/>
                  </a:cubicBezTo>
                  <a:lnTo>
                    <a:pt x="1530" y="2040"/>
                  </a:lnTo>
                  <a:cubicBezTo>
                    <a:pt x="1530" y="2025"/>
                    <a:pt x="1525" y="2020"/>
                    <a:pt x="1510" y="2020"/>
                  </a:cubicBezTo>
                  <a:lnTo>
                    <a:pt x="976" y="2020"/>
                  </a:lnTo>
                  <a:lnTo>
                    <a:pt x="976" y="2185"/>
                  </a:lnTo>
                  <a:close/>
                  <a:moveTo>
                    <a:pt x="976" y="1724"/>
                  </a:moveTo>
                  <a:lnTo>
                    <a:pt x="1530" y="1724"/>
                  </a:lnTo>
                  <a:lnTo>
                    <a:pt x="1530" y="1546"/>
                  </a:lnTo>
                  <a:lnTo>
                    <a:pt x="976" y="1546"/>
                  </a:lnTo>
                  <a:lnTo>
                    <a:pt x="976" y="1724"/>
                  </a:lnTo>
                  <a:close/>
                  <a:moveTo>
                    <a:pt x="976" y="1250"/>
                  </a:moveTo>
                  <a:lnTo>
                    <a:pt x="1378" y="1250"/>
                  </a:lnTo>
                  <a:lnTo>
                    <a:pt x="1378" y="1072"/>
                  </a:lnTo>
                  <a:lnTo>
                    <a:pt x="976" y="1072"/>
                  </a:lnTo>
                  <a:lnTo>
                    <a:pt x="976" y="1250"/>
                  </a:lnTo>
                  <a:close/>
                </a:path>
              </a:pathLst>
            </a:custGeom>
            <a:solidFill>
              <a:srgbClr val="0070C0"/>
            </a:solidFill>
            <a:ln>
              <a:noFill/>
            </a:ln>
          </p:spPr>
          <p:txBody>
            <a:bodyPr vert="horz" wrap="square" lIns="87074" tIns="43537" rIns="87074" bIns="43537" numCol="1" anchor="t" anchorCtr="0" compatLnSpc="1"/>
            <a:p>
              <a:pPr defTabSz="1266825"/>
              <a:endParaRPr lang="zh-CN" altLang="en-US" sz="2380">
                <a:solidFill>
                  <a:prstClr val="black"/>
                </a:solidFill>
              </a:endParaRPr>
            </a:p>
          </p:txBody>
        </p:sp>
      </p:grpSp>
      <p:grpSp>
        <p:nvGrpSpPr>
          <p:cNvPr id="31" name="组合 25"/>
          <p:cNvGrpSpPr/>
          <p:nvPr/>
        </p:nvGrpSpPr>
        <p:grpSpPr>
          <a:xfrm>
            <a:off x="4559300" y="2404110"/>
            <a:ext cx="725170" cy="700405"/>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endParaRPr lang="zh-CN" altLang="en-US" sz="2380">
                <a:solidFill>
                  <a:srgbClr val="0070C0"/>
                </a:solidFill>
                <a:latin typeface="Arial" panose="020B0604020202020204" pitchFamily="34" charset="0"/>
                <a:ea typeface="微软雅黑" panose="020B0503020204020204" charset="-122"/>
                <a:sym typeface="Arial" panose="020B0604020202020204" pitchFamily="34" charset="0"/>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r>
                <a:rPr lang="en-US" altLang="zh-CN" sz="2380" b="1" dirty="0">
                  <a:solidFill>
                    <a:srgbClr val="0070C0"/>
                  </a:solidFill>
                </a:rPr>
                <a:t>1</a:t>
              </a:r>
              <a:endParaRPr lang="en-US" altLang="zh-CN" sz="2380" b="1" dirty="0">
                <a:solidFill>
                  <a:srgbClr val="0070C0"/>
                </a:solidFill>
              </a:endParaRPr>
            </a:p>
          </p:txBody>
        </p:sp>
      </p:grpSp>
      <p:grpSp>
        <p:nvGrpSpPr>
          <p:cNvPr id="35" name="组合 60"/>
          <p:cNvGrpSpPr/>
          <p:nvPr/>
        </p:nvGrpSpPr>
        <p:grpSpPr>
          <a:xfrm>
            <a:off x="4621530" y="3720465"/>
            <a:ext cx="699770" cy="636270"/>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endParaRPr lang="zh-CN" altLang="en-US" sz="2380">
                <a:solidFill>
                  <a:srgbClr val="0070C0"/>
                </a:solidFill>
                <a:latin typeface="Arial" panose="020B0604020202020204" pitchFamily="34" charset="0"/>
                <a:ea typeface="微软雅黑" panose="020B0503020204020204" charset="-122"/>
                <a:sym typeface="Arial" panose="020B0604020202020204" pitchFamily="34" charset="0"/>
              </a:endParaRPr>
            </a:p>
          </p:txBody>
        </p:sp>
        <p:sp>
          <p:nvSpPr>
            <p:cNvPr id="37" name="椭圆 3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r>
                <a:rPr lang="en-US" altLang="zh-CN" sz="2380" b="1" dirty="0">
                  <a:solidFill>
                    <a:srgbClr val="0070C0"/>
                  </a:solidFill>
                </a:rPr>
                <a:t>2</a:t>
              </a:r>
              <a:endParaRPr lang="en-US" altLang="zh-CN" sz="2380" b="1" dirty="0">
                <a:solidFill>
                  <a:srgbClr val="0070C0"/>
                </a:solidFill>
              </a:endParaRPr>
            </a:p>
          </p:txBody>
        </p:sp>
      </p:grpSp>
      <p:sp>
        <p:nvSpPr>
          <p:cNvPr id="34" name="Freeform 13"/>
          <p:cNvSpPr/>
          <p:nvPr/>
        </p:nvSpPr>
        <p:spPr bwMode="auto">
          <a:xfrm>
            <a:off x="5471795" y="3658870"/>
            <a:ext cx="5382260" cy="690245"/>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700" tIns="60350" rIns="120700" bIns="60350" rtlCol="0" anchor="ctr"/>
          <a:p>
            <a:pPr algn="ctr" defTabSz="1266825"/>
            <a:endParaRPr lang="zh-CN" altLang="en-US" sz="2380">
              <a:solidFill>
                <a:prstClr val="white"/>
              </a:solidFill>
            </a:endParaRPr>
          </a:p>
        </p:txBody>
      </p:sp>
      <p:grpSp>
        <p:nvGrpSpPr>
          <p:cNvPr id="5" name="组合 4"/>
          <p:cNvGrpSpPr/>
          <p:nvPr/>
        </p:nvGrpSpPr>
        <p:grpSpPr>
          <a:xfrm>
            <a:off x="5471795" y="2392045"/>
            <a:ext cx="5382260" cy="694055"/>
            <a:chOff x="8726" y="3239"/>
            <a:chExt cx="8476" cy="826"/>
          </a:xfrm>
          <a:solidFill>
            <a:srgbClr val="0070C0"/>
          </a:solidFill>
        </p:grpSpPr>
        <p:grpSp>
          <p:nvGrpSpPr>
            <p:cNvPr id="27" name="组合 95"/>
            <p:cNvGrpSpPr/>
            <p:nvPr/>
          </p:nvGrpSpPr>
          <p:grpSpPr>
            <a:xfrm>
              <a:off x="8726" y="3239"/>
              <a:ext cx="8476" cy="826"/>
              <a:chOff x="5623620" y="1908102"/>
              <a:chExt cx="4435202" cy="523220"/>
            </a:xfrm>
            <a:grpFill/>
          </p:grpSpPr>
          <p:sp>
            <p:nvSpPr>
              <p:cNvPr id="29" name="Freeform 13"/>
              <p:cNvSpPr/>
              <p:nvPr/>
            </p:nvSpPr>
            <p:spPr bwMode="auto">
              <a:xfrm>
                <a:off x="5623620" y="1908102"/>
                <a:ext cx="4435202" cy="523220"/>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endParaRPr lang="zh-CN" altLang="en-US" sz="2380" dirty="0">
                  <a:solidFill>
                    <a:prstClr val="white"/>
                  </a:solidFill>
                </a:endParaRPr>
              </a:p>
            </p:txBody>
          </p:sp>
          <p:sp>
            <p:nvSpPr>
              <p:cNvPr id="30" name="矩形 29"/>
              <p:cNvSpPr/>
              <p:nvPr/>
            </p:nvSpPr>
            <p:spPr>
              <a:xfrm>
                <a:off x="6175428" y="1917385"/>
                <a:ext cx="2940351" cy="456233"/>
              </a:xfrm>
              <a:prstGeom prst="rect">
                <a:avLst/>
              </a:prstGeom>
              <a:grpFill/>
            </p:spPr>
            <p:txBody>
              <a:bodyPr wrap="square">
                <a:spAutoFit/>
              </a:bodyPr>
              <a:p>
                <a:pPr defTabSz="1266825"/>
                <a:endParaRPr lang="zh-CN" altLang="en-US" sz="2380" dirty="0">
                  <a:solidFill>
                    <a:prstClr val="white"/>
                  </a:solidFill>
                  <a:latin typeface="微软雅黑" panose="020B0503020204020204" charset="-122"/>
                  <a:ea typeface="微软雅黑" panose="020B0503020204020204" charset="-122"/>
                </a:endParaRPr>
              </a:p>
            </p:txBody>
          </p:sp>
        </p:grpSp>
        <p:sp>
          <p:nvSpPr>
            <p:cNvPr id="45" name="矩形 44"/>
            <p:cNvSpPr/>
            <p:nvPr/>
          </p:nvSpPr>
          <p:spPr>
            <a:xfrm>
              <a:off x="8964" y="3320"/>
              <a:ext cx="8083" cy="436"/>
            </a:xfrm>
            <a:prstGeom prst="rect">
              <a:avLst/>
            </a:prstGeom>
            <a:grpFill/>
          </p:spPr>
          <p:txBody>
            <a:bodyPr wrap="square" lIns="120700" tIns="60350" rIns="120700" bIns="60350">
              <a:spAutoFit/>
            </a:bodyPr>
            <a:p>
              <a:pPr defTabSz="1266825"/>
              <a:r>
                <a:rPr lang="zh-CN" altLang="en-US" sz="1600" dirty="0">
                  <a:solidFill>
                    <a:prstClr val="white"/>
                  </a:solidFill>
                  <a:latin typeface="微软雅黑" panose="020B0503020204020204" charset="-122"/>
                  <a:ea typeface="微软雅黑" panose="020B0503020204020204" charset="-122"/>
                </a:rPr>
                <a:t>整合数据</a:t>
              </a:r>
              <a:r>
                <a:rPr lang="zh-CN" altLang="en-US" sz="1600" dirty="0">
                  <a:solidFill>
                    <a:prstClr val="white"/>
                  </a:solidFill>
                  <a:latin typeface="微软雅黑" panose="020B0503020204020204" charset="-122"/>
                  <a:ea typeface="微软雅黑" panose="020B0503020204020204" charset="-122"/>
                </a:rPr>
                <a:t>资源，打通与各关联平台间的数据交互</a:t>
              </a:r>
              <a:r>
                <a:rPr lang="zh-CN" altLang="en-US" sz="1600" dirty="0">
                  <a:solidFill>
                    <a:prstClr val="white"/>
                  </a:solidFill>
                  <a:latin typeface="微软雅黑" panose="020B0503020204020204" charset="-122"/>
                  <a:ea typeface="微软雅黑" panose="020B0503020204020204" charset="-122"/>
                </a:rPr>
                <a:t>服务</a:t>
              </a:r>
              <a:endParaRPr lang="zh-CN" altLang="en-US" sz="1600" dirty="0">
                <a:solidFill>
                  <a:prstClr val="white"/>
                </a:solidFill>
                <a:latin typeface="微软雅黑" panose="020B0503020204020204" charset="-122"/>
                <a:ea typeface="微软雅黑" panose="020B0503020204020204" charset="-122"/>
              </a:endParaRPr>
            </a:p>
          </p:txBody>
        </p:sp>
      </p:grpSp>
      <p:sp>
        <p:nvSpPr>
          <p:cNvPr id="53" name="矩形 52"/>
          <p:cNvSpPr/>
          <p:nvPr/>
        </p:nvSpPr>
        <p:spPr>
          <a:xfrm>
            <a:off x="5616575" y="3759200"/>
            <a:ext cx="5237480" cy="366395"/>
          </a:xfrm>
          <a:prstGeom prst="rect">
            <a:avLst/>
          </a:prstGeom>
        </p:spPr>
        <p:txBody>
          <a:bodyPr wrap="square" lIns="120700" tIns="60350" rIns="120700" bIns="60350">
            <a:spAutoFit/>
          </a:bodyPr>
          <a:p>
            <a:pPr algn="l">
              <a:buFont typeface="微软雅黑" panose="020B0503020204020204" charset="-122"/>
            </a:pPr>
            <a:r>
              <a:rPr lang="zh-CN" altLang="en-US" sz="1600" dirty="0">
                <a:solidFill>
                  <a:prstClr val="white"/>
                </a:solidFill>
                <a:latin typeface="微软雅黑" panose="020B0503020204020204" charset="-122"/>
                <a:ea typeface="微软雅黑" panose="020B0503020204020204" charset="-122"/>
              </a:rPr>
              <a:t>成立专家组，深化业务场景应用，完善异常识别规则库</a:t>
            </a:r>
            <a:endParaRPr lang="zh-CN" altLang="en-US" sz="1600" dirty="0">
              <a:solidFill>
                <a:prstClr val="white"/>
              </a:solidFill>
              <a:latin typeface="微软雅黑" panose="020B0503020204020204" charset="-122"/>
              <a:ea typeface="微软雅黑" panose="020B0503020204020204" charset="-122"/>
            </a:endParaRPr>
          </a:p>
        </p:txBody>
      </p:sp>
      <p:grpSp>
        <p:nvGrpSpPr>
          <p:cNvPr id="6" name="组合 60"/>
          <p:cNvGrpSpPr/>
          <p:nvPr/>
        </p:nvGrpSpPr>
        <p:grpSpPr>
          <a:xfrm>
            <a:off x="4693920" y="5060315"/>
            <a:ext cx="699770" cy="63627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endParaRPr lang="zh-CN" altLang="en-US" sz="2380">
                <a:solidFill>
                  <a:srgbClr val="0070C0"/>
                </a:solidFill>
                <a:latin typeface="Arial" panose="020B0604020202020204" pitchFamily="34" charset="0"/>
                <a:ea typeface="微软雅黑" panose="020B0503020204020204" charset="-122"/>
                <a:sym typeface="Arial" panose="020B0604020202020204" pitchFamily="34" charset="0"/>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defTabSz="1266825"/>
              <a:r>
                <a:rPr lang="en-US" altLang="zh-CN" sz="2380" b="1" dirty="0">
                  <a:solidFill>
                    <a:srgbClr val="0070C0"/>
                  </a:solidFill>
                </a:rPr>
                <a:t>3</a:t>
              </a:r>
              <a:endParaRPr lang="en-US" altLang="zh-CN" sz="2380" b="1" dirty="0">
                <a:solidFill>
                  <a:srgbClr val="0070C0"/>
                </a:solidFill>
              </a:endParaRPr>
            </a:p>
          </p:txBody>
        </p:sp>
      </p:grpSp>
      <p:sp>
        <p:nvSpPr>
          <p:cNvPr id="10" name="Freeform 13"/>
          <p:cNvSpPr/>
          <p:nvPr/>
        </p:nvSpPr>
        <p:spPr bwMode="auto">
          <a:xfrm>
            <a:off x="5544185" y="4998720"/>
            <a:ext cx="5382260" cy="690245"/>
          </a:xfrm>
          <a:custGeom>
            <a:avLst/>
            <a:gdLst>
              <a:gd name="T0" fmla="*/ 10 w 7091"/>
              <a:gd name="T1" fmla="*/ 0 h 933"/>
              <a:gd name="T2" fmla="*/ 6624 w 7091"/>
              <a:gd name="T3" fmla="*/ 0 h 933"/>
              <a:gd name="T4" fmla="*/ 7091 w 7091"/>
              <a:gd name="T5" fmla="*/ 466 h 933"/>
              <a:gd name="T6" fmla="*/ 7091 w 7091"/>
              <a:gd name="T7" fmla="*/ 466 h 933"/>
              <a:gd name="T8" fmla="*/ 6624 w 7091"/>
              <a:gd name="T9" fmla="*/ 933 h 933"/>
              <a:gd name="T10" fmla="*/ 10 w 7091"/>
              <a:gd name="T11" fmla="*/ 933 h 933"/>
              <a:gd name="T12" fmla="*/ 0 w 7091"/>
              <a:gd name="T13" fmla="*/ 933 h 933"/>
              <a:gd name="T14" fmla="*/ 192 w 7091"/>
              <a:gd name="T15" fmla="*/ 466 h 933"/>
              <a:gd name="T16" fmla="*/ 0 w 7091"/>
              <a:gd name="T17" fmla="*/ 0 h 933"/>
              <a:gd name="T18" fmla="*/ 10 w 7091"/>
              <a:gd name="T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91" h="933">
                <a:moveTo>
                  <a:pt x="10" y="0"/>
                </a:moveTo>
                <a:lnTo>
                  <a:pt x="6624" y="0"/>
                </a:lnTo>
                <a:cubicBezTo>
                  <a:pt x="6881" y="0"/>
                  <a:pt x="7091" y="210"/>
                  <a:pt x="7091" y="466"/>
                </a:cubicBezTo>
                <a:lnTo>
                  <a:pt x="7091" y="466"/>
                </a:lnTo>
                <a:cubicBezTo>
                  <a:pt x="7091" y="723"/>
                  <a:pt x="6881" y="933"/>
                  <a:pt x="6624" y="933"/>
                </a:cubicBezTo>
                <a:lnTo>
                  <a:pt x="10" y="933"/>
                </a:lnTo>
                <a:cubicBezTo>
                  <a:pt x="7" y="933"/>
                  <a:pt x="4" y="933"/>
                  <a:pt x="0" y="933"/>
                </a:cubicBezTo>
                <a:cubicBezTo>
                  <a:pt x="119" y="813"/>
                  <a:pt x="192" y="648"/>
                  <a:pt x="192" y="466"/>
                </a:cubicBezTo>
                <a:cubicBezTo>
                  <a:pt x="192" y="284"/>
                  <a:pt x="119" y="120"/>
                  <a:pt x="0" y="0"/>
                </a:cubicBezTo>
                <a:cubicBezTo>
                  <a:pt x="4" y="0"/>
                  <a:pt x="7" y="0"/>
                  <a:pt x="1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0700" tIns="60350" rIns="120700" bIns="60350" rtlCol="0" anchor="ctr"/>
          <a:p>
            <a:pPr algn="ctr" defTabSz="1266825"/>
            <a:endParaRPr lang="zh-CN" altLang="en-US" sz="2380">
              <a:solidFill>
                <a:prstClr val="white"/>
              </a:solidFill>
            </a:endParaRPr>
          </a:p>
        </p:txBody>
      </p:sp>
      <p:sp>
        <p:nvSpPr>
          <p:cNvPr id="11" name="矩形 10"/>
          <p:cNvSpPr/>
          <p:nvPr/>
        </p:nvSpPr>
        <p:spPr>
          <a:xfrm>
            <a:off x="5688965" y="5099050"/>
            <a:ext cx="5237480" cy="397510"/>
          </a:xfrm>
          <a:prstGeom prst="rect">
            <a:avLst/>
          </a:prstGeom>
        </p:spPr>
        <p:txBody>
          <a:bodyPr wrap="square" lIns="120700" tIns="60350" rIns="120700" bIns="60350">
            <a:spAutoFit/>
          </a:bodyPr>
          <a:p>
            <a:pPr algn="l">
              <a:buFont typeface="微软雅黑" panose="020B0503020204020204" charset="-122"/>
            </a:pPr>
            <a:r>
              <a:rPr lang="zh-CN" altLang="en-US" sz="1800" dirty="0">
                <a:solidFill>
                  <a:prstClr val="white"/>
                </a:solidFill>
                <a:latin typeface="微软雅黑" panose="020B0503020204020204" charset="-122"/>
                <a:ea typeface="微软雅黑" panose="020B0503020204020204" charset="-122"/>
              </a:rPr>
              <a:t>试点落地，在地市局部署数字巡检平台</a:t>
            </a:r>
            <a:r>
              <a:rPr lang="zh-CN" altLang="en-US" sz="1800" dirty="0">
                <a:solidFill>
                  <a:prstClr val="white"/>
                </a:solidFill>
                <a:latin typeface="微软雅黑" panose="020B0503020204020204" charset="-122"/>
                <a:ea typeface="微软雅黑" panose="020B0503020204020204" charset="-122"/>
              </a:rPr>
              <a:t>试运行</a:t>
            </a:r>
            <a:endParaRPr lang="zh-CN" altLang="en-US" sz="1800" dirty="0">
              <a:solidFill>
                <a:prstClr val="white"/>
              </a:solidFill>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TextBox 5"/>
          <p:cNvSpPr txBox="1"/>
          <p:nvPr/>
        </p:nvSpPr>
        <p:spPr>
          <a:xfrm>
            <a:off x="896938" y="1989138"/>
            <a:ext cx="4465637" cy="706437"/>
          </a:xfrm>
          <a:prstGeom prst="rect">
            <a:avLst/>
          </a:prstGeom>
          <a:noFill/>
          <a:ln w="9525">
            <a:noFill/>
          </a:ln>
        </p:spPr>
        <p:txBody>
          <a:bodyPr anchor="t">
            <a:spAutoFit/>
          </a:bodyPr>
          <a:p>
            <a:r>
              <a:rPr lang="zh-CN" altLang="en-US" sz="4000" b="1" dirty="0">
                <a:solidFill>
                  <a:srgbClr val="003679"/>
                </a:solidFill>
                <a:latin typeface="微软雅黑" panose="020B0503020204020204" charset="-122"/>
                <a:ea typeface="微软雅黑" panose="020B0503020204020204" charset="-122"/>
              </a:rPr>
              <a:t>谢 谢！</a:t>
            </a:r>
            <a:endParaRPr lang="en-US" altLang="zh-CN" sz="4000" b="1" dirty="0">
              <a:solidFill>
                <a:srgbClr val="003679"/>
              </a:solidFill>
              <a:latin typeface="微软雅黑" panose="020B0503020204020204" charset="-122"/>
              <a:ea typeface="微软雅黑" panose="020B0503020204020204" charset="-122"/>
            </a:endParaRPr>
          </a:p>
        </p:txBody>
      </p:sp>
      <p:sp>
        <p:nvSpPr>
          <p:cNvPr id="93186" name="TextBox 6"/>
          <p:cNvSpPr txBox="1"/>
          <p:nvPr/>
        </p:nvSpPr>
        <p:spPr>
          <a:xfrm>
            <a:off x="896938" y="2636838"/>
            <a:ext cx="4824412" cy="644525"/>
          </a:xfrm>
          <a:prstGeom prst="rect">
            <a:avLst/>
          </a:prstGeom>
          <a:noFill/>
          <a:ln w="9525">
            <a:noFill/>
          </a:ln>
        </p:spPr>
        <p:txBody>
          <a:bodyPr anchor="t">
            <a:spAutoFit/>
          </a:bodyPr>
          <a:p>
            <a:r>
              <a:rPr lang="en-US" altLang="zh-CN" sz="3600" b="1" dirty="0">
                <a:latin typeface="Arial" panose="020B0604020202020204" pitchFamily="34" charset="0"/>
                <a:ea typeface="Arial Unicode MS" panose="020B0604020202020204" charset="-122"/>
              </a:rPr>
              <a:t>THANK YOU</a:t>
            </a:r>
            <a:r>
              <a:rPr lang="zh-CN" altLang="en-US" sz="3600" b="1" dirty="0">
                <a:latin typeface="Arial" panose="020B0604020202020204" pitchFamily="34" charset="0"/>
                <a:ea typeface="Arial Unicode MS" panose="020B0604020202020204" charset="-122"/>
              </a:rPr>
              <a:t>！</a:t>
            </a:r>
            <a:endParaRPr lang="zh-CN" altLang="en-US" sz="3600" b="1" dirty="0">
              <a:latin typeface="Arial" panose="020B0604020202020204" pitchFamily="34" charset="0"/>
              <a:ea typeface="Arial Unicode MS" panose="020B0604020202020204" charset="-122"/>
            </a:endParaRPr>
          </a:p>
        </p:txBody>
      </p:sp>
      <p:sp>
        <p:nvSpPr>
          <p:cNvPr id="3" name="灯片编号占位符 2"/>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文本框 9"/>
          <p:cNvSpPr txBox="1">
            <a:spLocks noChangeArrowheads="1"/>
          </p:cNvSpPr>
          <p:nvPr/>
        </p:nvSpPr>
        <p:spPr bwMode="auto">
          <a:xfrm>
            <a:off x="1062038" y="2041525"/>
            <a:ext cx="9828213"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ct val="0"/>
              </a:spcBef>
              <a:spcAft>
                <a:spcPts val="600"/>
              </a:spcAft>
              <a:buClrTx/>
              <a:buSzTx/>
              <a:buFontTx/>
              <a:buNone/>
              <a:defRPr/>
            </a:pPr>
            <a:r>
              <a:rPr kumimoji="0" lang="zh-CN" altLang="en-US" sz="20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rPr>
              <a:t>知识产权声明</a:t>
            </a:r>
            <a:endParaRPr kumimoji="0" lang="en-US" altLang="zh-CN" sz="1600" b="1"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rPr>
              <a:t>本文件的知识产权属南方电网公司所有。对本文件的使用及处置应严格遵循南方电网公司有关规定或</a:t>
            </a:r>
            <a:r>
              <a:rPr lang="zh-CN" altLang="en-US" sz="1600" strike="noStrike" noProof="0" dirty="0">
                <a:ln>
                  <a:noFill/>
                </a:ln>
                <a:solidFill>
                  <a:schemeClr val="bg1">
                    <a:lumMod val="50000"/>
                  </a:schemeClr>
                </a:solidFill>
                <a:effectLst/>
                <a:uLnTx/>
                <a:uFillTx/>
                <a:latin typeface="微软雅黑" panose="020B0503020204020204" charset="-122"/>
                <a:ea typeface="微软雅黑" panose="020B0503020204020204" charset="-122"/>
                <a:cs typeface="+mn-cs"/>
                <a:sym typeface="+mn-ea"/>
              </a:rPr>
              <a:t>获取</a:t>
            </a:r>
            <a:r>
              <a:rPr kumimoji="0" lang="zh-CN" altLang="en-US" sz="1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rPr>
              <a:t>本文件的合同及约定的条件和要求。未经南方电网公司事先书面同意，不得对外披露、复制。</a:t>
            </a:r>
            <a:endParaRPr kumimoji="0" lang="zh-CN" altLang="en-US" sz="16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schemeClr val="bg1">
                  <a:lumMod val="50000"/>
                </a:schemeClr>
              </a:solidFill>
              <a:effectLst/>
              <a:uLnTx/>
              <a:uFillTx/>
              <a:latin typeface="微软雅黑" panose="020B0503020204020204" charset="-122"/>
              <a:ea typeface="微软雅黑" panose="020B0503020204020204" charset="-122"/>
              <a:cs typeface="+mn-cs"/>
            </a:endParaRPr>
          </a:p>
          <a:p>
            <a:pPr marL="0" marR="0" lvl="0" indent="0" algn="just" defTabSz="914400" rtl="0" eaLnBrk="1" fontAlgn="base" latinLnBrk="0" hangingPunct="1">
              <a:lnSpc>
                <a:spcPct val="150000"/>
              </a:lnSpc>
              <a:spcBef>
                <a:spcPct val="0"/>
              </a:spcBef>
              <a:spcAft>
                <a:spcPct val="0"/>
              </a:spcAft>
              <a:buClrTx/>
              <a:buSzTx/>
              <a:buFontTx/>
              <a:buNone/>
              <a:defRPr/>
            </a:pPr>
            <a:endParaRPr kumimoji="0" lang="en-US" altLang="zh-CN" sz="1200" b="0" i="0" u="none" strike="noStrike" kern="1200" cap="none" spc="0" normalizeH="0" baseline="0" noProof="0" dirty="0">
              <a:ln>
                <a:noFill/>
              </a:ln>
              <a:solidFill>
                <a:schemeClr val="bg1">
                  <a:lumMod val="50000"/>
                </a:schemeClr>
              </a:solidFill>
              <a:effectLst/>
              <a:uLnTx/>
              <a:uFillTx/>
              <a:latin typeface="Calibri" panose="020F0502020204030204" charset="0"/>
              <a:ea typeface="宋体" panose="02010600030101010101" pitchFamily="2" charset="-122"/>
              <a:cs typeface="+mn-cs"/>
            </a:endParaRPr>
          </a:p>
          <a:p>
            <a:pPr marL="0" marR="0" lvl="0" indent="0" algn="ctr" defTabSz="914400" rtl="0" eaLnBrk="1" fontAlgn="base" latinLnBrk="0" hangingPunct="1">
              <a:lnSpc>
                <a:spcPts val="3200"/>
              </a:lnSpc>
              <a:spcBef>
                <a:spcPct val="0"/>
              </a:spcBef>
              <a:spcAft>
                <a:spcPts val="600"/>
              </a:spcAft>
              <a:buClrTx/>
              <a:buSzTx/>
              <a:buFontTx/>
              <a:buNone/>
              <a:defRPr/>
            </a:pPr>
            <a:r>
              <a:rPr kumimoji="0" lang="en-US" altLang="zh-CN" sz="20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宋体" panose="02010600030101010101" pitchFamily="2" charset="-122"/>
                <a:cs typeface="Times New Roman" panose="02020603050405020304" pitchFamily="18" charset="0"/>
              </a:rPr>
              <a:t>Intellectual Property Rights Statement </a:t>
            </a:r>
            <a:endParaRPr kumimoji="0" lang="en-US" altLang="zh-CN" sz="1600" b="1"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base" latinLnBrk="0" hangingPunct="1">
              <a:lnSpc>
                <a:spcPts val="2200"/>
              </a:lnSpc>
              <a:spcBef>
                <a:spcPct val="0"/>
              </a:spcBef>
              <a:spcAft>
                <a:spcPct val="0"/>
              </a:spcAft>
              <a:buClrTx/>
              <a:buSzTx/>
              <a:buFontTx/>
              <a:buNone/>
              <a:defRPr/>
            </a:pPr>
            <a:r>
              <a:rPr kumimoji="0" lang="en-US" altLang="zh-CN" sz="1600" b="0"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宋体" panose="02010600030101010101" pitchFamily="2" charset="-122"/>
                <a:cs typeface="Times New Roman" panose="02020603050405020304" pitchFamily="18" charset="0"/>
              </a:rPr>
              <a:t>This document is the property of and contains proprietary information owned by CSG and/or its related proprietor. You agree to treat this document in strict accordance with the terms and conditions of the agreement under which it was provided to you. No disclosure or copy of this document is permitted without the prior written permission of CSG.</a:t>
            </a:r>
            <a:endParaRPr kumimoji="0" lang="en-US" altLang="zh-CN" sz="1600" b="0" i="1" u="none" strike="noStrike" kern="1200" cap="none" spc="0" normalizeH="0" baseline="0" noProof="0" dirty="0">
              <a:ln>
                <a:noFill/>
              </a:ln>
              <a:solidFill>
                <a:schemeClr val="bg1">
                  <a:lumMod val="50000"/>
                </a:schemeClr>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灯片编号占位符 2"/>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4"/>
          <p:cNvSpPr>
            <a:spLocks noGrp="1"/>
          </p:cNvSpPr>
          <p:nvPr/>
        </p:nvSpPr>
        <p:spPr>
          <a:xfrm>
            <a:off x="287338" y="363538"/>
            <a:ext cx="4756150" cy="331787"/>
          </a:xfrm>
          <a:prstGeom prst="rect">
            <a:avLst/>
          </a:prstGeom>
          <a:noFill/>
          <a:ln w="12700">
            <a:noFill/>
          </a:ln>
        </p:spPr>
        <p:txBody>
          <a:bodyPr wrap="square" lIns="0" tIns="0" rIns="0" bIns="0" anchor="t" anchorCtr="0">
            <a:spAutoFit/>
          </a:bodyPr>
          <a:p>
            <a:pPr latinLnBrk="1">
              <a:lnSpc>
                <a:spcPct val="90000"/>
              </a:lnSpc>
            </a:pPr>
            <a:r>
              <a:rPr lang="zh-CN" altLang="en-US" sz="2400" b="1" dirty="0">
                <a:solidFill>
                  <a:srgbClr val="000000"/>
                </a:solidFill>
                <a:latin typeface="微软雅黑" panose="020B0503020204020204" charset="-122"/>
                <a:ea typeface="微软雅黑" panose="020B0503020204020204" charset="-122"/>
              </a:rPr>
              <a:t>目   录</a:t>
            </a:r>
            <a:endParaRPr lang="zh-CN" altLang="en-US" sz="2400" b="1" dirty="0">
              <a:solidFill>
                <a:srgbClr val="000000"/>
              </a:solidFill>
              <a:latin typeface="微软雅黑" panose="020B0503020204020204" charset="-122"/>
              <a:ea typeface="微软雅黑" panose="020B0503020204020204" charset="-122"/>
            </a:endParaRPr>
          </a:p>
        </p:txBody>
      </p:sp>
      <p:grpSp>
        <p:nvGrpSpPr>
          <p:cNvPr id="16" name="组合 15"/>
          <p:cNvGrpSpPr/>
          <p:nvPr/>
        </p:nvGrpSpPr>
        <p:grpSpPr>
          <a:xfrm>
            <a:off x="2418715" y="2741930"/>
            <a:ext cx="7643495" cy="681355"/>
            <a:chOff x="3809" y="3688"/>
            <a:chExt cx="12037" cy="1073"/>
          </a:xfrm>
        </p:grpSpPr>
        <p:sp>
          <p:nvSpPr>
            <p:cNvPr id="7170" name="Rectangle 8"/>
            <p:cNvSpPr/>
            <p:nvPr/>
          </p:nvSpPr>
          <p:spPr>
            <a:xfrm>
              <a:off x="4394" y="3688"/>
              <a:ext cx="11452" cy="1072"/>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048595" name="Freeform 9"/>
            <p:cNvSpPr>
              <a:spLocks noChangeArrowheads="1"/>
            </p:cNvSpPr>
            <p:nvPr/>
          </p:nvSpPr>
          <p:spPr bwMode="auto">
            <a:xfrm>
              <a:off x="3809" y="3688"/>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48596" name="Text Box 10"/>
            <p:cNvSpPr txBox="1">
              <a:spLocks noChangeArrowheads="1"/>
            </p:cNvSpPr>
            <p:nvPr/>
          </p:nvSpPr>
          <p:spPr bwMode="auto">
            <a:xfrm>
              <a:off x="4171" y="3890"/>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二</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7173" name="Text Box 6"/>
            <p:cNvSpPr txBox="1"/>
            <p:nvPr/>
          </p:nvSpPr>
          <p:spPr>
            <a:xfrm>
              <a:off x="7489" y="3978"/>
              <a:ext cx="7495" cy="628"/>
            </a:xfrm>
            <a:prstGeom prst="rect">
              <a:avLst/>
            </a:prstGeom>
            <a:noFill/>
            <a:ln w="9525">
              <a:noFill/>
            </a:ln>
          </p:spPr>
          <p:txBody>
            <a:bodyPr anchor="t" anchorCtr="0">
              <a:spAutoFit/>
            </a:bodyPr>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技术</a:t>
              </a:r>
              <a:r>
                <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rPr>
                <a:t>方案</a:t>
              </a:r>
              <a:endParaRPr lang="zh-CN" altLang="en-US" sz="2000" b="1" dirty="0">
                <a:solidFill>
                  <a:srgbClr val="A6A6A6"/>
                </a:solidFill>
                <a:latin typeface="微软雅黑" panose="020B0503020204020204" charset="-122"/>
                <a:ea typeface="微软雅黑" panose="020B0503020204020204" charset="-122"/>
                <a:sym typeface="华文楷体" panose="02010600040101010101" pitchFamily="2" charset="-122"/>
              </a:endParaRPr>
            </a:p>
          </p:txBody>
        </p:sp>
      </p:grpSp>
      <p:grpSp>
        <p:nvGrpSpPr>
          <p:cNvPr id="17" name="组合 16"/>
          <p:cNvGrpSpPr/>
          <p:nvPr/>
        </p:nvGrpSpPr>
        <p:grpSpPr>
          <a:xfrm>
            <a:off x="2419985" y="3740150"/>
            <a:ext cx="7642225" cy="681355"/>
            <a:chOff x="3809" y="5240"/>
            <a:chExt cx="12035" cy="1073"/>
          </a:xfrm>
        </p:grpSpPr>
        <p:sp>
          <p:nvSpPr>
            <p:cNvPr id="7174" name="Rectangle 8"/>
            <p:cNvSpPr/>
            <p:nvPr/>
          </p:nvSpPr>
          <p:spPr>
            <a:xfrm>
              <a:off x="4394" y="5240"/>
              <a:ext cx="11450" cy="1073"/>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048599" name="Freeform 9"/>
            <p:cNvSpPr>
              <a:spLocks noChangeArrowheads="1"/>
            </p:cNvSpPr>
            <p:nvPr/>
          </p:nvSpPr>
          <p:spPr bwMode="auto">
            <a:xfrm>
              <a:off x="3809" y="5240"/>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48600" name="Text Box 10"/>
            <p:cNvSpPr txBox="1">
              <a:spLocks noChangeArrowheads="1"/>
            </p:cNvSpPr>
            <p:nvPr/>
          </p:nvSpPr>
          <p:spPr bwMode="auto">
            <a:xfrm>
              <a:off x="4234" y="5440"/>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三</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7177" name="Text Box 6"/>
            <p:cNvSpPr txBox="1"/>
            <p:nvPr/>
          </p:nvSpPr>
          <p:spPr>
            <a:xfrm>
              <a:off x="7489" y="5510"/>
              <a:ext cx="7495" cy="628"/>
            </a:xfrm>
            <a:prstGeom prst="rect">
              <a:avLst/>
            </a:prstGeom>
            <a:noFill/>
            <a:ln w="9525">
              <a:noFill/>
            </a:ln>
          </p:spPr>
          <p:txBody>
            <a:bodyPr anchor="t" anchorCtr="0">
              <a:spAutoFit/>
            </a:bodyPr>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关键</a:t>
              </a:r>
              <a:r>
                <a:rPr lang="zh-CN" altLang="en-US" sz="2000" b="1" dirty="0">
                  <a:solidFill>
                    <a:srgbClr val="A6A6A6"/>
                  </a:solidFill>
                  <a:latin typeface="微软雅黑" panose="020B0503020204020204" charset="-122"/>
                  <a:ea typeface="微软雅黑" panose="020B0503020204020204" charset="-122"/>
                  <a:sym typeface="+mn-ea"/>
                </a:rPr>
                <a:t>应用研究</a:t>
              </a:r>
              <a:endParaRPr lang="zh-CN" altLang="en-US" sz="2000" b="1" dirty="0">
                <a:solidFill>
                  <a:srgbClr val="A6A6A6"/>
                </a:solidFill>
                <a:latin typeface="微软雅黑" panose="020B0503020204020204" charset="-122"/>
                <a:ea typeface="微软雅黑" panose="020B0503020204020204" charset="-122"/>
                <a:sym typeface="+mn-ea"/>
              </a:endParaRPr>
            </a:p>
          </p:txBody>
        </p:sp>
      </p:grpSp>
      <p:sp>
        <p:nvSpPr>
          <p:cNvPr id="8" name="灯片编号占位符 7"/>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grpSp>
        <p:nvGrpSpPr>
          <p:cNvPr id="15" name="组合 14"/>
          <p:cNvGrpSpPr/>
          <p:nvPr/>
        </p:nvGrpSpPr>
        <p:grpSpPr>
          <a:xfrm>
            <a:off x="2418715" y="1743710"/>
            <a:ext cx="7643495" cy="680720"/>
            <a:chOff x="3809" y="2136"/>
            <a:chExt cx="12037" cy="1072"/>
          </a:xfrm>
        </p:grpSpPr>
        <p:sp>
          <p:nvSpPr>
            <p:cNvPr id="6" name="Rectangle 8"/>
            <p:cNvSpPr/>
            <p:nvPr/>
          </p:nvSpPr>
          <p:spPr>
            <a:xfrm>
              <a:off x="4394" y="2136"/>
              <a:ext cx="11452" cy="1072"/>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7" name="Freeform 9"/>
            <p:cNvSpPr>
              <a:spLocks noChangeArrowheads="1"/>
            </p:cNvSpPr>
            <p:nvPr/>
          </p:nvSpPr>
          <p:spPr bwMode="auto">
            <a:xfrm>
              <a:off x="3809" y="2136"/>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9" name="Text Box 10"/>
            <p:cNvSpPr txBox="1">
              <a:spLocks noChangeArrowheads="1"/>
            </p:cNvSpPr>
            <p:nvPr/>
          </p:nvSpPr>
          <p:spPr bwMode="auto">
            <a:xfrm>
              <a:off x="4171" y="2338"/>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一</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10" name="Text Box 6"/>
            <p:cNvSpPr txBox="1"/>
            <p:nvPr/>
          </p:nvSpPr>
          <p:spPr>
            <a:xfrm>
              <a:off x="7489" y="2426"/>
              <a:ext cx="7495" cy="628"/>
            </a:xfrm>
            <a:prstGeom prst="rect">
              <a:avLst/>
            </a:prstGeom>
            <a:noFill/>
            <a:ln w="9525">
              <a:noFill/>
            </a:ln>
          </p:spPr>
          <p:txBody>
            <a:bodyPr anchor="t" anchorCtr="0">
              <a:spAutoFit/>
            </a:bodyPr>
            <a:p>
              <a:pPr algn="l" latinLnBrk="1">
                <a:buClrTx/>
                <a:buSzTx/>
                <a:buFontTx/>
              </a:pPr>
              <a:r>
                <a:rPr lang="zh-CN" altLang="en-US" sz="2000" b="1" dirty="0">
                  <a:latin typeface="微软雅黑" panose="020B0503020204020204" charset="-122"/>
                  <a:ea typeface="微软雅黑" panose="020B0503020204020204" charset="-122"/>
                  <a:sym typeface="+mn-ea"/>
                </a:rPr>
                <a:t>工作背景</a:t>
              </a:r>
              <a:endParaRPr lang="zh-CN" altLang="en-US" sz="2000" b="1" dirty="0">
                <a:latin typeface="微软雅黑" panose="020B0503020204020204" charset="-122"/>
                <a:ea typeface="微软雅黑" panose="020B0503020204020204" charset="-122"/>
                <a:sym typeface="+mn-ea"/>
              </a:endParaRPr>
            </a:p>
          </p:txBody>
        </p:sp>
      </p:grpSp>
      <p:grpSp>
        <p:nvGrpSpPr>
          <p:cNvPr id="18" name="组合 17"/>
          <p:cNvGrpSpPr/>
          <p:nvPr/>
        </p:nvGrpSpPr>
        <p:grpSpPr>
          <a:xfrm>
            <a:off x="2419985" y="4738370"/>
            <a:ext cx="7642225" cy="681355"/>
            <a:chOff x="3754" y="6775"/>
            <a:chExt cx="12035" cy="1073"/>
          </a:xfrm>
        </p:grpSpPr>
        <p:sp>
          <p:nvSpPr>
            <p:cNvPr id="4" name="Rectangle 8"/>
            <p:cNvSpPr/>
            <p:nvPr/>
          </p:nvSpPr>
          <p:spPr>
            <a:xfrm>
              <a:off x="4339" y="6775"/>
              <a:ext cx="11450" cy="1073"/>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5" name="Freeform 9"/>
            <p:cNvSpPr>
              <a:spLocks noChangeArrowheads="1"/>
            </p:cNvSpPr>
            <p:nvPr/>
          </p:nvSpPr>
          <p:spPr bwMode="auto">
            <a:xfrm>
              <a:off x="3754" y="6775"/>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1" name="Text Box 10"/>
            <p:cNvSpPr txBox="1">
              <a:spLocks noChangeArrowheads="1"/>
            </p:cNvSpPr>
            <p:nvPr/>
          </p:nvSpPr>
          <p:spPr bwMode="auto">
            <a:xfrm>
              <a:off x="4179" y="6975"/>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四</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12" name="Text Box 6"/>
            <p:cNvSpPr txBox="1"/>
            <p:nvPr/>
          </p:nvSpPr>
          <p:spPr>
            <a:xfrm>
              <a:off x="7434" y="7045"/>
              <a:ext cx="7495" cy="628"/>
            </a:xfrm>
            <a:prstGeom prst="rect">
              <a:avLst/>
            </a:prstGeom>
            <a:noFill/>
            <a:ln w="9525">
              <a:noFill/>
            </a:ln>
          </p:spPr>
          <p:txBody>
            <a:bodyPr anchor="t" anchorCtr="0">
              <a:spAutoFit/>
            </a:bodyPr>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需协调</a:t>
              </a:r>
              <a:r>
                <a:rPr lang="zh-CN" altLang="en-US" sz="2000" b="1" dirty="0">
                  <a:solidFill>
                    <a:srgbClr val="A6A6A6"/>
                  </a:solidFill>
                  <a:latin typeface="微软雅黑" panose="020B0503020204020204" charset="-122"/>
                  <a:ea typeface="微软雅黑" panose="020B0503020204020204" charset="-122"/>
                  <a:sym typeface="+mn-ea"/>
                </a:rPr>
                <a:t>事项</a:t>
              </a:r>
              <a:endParaRPr lang="zh-CN" altLang="en-US" sz="2000" b="1" dirty="0">
                <a:solidFill>
                  <a:srgbClr val="A6A6A6"/>
                </a:solidFill>
                <a:latin typeface="微软雅黑" panose="020B0503020204020204" charset="-122"/>
                <a:ea typeface="微软雅黑" panose="020B0503020204020204" charset="-122"/>
                <a:sym typeface="+mn-ea"/>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8"/>
          <p:cNvSpPr>
            <a:spLocks noChangeArrowheads="1"/>
          </p:cNvSpPr>
          <p:nvPr/>
        </p:nvSpPr>
        <p:spPr bwMode="auto">
          <a:xfrm>
            <a:off x="775970" y="1027430"/>
            <a:ext cx="10948670"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5" name="Freeform 9"/>
          <p:cNvSpPr>
            <a:spLocks noChangeArrowheads="1"/>
          </p:cNvSpPr>
          <p:nvPr/>
        </p:nvSpPr>
        <p:spPr bwMode="auto">
          <a:xfrm>
            <a:off x="357188" y="1027113"/>
            <a:ext cx="1706563"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52227" name="Text Box 6"/>
          <p:cNvSpPr txBox="1"/>
          <p:nvPr/>
        </p:nvSpPr>
        <p:spPr>
          <a:xfrm>
            <a:off x="2064385" y="1119505"/>
            <a:ext cx="5838825" cy="398780"/>
          </a:xfrm>
          <a:prstGeom prst="rect">
            <a:avLst/>
          </a:prstGeom>
          <a:noFill/>
          <a:ln w="9525">
            <a:noFill/>
          </a:ln>
        </p:spPr>
        <p:txBody>
          <a:bodyPr wrap="square" anchor="t">
            <a:spAutoFit/>
          </a:bodyPr>
          <a:p>
            <a:pPr latinLnBrk="1"/>
            <a:r>
              <a:rPr lang="zh-CN" altLang="en-US" sz="2000" b="1" dirty="0">
                <a:latin typeface="微软雅黑" panose="020B0503020204020204" charset="-122"/>
                <a:ea typeface="微软雅黑" panose="020B0503020204020204" charset="-122"/>
                <a:sym typeface="宋体" panose="02010600030101010101" pitchFamily="2" charset="-122"/>
              </a:rPr>
              <a:t>广东电网</a:t>
            </a:r>
            <a:r>
              <a:rPr lang="zh-CN" altLang="en-US" sz="2000" b="1" dirty="0">
                <a:latin typeface="微软雅黑" panose="020B0503020204020204" charset="-122"/>
                <a:ea typeface="微软雅黑" panose="020B0503020204020204" charset="-122"/>
                <a:sym typeface="宋体" panose="02010600030101010101" pitchFamily="2" charset="-122"/>
              </a:rPr>
              <a:t>问题现状</a:t>
            </a:r>
            <a:endParaRPr lang="zh-CN" altLang="en-US" sz="2000" b="1" dirty="0">
              <a:latin typeface="微软雅黑" panose="020B0503020204020204" charset="-122"/>
              <a:ea typeface="微软雅黑" panose="020B0503020204020204" charset="-122"/>
              <a:sym typeface="宋体" panose="02010600030101010101" pitchFamily="2" charset="-122"/>
            </a:endParaRPr>
          </a:p>
        </p:txBody>
      </p:sp>
      <p:sp>
        <p:nvSpPr>
          <p:cNvPr id="52228" name="Text Box 10"/>
          <p:cNvSpPr txBox="1"/>
          <p:nvPr/>
        </p:nvSpPr>
        <p:spPr>
          <a:xfrm>
            <a:off x="580074" y="1119188"/>
            <a:ext cx="722630" cy="521970"/>
          </a:xfrm>
          <a:prstGeom prst="rect">
            <a:avLst/>
          </a:prstGeom>
          <a:noFill/>
          <a:ln w="9525">
            <a:noFill/>
          </a:ln>
          <a:effectLst>
            <a:outerShdw dist="85194" dir="1593903" algn="ctr" rotWithShape="0">
              <a:srgbClr val="000000">
                <a:alpha val="50000"/>
              </a:srgbClr>
            </a:outerShdw>
          </a:effectLst>
        </p:spPr>
        <p:txBody>
          <a:bodyPr wrap="none" anchor="t">
            <a:spAutoFit/>
          </a:bodyPr>
          <a:p>
            <a:pPr algn="ctr" latinLnBrk="1"/>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1.1</a:t>
            </a:r>
            <a:endParaRPr lang="en-US" altLang="zh-CN" sz="2800" b="1" dirty="0">
              <a:solidFill>
                <a:srgbClr val="E6E6E6"/>
              </a:solidFill>
              <a:latin typeface="微软雅黑" panose="020B0503020204020204" charset="-122"/>
              <a:ea typeface="微软雅黑" panose="020B0503020204020204" charset="-122"/>
            </a:endParaRPr>
          </a:p>
        </p:txBody>
      </p:sp>
      <p:sp>
        <p:nvSpPr>
          <p:cNvPr id="7" name="矩形 12"/>
          <p:cNvSpPr/>
          <p:nvPr/>
        </p:nvSpPr>
        <p:spPr>
          <a:xfrm>
            <a:off x="333375" y="1681480"/>
            <a:ext cx="11391265" cy="1095375"/>
          </a:xfrm>
          <a:prstGeom prst="rect">
            <a:avLst/>
          </a:prstGeom>
          <a:ln w="28575" cmpd="sng">
            <a:solidFill>
              <a:schemeClr val="accent1">
                <a:shade val="50000"/>
              </a:schemeClr>
            </a:solidFill>
            <a:prstDash val="dash"/>
          </a:ln>
        </p:spPr>
        <p:txBody>
          <a:bodyPr wrap="square">
            <a:noAutofit/>
          </a:bodyPr>
          <a:p>
            <a:pPr marL="285750" indent="-285750" algn="l" fontAlgn="auto">
              <a:lnSpc>
                <a:spcPct val="150000"/>
              </a:lnSpc>
              <a:spcBef>
                <a:spcPts val="0"/>
              </a:spcBef>
              <a:buClrTx/>
              <a:buSzTx/>
              <a:buFont typeface="Wingdings" panose="05000000000000000000" charset="0"/>
              <a:buChar char="Ø"/>
            </a:pPr>
            <a:r>
              <a:rPr lang="zh-CN" altLang="en-US" sz="1400" b="1" dirty="0">
                <a:solidFill>
                  <a:schemeClr val="tx1"/>
                </a:solidFill>
                <a:latin typeface="微软雅黑" panose="020B0503020204020204" charset="-122"/>
                <a:ea typeface="微软雅黑" panose="020B0503020204020204" charset="-122"/>
                <a:sym typeface="微软雅黑" panose="020B0503020204020204" charset="-122"/>
              </a:rPr>
              <a:t>配电自动化设备数量快速增长：</a:t>
            </a: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十四五以来，广东电网公司高度重视配电网</a:t>
            </a:r>
            <a:r>
              <a:rPr lang="zh-CN" altLang="en-US" sz="1400" b="1" dirty="0">
                <a:solidFill>
                  <a:srgbClr val="FF0000"/>
                </a:solidFill>
                <a:latin typeface="微软雅黑" panose="020B0503020204020204" charset="-122"/>
                <a:ea typeface="微软雅黑" panose="020B0503020204020204" charset="-122"/>
                <a:sym typeface="微软雅黑" panose="020B0503020204020204" charset="-122"/>
              </a:rPr>
              <a:t>数字化、智能化转型</a:t>
            </a: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，于</a:t>
            </a:r>
            <a:r>
              <a:rPr lang="en-US" altLang="zh-CN" sz="1400" dirty="0">
                <a:solidFill>
                  <a:schemeClr val="tx1"/>
                </a:solidFill>
                <a:latin typeface="微软雅黑" panose="020B0503020204020204" charset="-122"/>
                <a:ea typeface="微软雅黑" panose="020B0503020204020204" charset="-122"/>
                <a:sym typeface="微软雅黑" panose="020B0503020204020204" charset="-122"/>
              </a:rPr>
              <a:t>2022</a:t>
            </a: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年</a:t>
            </a:r>
            <a:r>
              <a:rPr lang="en-US" altLang="zh-CN" sz="1400" dirty="0">
                <a:solidFill>
                  <a:schemeClr val="tx1"/>
                </a:solidFill>
                <a:latin typeface="微软雅黑" panose="020B0503020204020204" charset="-122"/>
                <a:ea typeface="微软雅黑" panose="020B0503020204020204" charset="-122"/>
                <a:sym typeface="微软雅黑" panose="020B0503020204020204" charset="-122"/>
              </a:rPr>
              <a:t>5</a:t>
            </a: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月</a:t>
            </a:r>
            <a:r>
              <a:rPr lang="en-US" altLang="zh-CN" sz="1400" dirty="0">
                <a:solidFill>
                  <a:schemeClr val="tx1"/>
                </a:solidFill>
                <a:latin typeface="微软雅黑" panose="020B0503020204020204" charset="-122"/>
                <a:ea typeface="微软雅黑" panose="020B0503020204020204" charset="-122"/>
                <a:sym typeface="微软雅黑" panose="020B0503020204020204" charset="-122"/>
              </a:rPr>
              <a:t>16</a:t>
            </a: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日印发了《</a:t>
            </a:r>
            <a:r>
              <a:rPr lang="zh-CN" altLang="en-US" sz="1400" b="1" dirty="0">
                <a:solidFill>
                  <a:srgbClr val="FF0000"/>
                </a:solidFill>
                <a:latin typeface="微软雅黑" panose="020B0503020204020204" charset="-122"/>
                <a:ea typeface="微软雅黑" panose="020B0503020204020204" charset="-122"/>
                <a:sym typeface="微软雅黑" panose="020B0503020204020204" charset="-122"/>
              </a:rPr>
              <a:t>广东电网公司配电自动化管理提升工作方案</a:t>
            </a:r>
            <a:r>
              <a:rPr lang="zh-CN" altLang="en-US" sz="1400" dirty="0">
                <a:solidFill>
                  <a:schemeClr val="tx1"/>
                </a:solidFill>
                <a:latin typeface="微软雅黑" panose="020B0503020204020204" charset="-122"/>
                <a:ea typeface="微软雅黑" panose="020B0503020204020204" charset="-122"/>
                <a:sym typeface="微软雅黑" panose="020B0503020204020204" charset="-122"/>
              </a:rPr>
              <a:t>》。</a:t>
            </a:r>
            <a:r>
              <a:rPr sz="1400" dirty="0">
                <a:latin typeface="微软雅黑" panose="020B0503020204020204" charset="-122"/>
                <a:ea typeface="微软雅黑" panose="020B0503020204020204" charset="-122"/>
                <a:sym typeface="微软雅黑" panose="020B0503020204020204" charset="-122"/>
              </a:rPr>
              <a:t>随着实用化应用的深入及精益化管理要求的不断提高，</a:t>
            </a:r>
            <a:r>
              <a:rPr sz="1400" b="1" dirty="0">
                <a:solidFill>
                  <a:srgbClr val="FF0000"/>
                </a:solidFill>
                <a:latin typeface="微软雅黑" panose="020B0503020204020204" charset="-122"/>
                <a:ea typeface="微软雅黑" panose="020B0503020204020204" charset="-122"/>
                <a:sym typeface="微软雅黑" panose="020B0503020204020204" charset="-122"/>
              </a:rPr>
              <a:t>配网自动化设备的运行工况</a:t>
            </a:r>
            <a:r>
              <a:rPr sz="1400" dirty="0">
                <a:latin typeface="微软雅黑" panose="020B0503020204020204" charset="-122"/>
                <a:ea typeface="微软雅黑" panose="020B0503020204020204" charset="-122"/>
                <a:sym typeface="微软雅黑" panose="020B0503020204020204" charset="-122"/>
              </a:rPr>
              <a:t>逐渐成为了进一步提升的瓶颈</a:t>
            </a:r>
            <a:r>
              <a:rPr lang="zh-CN" altLang="en-US" sz="1400" dirty="0">
                <a:latin typeface="微软雅黑" panose="020B0503020204020204" charset="-122"/>
                <a:ea typeface="微软雅黑" panose="020B0503020204020204" charset="-122"/>
                <a:sym typeface="微软雅黑" panose="020B0503020204020204" charset="-122"/>
              </a:rPr>
              <a:t>。</a:t>
            </a:r>
            <a:endParaRPr lang="zh-CN" altLang="en-US" sz="1400" dirty="0">
              <a:latin typeface="微软雅黑" panose="020B0503020204020204" charset="-122"/>
              <a:ea typeface="微软雅黑" panose="020B0503020204020204" charset="-122"/>
              <a:sym typeface="微软雅黑" panose="020B0503020204020204" charset="-122"/>
            </a:endParaRPr>
          </a:p>
          <a:p>
            <a:pPr marL="285750" indent="-285750" algn="l" fontAlgn="auto">
              <a:lnSpc>
                <a:spcPct val="150000"/>
              </a:lnSpc>
              <a:spcBef>
                <a:spcPts val="0"/>
              </a:spcBef>
              <a:buClrTx/>
              <a:buSzTx/>
              <a:buFont typeface="Wingdings" panose="05000000000000000000" charset="0"/>
              <a:buChar char="ü"/>
            </a:pPr>
            <a:endParaRPr lang="zh-CN" altLang="en-US" sz="1600" dirty="0" smtClean="0">
              <a:latin typeface="微软雅黑" panose="020B0503020204020204" charset="-122"/>
              <a:ea typeface="微软雅黑" panose="020B0503020204020204" charset="-122"/>
              <a:sym typeface="+mn-ea"/>
            </a:endParaRPr>
          </a:p>
          <a:p>
            <a:pPr algn="l" fontAlgn="auto">
              <a:lnSpc>
                <a:spcPct val="150000"/>
              </a:lnSpc>
              <a:spcBef>
                <a:spcPts val="0"/>
              </a:spcBef>
              <a:buClrTx/>
              <a:buSzTx/>
            </a:pPr>
            <a:endParaRPr lang="zh-CN" altLang="en-US" sz="1600" dirty="0">
              <a:solidFill>
                <a:schemeClr val="tx1"/>
              </a:solidFill>
              <a:latin typeface="微软雅黑" panose="020B0503020204020204" charset="-122"/>
              <a:ea typeface="微软雅黑" panose="020B0503020204020204" charset="-122"/>
              <a:sym typeface="+mn-ea"/>
            </a:endParaRPr>
          </a:p>
          <a:p>
            <a:pPr algn="l" fontAlgn="auto">
              <a:lnSpc>
                <a:spcPct val="150000"/>
              </a:lnSpc>
              <a:spcBef>
                <a:spcPts val="0"/>
              </a:spcBef>
              <a:buClrTx/>
              <a:buSzTx/>
            </a:pPr>
            <a:endParaRPr lang="zh-CN" altLang="en-US" sz="1600" dirty="0">
              <a:latin typeface="微软雅黑" panose="020B0503020204020204" charset="-122"/>
              <a:ea typeface="微软雅黑" panose="020B0503020204020204" charset="-122"/>
              <a:sym typeface="微软雅黑" panose="020B0503020204020204" charset="-122"/>
            </a:endParaRPr>
          </a:p>
        </p:txBody>
      </p:sp>
      <p:sp>
        <p:nvSpPr>
          <p:cNvPr id="3" name="TextBox 1"/>
          <p:cNvSpPr txBox="1"/>
          <p:nvPr/>
        </p:nvSpPr>
        <p:spPr>
          <a:xfrm>
            <a:off x="298450" y="311150"/>
            <a:ext cx="3873500" cy="460375"/>
          </a:xfrm>
          <a:prstGeom prst="rect">
            <a:avLst/>
          </a:prstGeom>
          <a:noFill/>
          <a:ln w="9525">
            <a:noFill/>
          </a:ln>
        </p:spPr>
        <p:txBody>
          <a:bodyPr wrap="square" anchor="t">
            <a:spAutoFit/>
          </a:bodyPr>
          <a:p>
            <a:pPr latinLnBrk="1"/>
            <a:r>
              <a:rPr lang="zh-CN" altLang="en-US" sz="2400" b="1" noProof="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一、</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工作背景</a:t>
            </a:r>
            <a:endParaRPr lang="zh-CN" altLang="en-US" sz="2400" b="1" noProof="1" dirty="0">
              <a:solidFill>
                <a:schemeClr val="accent5">
                  <a:lumMod val="75000"/>
                </a:schemeClr>
              </a:solidFill>
              <a:latin typeface="微软雅黑" panose="020B0503020204020204" charset="-122"/>
              <a:ea typeface="微软雅黑" panose="020B0503020204020204" charset="-122"/>
              <a:cs typeface="+mn-cs"/>
              <a:sym typeface="华文楷体" panose="02010600040101010101" pitchFamily="2" charset="-122"/>
            </a:endParaRPr>
          </a:p>
        </p:txBody>
      </p:sp>
      <p:grpSp>
        <p:nvGrpSpPr>
          <p:cNvPr id="37" name="组合 36"/>
          <p:cNvGrpSpPr/>
          <p:nvPr/>
        </p:nvGrpSpPr>
        <p:grpSpPr>
          <a:xfrm>
            <a:off x="2300491" y="3054797"/>
            <a:ext cx="1435775" cy="1531616"/>
            <a:chOff x="843801" y="2329432"/>
            <a:chExt cx="1435775" cy="1531616"/>
          </a:xfrm>
        </p:grpSpPr>
        <p:sp>
          <p:nvSpPr>
            <p:cNvPr id="38" name="MH_SubTitle_3"/>
            <p:cNvSpPr/>
            <p:nvPr>
              <p:custDataLst>
                <p:tags r:id="rId1"/>
              </p:custDataLst>
            </p:nvPr>
          </p:nvSpPr>
          <p:spPr>
            <a:xfrm>
              <a:off x="931431" y="2435477"/>
              <a:ext cx="1288415" cy="1095375"/>
            </a:xfrm>
            <a:prstGeom prst="ellipse">
              <a:avLst/>
            </a:prstGeom>
            <a:solidFill>
              <a:srgbClr val="73C7E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1219200">
                <a:lnSpc>
                  <a:spcPct val="140000"/>
                </a:lnSpc>
                <a:defRPr/>
              </a:pPr>
              <a:r>
                <a:rPr lang="zh-CN" altLang="en-US" sz="1335" dirty="0">
                  <a:solidFill>
                    <a:prstClr val="white"/>
                  </a:solidFill>
                  <a:latin typeface="微软雅黑" panose="020B0503020204020204" charset="-122"/>
                  <a:ea typeface="微软雅黑" panose="020B0503020204020204" charset="-122"/>
                </a:rPr>
                <a:t>运维效率低</a:t>
              </a:r>
              <a:endParaRPr lang="zh-CN" altLang="en-US" sz="1335" dirty="0">
                <a:solidFill>
                  <a:prstClr val="white"/>
                </a:solidFill>
                <a:latin typeface="微软雅黑" panose="020B0503020204020204" charset="-122"/>
                <a:ea typeface="微软雅黑" panose="020B0503020204020204" charset="-122"/>
              </a:endParaRPr>
            </a:p>
          </p:txBody>
        </p:sp>
        <p:sp>
          <p:nvSpPr>
            <p:cNvPr id="39" name="MH_Other_3"/>
            <p:cNvSpPr/>
            <p:nvPr>
              <p:custDataLst>
                <p:tags r:id="rId2"/>
              </p:custDataLst>
            </p:nvPr>
          </p:nvSpPr>
          <p:spPr>
            <a:xfrm>
              <a:off x="843801" y="2329432"/>
              <a:ext cx="1435775" cy="1531616"/>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73C7E9"/>
            </a:solidFill>
            <a:ln>
              <a:noFill/>
            </a:ln>
          </p:spPr>
          <p:style>
            <a:lnRef idx="2">
              <a:schemeClr val="accent1">
                <a:shade val="50000"/>
              </a:schemeClr>
            </a:lnRef>
            <a:fillRef idx="1">
              <a:schemeClr val="accent1"/>
            </a:fillRef>
            <a:effectRef idx="0">
              <a:schemeClr val="accent1"/>
            </a:effectRef>
            <a:fontRef idx="minor">
              <a:schemeClr val="lt1"/>
            </a:fontRef>
          </p:style>
          <p:txBody>
            <a:bodyPr lIns="137521" tIns="68760" rIns="137521" bIns="0" anchor="b"/>
            <a:lstStyle/>
            <a:p>
              <a:pPr algn="ctr" defTabSz="1219200">
                <a:defRPr/>
              </a:pPr>
              <a:endParaRPr lang="zh-CN" altLang="en-US" sz="3335" dirty="0">
                <a:solidFill>
                  <a:prstClr val="black"/>
                </a:solidFill>
                <a:latin typeface="微软雅黑" panose="020B0503020204020204" charset="-122"/>
                <a:ea typeface="微软雅黑" panose="020B0503020204020204" charset="-122"/>
              </a:endParaRPr>
            </a:p>
          </p:txBody>
        </p:sp>
      </p:grpSp>
      <p:grpSp>
        <p:nvGrpSpPr>
          <p:cNvPr id="40" name="组合 39"/>
          <p:cNvGrpSpPr/>
          <p:nvPr/>
        </p:nvGrpSpPr>
        <p:grpSpPr>
          <a:xfrm>
            <a:off x="5320447" y="3054797"/>
            <a:ext cx="1434423" cy="1531616"/>
            <a:chOff x="4157521" y="2276872"/>
            <a:chExt cx="1434423" cy="1531616"/>
          </a:xfrm>
        </p:grpSpPr>
        <p:sp>
          <p:nvSpPr>
            <p:cNvPr id="41" name="MH_SubTitle_4"/>
            <p:cNvSpPr/>
            <p:nvPr>
              <p:custDataLst>
                <p:tags r:id="rId3"/>
              </p:custDataLst>
            </p:nvPr>
          </p:nvSpPr>
          <p:spPr>
            <a:xfrm>
              <a:off x="4283334" y="2382710"/>
              <a:ext cx="1204591" cy="1095240"/>
            </a:xfrm>
            <a:prstGeom prst="ellipse">
              <a:avLst/>
            </a:prstGeom>
            <a:solidFill>
              <a:srgbClr val="FAC1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defTabSz="1219200">
                <a:lnSpc>
                  <a:spcPct val="140000"/>
                </a:lnSpc>
                <a:defRPr/>
              </a:pPr>
              <a:r>
                <a:rPr lang="zh-CN" altLang="en-US" sz="1200" dirty="0">
                  <a:solidFill>
                    <a:prstClr val="white"/>
                  </a:solidFill>
                  <a:latin typeface="微软雅黑" panose="020B0503020204020204" charset="-122"/>
                  <a:ea typeface="微软雅黑" panose="020B0503020204020204" charset="-122"/>
                </a:rPr>
                <a:t>管控范围</a:t>
              </a:r>
              <a:r>
                <a:rPr lang="zh-CN" altLang="en-US" sz="1200" dirty="0">
                  <a:solidFill>
                    <a:prstClr val="white"/>
                  </a:solidFill>
                  <a:latin typeface="微软雅黑" panose="020B0503020204020204" charset="-122"/>
                  <a:ea typeface="微软雅黑" panose="020B0503020204020204" charset="-122"/>
                </a:rPr>
                <a:t>窄</a:t>
              </a:r>
              <a:endParaRPr lang="zh-CN" altLang="en-US" sz="1200" dirty="0">
                <a:solidFill>
                  <a:prstClr val="white"/>
                </a:solidFill>
                <a:latin typeface="微软雅黑" panose="020B0503020204020204" charset="-122"/>
                <a:ea typeface="微软雅黑" panose="020B0503020204020204" charset="-122"/>
              </a:endParaRPr>
            </a:p>
          </p:txBody>
        </p:sp>
        <p:sp>
          <p:nvSpPr>
            <p:cNvPr id="42" name="MH_Other_4"/>
            <p:cNvSpPr/>
            <p:nvPr>
              <p:custDataLst>
                <p:tags r:id="rId4"/>
              </p:custDataLst>
            </p:nvPr>
          </p:nvSpPr>
          <p:spPr>
            <a:xfrm>
              <a:off x="4157521" y="2276872"/>
              <a:ext cx="1434423" cy="1531616"/>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rgbClr val="FAC131"/>
            </a:solidFill>
            <a:ln>
              <a:noFill/>
            </a:ln>
          </p:spPr>
          <p:style>
            <a:lnRef idx="2">
              <a:schemeClr val="accent1">
                <a:shade val="50000"/>
              </a:schemeClr>
            </a:lnRef>
            <a:fillRef idx="1">
              <a:schemeClr val="accent1"/>
            </a:fillRef>
            <a:effectRef idx="0">
              <a:schemeClr val="accent1"/>
            </a:effectRef>
            <a:fontRef idx="minor">
              <a:schemeClr val="lt1"/>
            </a:fontRef>
          </p:style>
          <p:txBody>
            <a:bodyPr lIns="137521" tIns="68760" rIns="137521" bIns="0" anchor="b"/>
            <a:lstStyle/>
            <a:p>
              <a:pPr algn="ctr" defTabSz="1219200">
                <a:defRPr/>
              </a:pPr>
              <a:endParaRPr lang="zh-CN" altLang="en-US" sz="3335" dirty="0">
                <a:solidFill>
                  <a:prstClr val="black"/>
                </a:solidFill>
                <a:latin typeface="微软雅黑" panose="020B0503020204020204" charset="-122"/>
                <a:ea typeface="微软雅黑" panose="020B0503020204020204" charset="-122"/>
              </a:endParaRPr>
            </a:p>
          </p:txBody>
        </p:sp>
      </p:grpSp>
      <p:grpSp>
        <p:nvGrpSpPr>
          <p:cNvPr id="44" name="组合 43"/>
          <p:cNvGrpSpPr/>
          <p:nvPr/>
        </p:nvGrpSpPr>
        <p:grpSpPr>
          <a:xfrm>
            <a:off x="8506507" y="3045272"/>
            <a:ext cx="1355400" cy="1505956"/>
            <a:chOff x="6036744" y="2204864"/>
            <a:chExt cx="1355400" cy="1505956"/>
          </a:xfrm>
        </p:grpSpPr>
        <p:sp>
          <p:nvSpPr>
            <p:cNvPr id="45" name="MH_SubTitle_2"/>
            <p:cNvSpPr/>
            <p:nvPr>
              <p:custDataLst>
                <p:tags r:id="rId5"/>
              </p:custDataLst>
            </p:nvPr>
          </p:nvSpPr>
          <p:spPr>
            <a:xfrm>
              <a:off x="6112247" y="2308928"/>
              <a:ext cx="1135881" cy="1076892"/>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defTabSz="1219200">
                <a:lnSpc>
                  <a:spcPct val="140000"/>
                </a:lnSpc>
                <a:defRPr/>
              </a:pPr>
              <a:r>
                <a:rPr lang="zh-CN" altLang="en-US" sz="1335" dirty="0">
                  <a:solidFill>
                    <a:prstClr val="white"/>
                  </a:solidFill>
                  <a:latin typeface="微软雅黑" panose="020B0503020204020204" charset="-122"/>
                  <a:ea typeface="微软雅黑" panose="020B0503020204020204" charset="-122"/>
                </a:rPr>
                <a:t>消缺及时性差</a:t>
              </a:r>
              <a:endParaRPr lang="zh-CN" altLang="en-US" sz="1335" dirty="0">
                <a:solidFill>
                  <a:prstClr val="white"/>
                </a:solidFill>
                <a:latin typeface="微软雅黑" panose="020B0503020204020204" charset="-122"/>
                <a:ea typeface="微软雅黑" panose="020B0503020204020204" charset="-122"/>
              </a:endParaRPr>
            </a:p>
          </p:txBody>
        </p:sp>
        <p:sp>
          <p:nvSpPr>
            <p:cNvPr id="46" name="MH_Other_2"/>
            <p:cNvSpPr/>
            <p:nvPr>
              <p:custDataLst>
                <p:tags r:id="rId6"/>
              </p:custDataLst>
            </p:nvPr>
          </p:nvSpPr>
          <p:spPr>
            <a:xfrm>
              <a:off x="6036744" y="2204864"/>
              <a:ext cx="1355400" cy="1505956"/>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521" tIns="68760" rIns="137521" bIns="0" anchor="b"/>
            <a:lstStyle/>
            <a:p>
              <a:pPr algn="ctr" defTabSz="1219200">
                <a:defRPr/>
              </a:pPr>
              <a:endParaRPr lang="zh-CN" altLang="en-US" sz="3335" dirty="0">
                <a:solidFill>
                  <a:srgbClr val="027675">
                    <a:lumMod val="75000"/>
                  </a:srgbClr>
                </a:solidFill>
                <a:latin typeface="微软雅黑" panose="020B0503020204020204" charset="-122"/>
                <a:ea typeface="微软雅黑" panose="020B0503020204020204" charset="-122"/>
              </a:endParaRPr>
            </a:p>
          </p:txBody>
        </p:sp>
      </p:grpSp>
      <p:sp>
        <p:nvSpPr>
          <p:cNvPr id="47" name="MH_Text_1"/>
          <p:cNvSpPr txBox="1"/>
          <p:nvPr>
            <p:custDataLst>
              <p:tags r:id="rId7"/>
            </p:custDataLst>
          </p:nvPr>
        </p:nvSpPr>
        <p:spPr>
          <a:xfrm>
            <a:off x="1756410" y="4870450"/>
            <a:ext cx="2465070" cy="1565910"/>
          </a:xfrm>
          <a:prstGeom prst="rect">
            <a:avLst/>
          </a:prstGeom>
          <a:noFill/>
          <a:ln w="12700">
            <a:solidFill>
              <a:srgbClr val="80C8A7"/>
            </a:solidFill>
            <a:prstDash val="dash"/>
          </a:ln>
        </p:spPr>
        <p:txBody>
          <a:bodyPr lIns="96000" tIns="144000" rIns="96000" bIns="48000">
            <a:noAutofit/>
          </a:bodyPr>
          <a:lstStyle>
            <a:defPPr>
              <a:defRPr lang="zh-CN"/>
            </a:defPPr>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marL="0" lvl="3" algn="just" defTabSz="711200" hangingPunct="0">
              <a:lnSpc>
                <a:spcPct val="120000"/>
              </a:lnSpc>
              <a:buClr>
                <a:srgbClr val="0070C0"/>
              </a:buClr>
              <a:buFont typeface="Arial" panose="020B0604020202020204" pitchFamily="34" charset="0"/>
              <a:buNone/>
              <a:defRPr sz="2000">
                <a:solidFill>
                  <a:srgbClr val="262626"/>
                </a:solidFill>
                <a:latin typeface="黑体" panose="02010609060101010101" charset="-122"/>
                <a:ea typeface="黑体" panose="02010609060101010101" charset="-122"/>
              </a:defRPr>
            </a:lvl4pPr>
            <a:lvl5pPr>
              <a:defRPr>
                <a:solidFill>
                  <a:schemeClr val="tx1"/>
                </a:solidFill>
                <a:latin typeface="Arial" panose="020B0604020202020204" pitchFamily="34" charset="0"/>
                <a:ea typeface="宋体" panose="02010600030101010101" pitchFamily="2" charset="-122"/>
              </a:defRPr>
            </a:lvl5pPr>
            <a:lvl6pPr>
              <a:defRPr>
                <a:solidFill>
                  <a:schemeClr val="tx1"/>
                </a:solidFill>
                <a:latin typeface="Arial" panose="020B0604020202020204" pitchFamily="34" charset="0"/>
                <a:ea typeface="宋体" panose="02010600030101010101" pitchFamily="2" charset="-122"/>
              </a:defRPr>
            </a:lvl6pPr>
            <a:lvl7pPr>
              <a:defRPr>
                <a:solidFill>
                  <a:schemeClr val="tx1"/>
                </a:solidFill>
                <a:latin typeface="Arial" panose="020B0604020202020204" pitchFamily="34" charset="0"/>
                <a:ea typeface="宋体" panose="02010600030101010101" pitchFamily="2" charset="-122"/>
              </a:defRPr>
            </a:lvl7pPr>
            <a:lvl8pPr>
              <a:defRPr>
                <a:solidFill>
                  <a:schemeClr val="tx1"/>
                </a:solidFill>
                <a:latin typeface="Arial" panose="020B0604020202020204" pitchFamily="34" charset="0"/>
                <a:ea typeface="宋体" panose="02010600030101010101" pitchFamily="2" charset="-122"/>
              </a:defRPr>
            </a:lvl8pPr>
            <a:lvl9pPr>
              <a:defRPr>
                <a:solidFill>
                  <a:schemeClr val="tx1"/>
                </a:solidFill>
                <a:latin typeface="Arial" panose="020B0604020202020204" pitchFamily="34" charset="0"/>
                <a:ea typeface="宋体" panose="02010600030101010101" pitchFamily="2" charset="-122"/>
              </a:defRPr>
            </a:lvl9pPr>
          </a:lstStyle>
          <a:p>
            <a:pPr marL="171450" indent="-171450" defTabSz="1219200">
              <a:lnSpc>
                <a:spcPct val="150000"/>
              </a:lnSpc>
              <a:buFont typeface="Wingdings" panose="05000000000000000000" pitchFamily="2" charset="2"/>
              <a:buChar char="u"/>
            </a:pPr>
            <a:r>
              <a:rPr lang="zh-CN" altLang="en-US" sz="1200" dirty="0">
                <a:latin typeface="微软雅黑" panose="020B0503020204020204" charset="-122"/>
                <a:ea typeface="微软雅黑" panose="020B0503020204020204" charset="-122"/>
              </a:rPr>
              <a:t>配电终端二次运维自动化程度不高主要以现场运维为主，运维工作需往返现场，运维效率低。</a:t>
            </a:r>
            <a:endParaRPr lang="zh-CN" altLang="en-US" sz="1200" dirty="0">
              <a:latin typeface="微软雅黑" panose="020B0503020204020204" charset="-122"/>
              <a:ea typeface="微软雅黑" panose="020B0503020204020204" charset="-122"/>
            </a:endParaRPr>
          </a:p>
        </p:txBody>
      </p:sp>
      <p:sp>
        <p:nvSpPr>
          <p:cNvPr id="48" name="MH_Text_1"/>
          <p:cNvSpPr txBox="1"/>
          <p:nvPr>
            <p:custDataLst>
              <p:tags r:id="rId8"/>
            </p:custDataLst>
          </p:nvPr>
        </p:nvSpPr>
        <p:spPr>
          <a:xfrm>
            <a:off x="4797425" y="4870450"/>
            <a:ext cx="2465070" cy="1557020"/>
          </a:xfrm>
          <a:prstGeom prst="rect">
            <a:avLst/>
          </a:prstGeom>
          <a:noFill/>
          <a:ln w="12700">
            <a:solidFill>
              <a:srgbClr val="80C8A7"/>
            </a:solidFill>
            <a:prstDash val="dash"/>
          </a:ln>
        </p:spPr>
        <p:txBody>
          <a:bodyPr lIns="96000" tIns="144000" rIns="96000" bIns="48000">
            <a:noAutofit/>
          </a:bodyPr>
          <a:lstStyle>
            <a:defPPr>
              <a:defRPr lang="zh-CN"/>
            </a:defPPr>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marL="0" lvl="3" algn="just" defTabSz="711200" hangingPunct="0">
              <a:lnSpc>
                <a:spcPct val="120000"/>
              </a:lnSpc>
              <a:buClr>
                <a:srgbClr val="0070C0"/>
              </a:buClr>
              <a:buFont typeface="Arial" panose="020B0604020202020204" pitchFamily="34" charset="0"/>
              <a:buNone/>
              <a:defRPr sz="2000">
                <a:solidFill>
                  <a:srgbClr val="262626"/>
                </a:solidFill>
                <a:latin typeface="黑体" panose="02010609060101010101" charset="-122"/>
                <a:ea typeface="黑体" panose="02010609060101010101" charset="-122"/>
              </a:defRPr>
            </a:lvl4pPr>
            <a:lvl5pPr>
              <a:defRPr>
                <a:solidFill>
                  <a:schemeClr val="tx1"/>
                </a:solidFill>
                <a:latin typeface="Arial" panose="020B0604020202020204" pitchFamily="34" charset="0"/>
                <a:ea typeface="宋体" panose="02010600030101010101" pitchFamily="2" charset="-122"/>
              </a:defRPr>
            </a:lvl5pPr>
            <a:lvl6pPr>
              <a:defRPr>
                <a:solidFill>
                  <a:schemeClr val="tx1"/>
                </a:solidFill>
                <a:latin typeface="Arial" panose="020B0604020202020204" pitchFamily="34" charset="0"/>
                <a:ea typeface="宋体" panose="02010600030101010101" pitchFamily="2" charset="-122"/>
              </a:defRPr>
            </a:lvl6pPr>
            <a:lvl7pPr>
              <a:defRPr>
                <a:solidFill>
                  <a:schemeClr val="tx1"/>
                </a:solidFill>
                <a:latin typeface="Arial" panose="020B0604020202020204" pitchFamily="34" charset="0"/>
                <a:ea typeface="宋体" panose="02010600030101010101" pitchFamily="2" charset="-122"/>
              </a:defRPr>
            </a:lvl7pPr>
            <a:lvl8pPr>
              <a:defRPr>
                <a:solidFill>
                  <a:schemeClr val="tx1"/>
                </a:solidFill>
                <a:latin typeface="Arial" panose="020B0604020202020204" pitchFamily="34" charset="0"/>
                <a:ea typeface="宋体" panose="02010600030101010101" pitchFamily="2" charset="-122"/>
              </a:defRPr>
            </a:lvl8pPr>
            <a:lvl9pPr>
              <a:defRPr>
                <a:solidFill>
                  <a:schemeClr val="tx1"/>
                </a:solidFill>
                <a:latin typeface="Arial" panose="020B0604020202020204" pitchFamily="34" charset="0"/>
                <a:ea typeface="宋体" panose="02010600030101010101" pitchFamily="2" charset="-122"/>
              </a:defRPr>
            </a:lvl9pPr>
          </a:lstStyle>
          <a:p>
            <a:pPr marL="171450" indent="-171450" defTabSz="1219200">
              <a:lnSpc>
                <a:spcPct val="150000"/>
              </a:lnSpc>
              <a:buFont typeface="Wingdings" panose="05000000000000000000" pitchFamily="2" charset="2"/>
              <a:buChar char="u"/>
            </a:pPr>
            <a:r>
              <a:rPr lang="zh-CN" altLang="en-US" sz="1200" dirty="0">
                <a:latin typeface="微软雅黑" panose="020B0503020204020204" charset="-122"/>
                <a:ea typeface="微软雅黑" panose="020B0503020204020204" charset="-122"/>
              </a:rPr>
              <a:t>巡视周期长，且人工巡视仅能查看如告警灯、气压表、蜂鸣器等异常报警情况，同时目前人工巡视缺乏对隐患辨识的有效手段。</a:t>
            </a:r>
            <a:endParaRPr lang="zh-CN" altLang="en-US" sz="1200" dirty="0">
              <a:latin typeface="微软雅黑" panose="020B0503020204020204" charset="-122"/>
              <a:ea typeface="微软雅黑" panose="020B0503020204020204" charset="-122"/>
            </a:endParaRPr>
          </a:p>
        </p:txBody>
      </p:sp>
      <p:sp>
        <p:nvSpPr>
          <p:cNvPr id="49" name="MH_Text_1"/>
          <p:cNvSpPr txBox="1"/>
          <p:nvPr>
            <p:custDataLst>
              <p:tags r:id="rId9"/>
            </p:custDataLst>
          </p:nvPr>
        </p:nvSpPr>
        <p:spPr>
          <a:xfrm>
            <a:off x="7951470" y="4872355"/>
            <a:ext cx="2465070" cy="1556385"/>
          </a:xfrm>
          <a:prstGeom prst="rect">
            <a:avLst/>
          </a:prstGeom>
          <a:noFill/>
          <a:ln w="12700">
            <a:solidFill>
              <a:srgbClr val="80C8A7"/>
            </a:solidFill>
            <a:prstDash val="dash"/>
          </a:ln>
        </p:spPr>
        <p:txBody>
          <a:bodyPr lIns="96000" tIns="144000" rIns="96000" bIns="48000">
            <a:noAutofit/>
          </a:bodyPr>
          <a:lstStyle>
            <a:defPPr>
              <a:defRPr lang="zh-CN"/>
            </a:defPPr>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marL="0" lvl="3" algn="just" defTabSz="711200" hangingPunct="0">
              <a:lnSpc>
                <a:spcPct val="120000"/>
              </a:lnSpc>
              <a:buClr>
                <a:srgbClr val="0070C0"/>
              </a:buClr>
              <a:buFont typeface="Arial" panose="020B0604020202020204" pitchFamily="34" charset="0"/>
              <a:buNone/>
              <a:defRPr sz="2000">
                <a:solidFill>
                  <a:srgbClr val="262626"/>
                </a:solidFill>
                <a:latin typeface="黑体" panose="02010609060101010101" charset="-122"/>
                <a:ea typeface="黑体" panose="02010609060101010101" charset="-122"/>
              </a:defRPr>
            </a:lvl4pPr>
            <a:lvl5pPr>
              <a:defRPr>
                <a:solidFill>
                  <a:schemeClr val="tx1"/>
                </a:solidFill>
                <a:latin typeface="Arial" panose="020B0604020202020204" pitchFamily="34" charset="0"/>
                <a:ea typeface="宋体" panose="02010600030101010101" pitchFamily="2" charset="-122"/>
              </a:defRPr>
            </a:lvl5pPr>
            <a:lvl6pPr>
              <a:defRPr>
                <a:solidFill>
                  <a:schemeClr val="tx1"/>
                </a:solidFill>
                <a:latin typeface="Arial" panose="020B0604020202020204" pitchFamily="34" charset="0"/>
                <a:ea typeface="宋体" panose="02010600030101010101" pitchFamily="2" charset="-122"/>
              </a:defRPr>
            </a:lvl6pPr>
            <a:lvl7pPr>
              <a:defRPr>
                <a:solidFill>
                  <a:schemeClr val="tx1"/>
                </a:solidFill>
                <a:latin typeface="Arial" panose="020B0604020202020204" pitchFamily="34" charset="0"/>
                <a:ea typeface="宋体" panose="02010600030101010101" pitchFamily="2" charset="-122"/>
              </a:defRPr>
            </a:lvl7pPr>
            <a:lvl8pPr>
              <a:defRPr>
                <a:solidFill>
                  <a:schemeClr val="tx1"/>
                </a:solidFill>
                <a:latin typeface="Arial" panose="020B0604020202020204" pitchFamily="34" charset="0"/>
                <a:ea typeface="宋体" panose="02010600030101010101" pitchFamily="2" charset="-122"/>
              </a:defRPr>
            </a:lvl8pPr>
            <a:lvl9pPr>
              <a:defRPr>
                <a:solidFill>
                  <a:schemeClr val="tx1"/>
                </a:solidFill>
                <a:latin typeface="Arial" panose="020B0604020202020204" pitchFamily="34" charset="0"/>
                <a:ea typeface="宋体" panose="02010600030101010101" pitchFamily="2" charset="-122"/>
              </a:defRPr>
            </a:lvl9pPr>
          </a:lstStyle>
          <a:p>
            <a:pPr marL="171450" indent="-171450" defTabSz="1219200">
              <a:lnSpc>
                <a:spcPct val="150000"/>
              </a:lnSpc>
              <a:buFont typeface="Wingdings" panose="05000000000000000000" pitchFamily="2" charset="2"/>
              <a:buChar char="u"/>
            </a:pPr>
            <a:r>
              <a:rPr lang="zh-CN" altLang="en-US" sz="1200" dirty="0">
                <a:latin typeface="微软雅黑" panose="020B0503020204020204" charset="-122"/>
                <a:ea typeface="微软雅黑" panose="020B0503020204020204" charset="-122"/>
              </a:rPr>
              <a:t>由于现场故障类型差异较大，存在不同场景的自动化终端异常、模块附件故障、设备隐患预警等分析难度</a:t>
            </a:r>
            <a:r>
              <a:rPr lang="zh-CN" altLang="en-US" sz="1200" dirty="0">
                <a:latin typeface="微软雅黑" panose="020B0503020204020204" charset="-122"/>
                <a:ea typeface="微软雅黑" panose="020B0503020204020204" charset="-122"/>
              </a:rPr>
              <a:t>大，造成消缺及时性差。</a:t>
            </a:r>
            <a:endParaRPr lang="zh-CN" altLang="en-US" sz="1200" dirty="0">
              <a:latin typeface="微软雅黑" panose="020B0503020204020204" charset="-122"/>
              <a:ea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1181735" y="3184843"/>
            <a:ext cx="4547870" cy="1114425"/>
          </a:xfrm>
          <a:prstGeom prst="rect">
            <a:avLst/>
          </a:prstGeom>
          <a:noFill/>
          <a:ln>
            <a:noFill/>
          </a:ln>
        </p:spPr>
      </p:pic>
      <p:sp>
        <p:nvSpPr>
          <p:cNvPr id="8" name="Rectangle 8"/>
          <p:cNvSpPr>
            <a:spLocks noChangeArrowheads="1"/>
          </p:cNvSpPr>
          <p:nvPr/>
        </p:nvSpPr>
        <p:spPr bwMode="auto">
          <a:xfrm>
            <a:off x="775970" y="1027430"/>
            <a:ext cx="10948670"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5" name="Freeform 9"/>
          <p:cNvSpPr>
            <a:spLocks noChangeArrowheads="1"/>
          </p:cNvSpPr>
          <p:nvPr/>
        </p:nvSpPr>
        <p:spPr bwMode="auto">
          <a:xfrm>
            <a:off x="357188" y="1027113"/>
            <a:ext cx="1706563"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52227" name="Text Box 6"/>
          <p:cNvSpPr txBox="1"/>
          <p:nvPr/>
        </p:nvSpPr>
        <p:spPr>
          <a:xfrm>
            <a:off x="2064385" y="1119505"/>
            <a:ext cx="5838825" cy="398780"/>
          </a:xfrm>
          <a:prstGeom prst="rect">
            <a:avLst/>
          </a:prstGeom>
          <a:noFill/>
          <a:ln w="9525">
            <a:noFill/>
          </a:ln>
        </p:spPr>
        <p:txBody>
          <a:bodyPr wrap="square" anchor="t">
            <a:spAutoFit/>
          </a:bodyPr>
          <a:p>
            <a:pPr latinLnBrk="1"/>
            <a:r>
              <a:rPr lang="zh-CN" altLang="en-US" sz="2000" b="1" dirty="0">
                <a:latin typeface="微软雅黑" panose="020B0503020204020204" charset="-122"/>
                <a:ea typeface="微软雅黑" panose="020B0503020204020204" charset="-122"/>
                <a:sym typeface="宋体" panose="02010600030101010101" pitchFamily="2" charset="-122"/>
              </a:rPr>
              <a:t>工作目标</a:t>
            </a:r>
            <a:endParaRPr lang="zh-CN" altLang="en-US" sz="2000" b="1" dirty="0">
              <a:highlight>
                <a:srgbClr val="FFFF00"/>
              </a:highlight>
              <a:latin typeface="微软雅黑" panose="020B0503020204020204" charset="-122"/>
              <a:ea typeface="微软雅黑" panose="020B0503020204020204" charset="-122"/>
              <a:sym typeface="宋体" panose="02010600030101010101" pitchFamily="2" charset="-122"/>
            </a:endParaRPr>
          </a:p>
        </p:txBody>
      </p:sp>
      <p:sp>
        <p:nvSpPr>
          <p:cNvPr id="52228" name="Text Box 10"/>
          <p:cNvSpPr txBox="1"/>
          <p:nvPr/>
        </p:nvSpPr>
        <p:spPr>
          <a:xfrm>
            <a:off x="580074" y="1119188"/>
            <a:ext cx="722630" cy="521970"/>
          </a:xfrm>
          <a:prstGeom prst="rect">
            <a:avLst/>
          </a:prstGeom>
          <a:noFill/>
          <a:ln w="9525">
            <a:noFill/>
          </a:ln>
          <a:effectLst>
            <a:outerShdw dist="85194" dir="1593903" algn="ctr" rotWithShape="0">
              <a:srgbClr val="000000">
                <a:alpha val="50000"/>
              </a:srgbClr>
            </a:outerShdw>
          </a:effectLst>
        </p:spPr>
        <p:txBody>
          <a:bodyPr wrap="none" anchor="t">
            <a:spAutoFit/>
          </a:bodyPr>
          <a:p>
            <a:pPr algn="ctr" latinLnBrk="1"/>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1.3</a:t>
            </a:r>
            <a:endParaRPr lang="en-US" altLang="zh-CN" sz="2800" b="1" dirty="0">
              <a:solidFill>
                <a:srgbClr val="E6E6E6"/>
              </a:solidFill>
              <a:latin typeface="微软雅黑" panose="020B0503020204020204" charset="-122"/>
              <a:ea typeface="微软雅黑" panose="020B0503020204020204" charset="-122"/>
            </a:endParaRPr>
          </a:p>
        </p:txBody>
      </p:sp>
      <p:sp>
        <p:nvSpPr>
          <p:cNvPr id="7" name="矩形 12"/>
          <p:cNvSpPr/>
          <p:nvPr/>
        </p:nvSpPr>
        <p:spPr>
          <a:xfrm>
            <a:off x="333375" y="1681480"/>
            <a:ext cx="11391265" cy="855980"/>
          </a:xfrm>
          <a:prstGeom prst="rect">
            <a:avLst/>
          </a:prstGeom>
          <a:ln w="28575" cmpd="sng">
            <a:solidFill>
              <a:schemeClr val="accent1">
                <a:shade val="50000"/>
              </a:schemeClr>
            </a:solidFill>
            <a:prstDash val="dash"/>
          </a:ln>
        </p:spPr>
        <p:txBody>
          <a:bodyPr wrap="square">
            <a:noAutofit/>
          </a:bodyPr>
          <a:p>
            <a:pPr marL="285750" indent="-285750" algn="l" fontAlgn="auto">
              <a:lnSpc>
                <a:spcPct val="150000"/>
              </a:lnSpc>
              <a:spcBef>
                <a:spcPts val="0"/>
              </a:spcBef>
              <a:buClrTx/>
              <a:buSzTx/>
              <a:buFont typeface="Wingdings" panose="05000000000000000000" charset="0"/>
              <a:buChar char="Ø"/>
            </a:pPr>
            <a:r>
              <a:rPr sz="1400" b="1" dirty="0">
                <a:latin typeface="微软雅黑" panose="020B0503020204020204" charset="-122"/>
                <a:ea typeface="微软雅黑" panose="020B0503020204020204" charset="-122"/>
              </a:rPr>
              <a:t>开发配电设备远程数字巡视平台</a:t>
            </a:r>
            <a:r>
              <a:rPr lang="zh-CN" sz="1400" dirty="0">
                <a:latin typeface="微软雅黑" panose="020B0503020204020204" charset="-122"/>
                <a:ea typeface="微软雅黑" panose="020B0503020204020204" charset="-122"/>
              </a:rPr>
              <a:t>：</a:t>
            </a:r>
            <a:r>
              <a:rPr lang="zh-CN" sz="1400" b="1" dirty="0">
                <a:solidFill>
                  <a:srgbClr val="FF0000"/>
                </a:solidFill>
                <a:latin typeface="微软雅黑" panose="020B0503020204020204" charset="-122"/>
                <a:ea typeface="微软雅黑" panose="020B0503020204020204" charset="-122"/>
              </a:rPr>
              <a:t>打通平台间的数据交互</a:t>
            </a:r>
            <a:r>
              <a:rPr lang="zh-CN" sz="1400" dirty="0">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rPr>
              <a:t>按主动巡视策略远程巡视全区域配电设备，主动发现设备渐变性隐患，同时</a:t>
            </a:r>
            <a:r>
              <a:rPr sz="1400" b="1" dirty="0">
                <a:solidFill>
                  <a:srgbClr val="FF0000"/>
                </a:solidFill>
                <a:latin typeface="微软雅黑" panose="020B0503020204020204" charset="-122"/>
                <a:ea typeface="微软雅黑" panose="020B0503020204020204" charset="-122"/>
              </a:rPr>
              <a:t>研制配网现场状态检修及</a:t>
            </a:r>
            <a:r>
              <a:rPr lang="zh-CN" sz="1400" b="1" dirty="0">
                <a:solidFill>
                  <a:srgbClr val="FF0000"/>
                </a:solidFill>
                <a:latin typeface="微软雅黑" panose="020B0503020204020204" charset="-122"/>
                <a:ea typeface="微软雅黑" panose="020B0503020204020204" charset="-122"/>
              </a:rPr>
              <a:t>全景监测</a:t>
            </a:r>
            <a:r>
              <a:rPr sz="1400" b="1" dirty="0">
                <a:solidFill>
                  <a:srgbClr val="FF0000"/>
                </a:solidFill>
                <a:latin typeface="微软雅黑" panose="020B0503020204020204" charset="-122"/>
                <a:ea typeface="微软雅黑" panose="020B0503020204020204" charset="-122"/>
              </a:rPr>
              <a:t>装置</a:t>
            </a:r>
            <a:r>
              <a:rPr sz="1400" dirty="0">
                <a:latin typeface="微软雅黑" panose="020B0503020204020204" charset="-122"/>
                <a:ea typeface="微软雅黑" panose="020B0503020204020204" charset="-122"/>
              </a:rPr>
              <a:t>，辅助排查及处置现场设备故障，实现</a:t>
            </a:r>
            <a:r>
              <a:rPr sz="1400" b="1" dirty="0">
                <a:solidFill>
                  <a:srgbClr val="FF0000"/>
                </a:solidFill>
                <a:latin typeface="微软雅黑" panose="020B0503020204020204" charset="-122"/>
                <a:ea typeface="微软雅黑" panose="020B0503020204020204" charset="-122"/>
              </a:rPr>
              <a:t>“数字巡检为主，现场巡检为辅”</a:t>
            </a:r>
            <a:r>
              <a:rPr sz="1400" dirty="0">
                <a:latin typeface="微软雅黑" panose="020B0503020204020204" charset="-122"/>
                <a:ea typeface="微软雅黑" panose="020B0503020204020204" charset="-122"/>
              </a:rPr>
              <a:t>的主动运维模式。</a:t>
            </a:r>
            <a:endParaRPr sz="1400" dirty="0">
              <a:latin typeface="微软雅黑" panose="020B0503020204020204" charset="-122"/>
              <a:ea typeface="微软雅黑" panose="020B0503020204020204" charset="-122"/>
            </a:endParaRPr>
          </a:p>
          <a:p>
            <a:pPr algn="l" fontAlgn="auto">
              <a:lnSpc>
                <a:spcPct val="150000"/>
              </a:lnSpc>
              <a:spcBef>
                <a:spcPts val="0"/>
              </a:spcBef>
              <a:buClrTx/>
              <a:buSzTx/>
            </a:pPr>
            <a:endParaRPr lang="zh-CN" altLang="en-US" sz="1600" dirty="0">
              <a:solidFill>
                <a:schemeClr val="tx1"/>
              </a:solidFill>
              <a:latin typeface="微软雅黑" panose="020B0503020204020204" charset="-122"/>
              <a:ea typeface="微软雅黑" panose="020B0503020204020204" charset="-122"/>
              <a:sym typeface="+mn-ea"/>
            </a:endParaRPr>
          </a:p>
          <a:p>
            <a:pPr algn="l" fontAlgn="auto">
              <a:lnSpc>
                <a:spcPct val="150000"/>
              </a:lnSpc>
              <a:spcBef>
                <a:spcPts val="0"/>
              </a:spcBef>
              <a:buClrTx/>
              <a:buSzTx/>
            </a:pPr>
            <a:endParaRPr lang="zh-CN" altLang="en-US" sz="1600" dirty="0">
              <a:latin typeface="微软雅黑" panose="020B0503020204020204" charset="-122"/>
              <a:ea typeface="微软雅黑" panose="020B0503020204020204" charset="-122"/>
              <a:sym typeface="微软雅黑" panose="020B0503020204020204" charset="-122"/>
            </a:endParaRPr>
          </a:p>
        </p:txBody>
      </p:sp>
      <p:sp>
        <p:nvSpPr>
          <p:cNvPr id="3" name="TextBox 1"/>
          <p:cNvSpPr txBox="1"/>
          <p:nvPr/>
        </p:nvSpPr>
        <p:spPr>
          <a:xfrm>
            <a:off x="298450" y="311150"/>
            <a:ext cx="4163060" cy="460375"/>
          </a:xfrm>
          <a:prstGeom prst="rect">
            <a:avLst/>
          </a:prstGeom>
          <a:noFill/>
          <a:ln w="9525">
            <a:noFill/>
          </a:ln>
        </p:spPr>
        <p:txBody>
          <a:bodyPr wrap="square" anchor="t">
            <a:spAutoFit/>
          </a:bodyPr>
          <a:p>
            <a:pPr latinLnBrk="1"/>
            <a:r>
              <a:rPr lang="zh-CN" altLang="en-US" sz="2400" b="1" noProof="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一、</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工作背景</a:t>
            </a:r>
            <a:endParaRPr lang="zh-CN" altLang="en-US" sz="2400" b="1" noProof="1" dirty="0">
              <a:solidFill>
                <a:schemeClr val="accent5">
                  <a:lumMod val="75000"/>
                </a:schemeClr>
              </a:solidFill>
              <a:latin typeface="微软雅黑" panose="020B0503020204020204" charset="-122"/>
              <a:ea typeface="微软雅黑" panose="020B0503020204020204" charset="-122"/>
              <a:cs typeface="+mn-cs"/>
              <a:sym typeface="华文楷体" panose="02010600040101010101" pitchFamily="2" charset="-122"/>
            </a:endParaRPr>
          </a:p>
        </p:txBody>
      </p:sp>
      <p:grpSp>
        <p:nvGrpSpPr>
          <p:cNvPr id="44" name="组合 43"/>
          <p:cNvGrpSpPr/>
          <p:nvPr/>
        </p:nvGrpSpPr>
        <p:grpSpPr>
          <a:xfrm>
            <a:off x="1047131" y="2604534"/>
            <a:ext cx="10406380" cy="4164965"/>
            <a:chOff x="1074436" y="1782209"/>
            <a:chExt cx="10406380" cy="4164965"/>
          </a:xfrm>
        </p:grpSpPr>
        <p:sp>
          <p:nvSpPr>
            <p:cNvPr id="45" name="圆角矩形 75"/>
            <p:cNvSpPr/>
            <p:nvPr/>
          </p:nvSpPr>
          <p:spPr bwMode="auto">
            <a:xfrm>
              <a:off x="1074436" y="1947681"/>
              <a:ext cx="5021564" cy="1821501"/>
            </a:xfrm>
            <a:prstGeom prst="roundRect">
              <a:avLst>
                <a:gd name="adj" fmla="val 9716"/>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lIns="121844" tIns="60923" rIns="121844" bIns="60923" anchor="ctr"/>
            <a:p>
              <a:pPr marL="0" lvl="2" algn="ctr" eaLnBrk="0" fontAlgn="ctr" hangingPunct="0">
                <a:buClr>
                  <a:srgbClr val="FF0000"/>
                </a:buClr>
                <a:buSzPct val="70000"/>
                <a:buFont typeface="Wingdings" panose="05000000000000000000" pitchFamily="2" charset="2"/>
                <a:buChar char="n"/>
                <a:tabLst>
                  <a:tab pos="181610" algn="l"/>
                </a:tabLst>
                <a:defRPr/>
              </a:pPr>
              <a:endParaRPr lang="zh-CN" altLang="en-US" sz="1865" dirty="0">
                <a:solidFill>
                  <a:prstClr val="black">
                    <a:lumMod val="50000"/>
                    <a:lumOff val="50000"/>
                  </a:prstClr>
                </a:solidFill>
                <a:latin typeface="微软雅黑" panose="020B0503020204020204" charset="-122"/>
                <a:ea typeface="微软雅黑" panose="020B0503020204020204" charset="-122"/>
                <a:cs typeface="+mn-ea"/>
                <a:sym typeface="Arial" panose="020B0604020202020204" pitchFamily="34" charset="0"/>
              </a:endParaRPr>
            </a:p>
          </p:txBody>
        </p:sp>
        <p:grpSp>
          <p:nvGrpSpPr>
            <p:cNvPr id="65" name="组合 64"/>
            <p:cNvGrpSpPr/>
            <p:nvPr/>
          </p:nvGrpSpPr>
          <p:grpSpPr>
            <a:xfrm>
              <a:off x="1533830" y="1782209"/>
              <a:ext cx="3897715" cy="312834"/>
              <a:chOff x="1356890" y="5470368"/>
              <a:chExt cx="2868947" cy="589034"/>
            </a:xfrm>
            <a:solidFill>
              <a:srgbClr val="002060"/>
            </a:solidFill>
          </p:grpSpPr>
          <p:sp>
            <p:nvSpPr>
              <p:cNvPr id="66" name="圆角矩形 95"/>
              <p:cNvSpPr/>
              <p:nvPr/>
            </p:nvSpPr>
            <p:spPr>
              <a:xfrm>
                <a:off x="1595643" y="5531922"/>
                <a:ext cx="2349485" cy="527480"/>
              </a:xfrm>
              <a:prstGeom prst="roundRect">
                <a:avLst/>
              </a:prstGeom>
              <a:gr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latin typeface="微软雅黑" panose="020B0503020204020204" charset="-122"/>
                  <a:ea typeface="微软雅黑" panose="020B0503020204020204" charset="-122"/>
                </a:endParaRPr>
              </a:p>
            </p:txBody>
          </p:sp>
          <p:sp>
            <p:nvSpPr>
              <p:cNvPr id="86" name="MH_SubTitle_1"/>
              <p:cNvSpPr/>
              <p:nvPr>
                <p:custDataLst>
                  <p:tags r:id="rId2"/>
                </p:custDataLst>
              </p:nvPr>
            </p:nvSpPr>
            <p:spPr>
              <a:xfrm>
                <a:off x="1356890" y="5470368"/>
                <a:ext cx="2868947" cy="584882"/>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algn="ctr">
                  <a:lnSpc>
                    <a:spcPct val="150000"/>
                  </a:lnSpc>
                  <a:defRPr/>
                </a:pPr>
                <a:r>
                  <a:rPr lang="zh-CN" altLang="en-US" sz="1500" b="1" dirty="0" smtClean="0">
                    <a:solidFill>
                      <a:schemeClr val="bg1"/>
                    </a:solidFill>
                    <a:latin typeface="微软雅黑" panose="020B0503020204020204" charset="-122"/>
                    <a:ea typeface="微软雅黑" panose="020B0503020204020204" charset="-122"/>
                  </a:rPr>
                  <a:t>配电自动化设备异常数据智能清洗与识别</a:t>
                </a:r>
                <a:endParaRPr lang="zh-CN" altLang="en-US" sz="1500" b="1" dirty="0" smtClean="0">
                  <a:solidFill>
                    <a:schemeClr val="bg1"/>
                  </a:solidFill>
                  <a:latin typeface="微软雅黑" panose="020B0503020204020204" charset="-122"/>
                  <a:ea typeface="微软雅黑" panose="020B0503020204020204" charset="-122"/>
                </a:endParaRPr>
              </a:p>
            </p:txBody>
          </p:sp>
        </p:grpSp>
        <p:sp>
          <p:nvSpPr>
            <p:cNvPr id="87" name="圆角矩形 104"/>
            <p:cNvSpPr/>
            <p:nvPr/>
          </p:nvSpPr>
          <p:spPr bwMode="auto">
            <a:xfrm>
              <a:off x="6458951" y="1947681"/>
              <a:ext cx="5021564" cy="1821501"/>
            </a:xfrm>
            <a:prstGeom prst="roundRect">
              <a:avLst>
                <a:gd name="adj" fmla="val 9716"/>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lIns="121844" tIns="60923" rIns="121844" bIns="60923" anchor="ctr"/>
            <a:p>
              <a:pPr marL="0" lvl="2" algn="ctr" eaLnBrk="0" fontAlgn="ctr" hangingPunct="0">
                <a:buClr>
                  <a:srgbClr val="FF0000"/>
                </a:buClr>
                <a:buSzPct val="70000"/>
                <a:buFont typeface="Wingdings" panose="05000000000000000000" pitchFamily="2" charset="2"/>
                <a:buChar char="n"/>
                <a:tabLst>
                  <a:tab pos="181610" algn="l"/>
                </a:tabLst>
                <a:defRPr/>
              </a:pPr>
              <a:endParaRPr lang="zh-CN" altLang="en-US" sz="1865" dirty="0">
                <a:solidFill>
                  <a:prstClr val="black">
                    <a:lumMod val="50000"/>
                    <a:lumOff val="50000"/>
                  </a:prstClr>
                </a:solidFill>
                <a:latin typeface="微软雅黑" panose="020B0503020204020204" charset="-122"/>
                <a:ea typeface="微软雅黑" panose="020B0503020204020204" charset="-122"/>
                <a:cs typeface="+mn-ea"/>
                <a:sym typeface="Arial" panose="020B0604020202020204" pitchFamily="34" charset="0"/>
              </a:endParaRPr>
            </a:p>
          </p:txBody>
        </p:sp>
        <p:sp>
          <p:nvSpPr>
            <p:cNvPr id="88" name="矩形 87"/>
            <p:cNvSpPr>
              <a:spLocks noChangeArrowheads="1"/>
            </p:cNvSpPr>
            <p:nvPr/>
          </p:nvSpPr>
          <p:spPr bwMode="auto">
            <a:xfrm>
              <a:off x="6830033" y="2160562"/>
              <a:ext cx="4541842" cy="1228090"/>
            </a:xfrm>
            <a:prstGeom prst="rect">
              <a:avLst/>
            </a:prstGeom>
            <a:noFill/>
            <a:ln w="9525">
              <a:noFill/>
              <a:miter lim="800000"/>
            </a:ln>
          </p:spPr>
          <p:txBody>
            <a:bodyPr wrap="square" lIns="121844" tIns="60923" rIns="121844" bIns="60923">
              <a:spAutoFit/>
            </a:bodyPr>
            <a:p>
              <a:pPr marL="0" indent="0">
                <a:lnSpc>
                  <a:spcPct val="150000"/>
                </a:lnSpc>
                <a:buClr>
                  <a:srgbClr val="1F3F5F"/>
                </a:buClr>
              </a:pPr>
              <a:r>
                <a:rPr lang="zh-CN" altLang="en-US" sz="1600" b="1" dirty="0">
                  <a:solidFill>
                    <a:schemeClr val="tx1"/>
                  </a:solidFill>
                  <a:latin typeface="微软雅黑" panose="020B0503020204020204" charset="-122"/>
                  <a:ea typeface="微软雅黑" panose="020B0503020204020204" charset="-122"/>
                </a:rPr>
                <a:t>针对配网线路拓扑复杂，设备环境复杂等问题，建立面向设备故障检测的因果图谱，</a:t>
              </a:r>
              <a:r>
                <a:rPr lang="zh-CN" altLang="en-US" sz="1600" b="1" dirty="0">
                  <a:solidFill>
                    <a:schemeClr val="tx1"/>
                  </a:solidFill>
                  <a:latin typeface="微软雅黑" panose="020B0503020204020204" charset="-122"/>
                  <a:ea typeface="微软雅黑" panose="020B0503020204020204" charset="-122"/>
                </a:rPr>
                <a:t>分析故障发生前的设备状态以及不正确动作的</a:t>
              </a:r>
              <a:r>
                <a:rPr lang="zh-CN" altLang="en-US" sz="1600" b="1" dirty="0">
                  <a:solidFill>
                    <a:schemeClr val="tx1"/>
                  </a:solidFill>
                  <a:latin typeface="微软雅黑" panose="020B0503020204020204" charset="-122"/>
                  <a:ea typeface="微软雅黑" panose="020B0503020204020204" charset="-122"/>
                </a:rPr>
                <a:t>内在原因。</a:t>
              </a:r>
              <a:endParaRPr lang="zh-CN" altLang="en-US" sz="1600" b="1" dirty="0">
                <a:solidFill>
                  <a:schemeClr val="tx1"/>
                </a:solidFill>
                <a:latin typeface="微软雅黑" panose="020B0503020204020204" charset="-122"/>
                <a:ea typeface="微软雅黑" panose="020B0503020204020204" charset="-122"/>
              </a:endParaRPr>
            </a:p>
          </p:txBody>
        </p:sp>
        <p:grpSp>
          <p:nvGrpSpPr>
            <p:cNvPr id="89" name="组合 88"/>
            <p:cNvGrpSpPr/>
            <p:nvPr/>
          </p:nvGrpSpPr>
          <p:grpSpPr>
            <a:xfrm>
              <a:off x="6987981" y="1782209"/>
              <a:ext cx="3841414" cy="312834"/>
              <a:chOff x="1371099" y="5470368"/>
              <a:chExt cx="2853547" cy="589034"/>
            </a:xfrm>
            <a:solidFill>
              <a:srgbClr val="002060"/>
            </a:solidFill>
          </p:grpSpPr>
          <p:sp>
            <p:nvSpPr>
              <p:cNvPr id="90" name="圆角矩形 107"/>
              <p:cNvSpPr/>
              <p:nvPr/>
            </p:nvSpPr>
            <p:spPr>
              <a:xfrm>
                <a:off x="1595643" y="5531922"/>
                <a:ext cx="2349485" cy="527480"/>
              </a:xfrm>
              <a:prstGeom prst="roundRect">
                <a:avLst/>
              </a:prstGeom>
              <a:gr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latin typeface="微软雅黑" panose="020B0503020204020204" charset="-122"/>
                  <a:ea typeface="微软雅黑" panose="020B0503020204020204" charset="-122"/>
                </a:endParaRPr>
              </a:p>
            </p:txBody>
          </p:sp>
          <p:sp>
            <p:nvSpPr>
              <p:cNvPr id="91" name="MH_SubTitle_1"/>
              <p:cNvSpPr/>
              <p:nvPr>
                <p:custDataLst>
                  <p:tags r:id="rId3"/>
                </p:custDataLst>
              </p:nvPr>
            </p:nvSpPr>
            <p:spPr>
              <a:xfrm>
                <a:off x="1371099" y="5470368"/>
                <a:ext cx="2853547" cy="584882"/>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algn="ctr">
                  <a:lnSpc>
                    <a:spcPct val="150000"/>
                  </a:lnSpc>
                  <a:defRPr/>
                </a:pPr>
                <a:r>
                  <a:rPr lang="zh-CN" altLang="en-US" sz="1500" b="1" dirty="0">
                    <a:solidFill>
                      <a:schemeClr val="bg1"/>
                    </a:solidFill>
                    <a:latin typeface="微软雅黑" panose="020B0503020204020204" charset="-122"/>
                    <a:ea typeface="微软雅黑" panose="020B0503020204020204" charset="-122"/>
                  </a:rPr>
                  <a:t>配网线路自愈动作全维度全周期评价</a:t>
                </a:r>
                <a:endParaRPr lang="zh-CN" altLang="en-US" sz="1500" b="1" dirty="0">
                  <a:solidFill>
                    <a:schemeClr val="bg1"/>
                  </a:solidFill>
                  <a:latin typeface="微软雅黑" panose="020B0503020204020204" charset="-122"/>
                  <a:ea typeface="微软雅黑" panose="020B0503020204020204" charset="-122"/>
                </a:endParaRPr>
              </a:p>
            </p:txBody>
          </p:sp>
        </p:grpSp>
        <p:sp>
          <p:nvSpPr>
            <p:cNvPr id="92" name="圆角矩形 110"/>
            <p:cNvSpPr/>
            <p:nvPr/>
          </p:nvSpPr>
          <p:spPr bwMode="auto">
            <a:xfrm>
              <a:off x="1074436" y="4125263"/>
              <a:ext cx="5021564" cy="1821501"/>
            </a:xfrm>
            <a:prstGeom prst="roundRect">
              <a:avLst>
                <a:gd name="adj" fmla="val 9716"/>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lIns="121844" tIns="60923" rIns="121844" bIns="60923" anchor="ctr"/>
            <a:p>
              <a:pPr marL="0" lvl="2" algn="ctr" eaLnBrk="0" fontAlgn="ctr" hangingPunct="0">
                <a:buClr>
                  <a:srgbClr val="FF0000"/>
                </a:buClr>
                <a:buSzPct val="70000"/>
                <a:buFont typeface="Wingdings" panose="05000000000000000000" pitchFamily="2" charset="2"/>
                <a:buChar char="n"/>
                <a:tabLst>
                  <a:tab pos="181610" algn="l"/>
                </a:tabLst>
                <a:defRPr/>
              </a:pPr>
              <a:endParaRPr lang="zh-CN" altLang="en-US" sz="1865" dirty="0">
                <a:solidFill>
                  <a:prstClr val="black">
                    <a:lumMod val="50000"/>
                    <a:lumOff val="50000"/>
                  </a:prstClr>
                </a:solidFill>
                <a:latin typeface="微软雅黑" panose="020B0503020204020204" charset="-122"/>
                <a:ea typeface="微软雅黑" panose="020B0503020204020204" charset="-122"/>
                <a:cs typeface="+mn-ea"/>
                <a:sym typeface="Arial" panose="020B0604020202020204" pitchFamily="34" charset="0"/>
              </a:endParaRPr>
            </a:p>
          </p:txBody>
        </p:sp>
        <p:sp>
          <p:nvSpPr>
            <p:cNvPr id="93" name="矩形 87"/>
            <p:cNvSpPr>
              <a:spLocks noChangeArrowheads="1"/>
            </p:cNvSpPr>
            <p:nvPr/>
          </p:nvSpPr>
          <p:spPr bwMode="auto">
            <a:xfrm>
              <a:off x="1214677" y="4421629"/>
              <a:ext cx="4541842" cy="1228090"/>
            </a:xfrm>
            <a:prstGeom prst="rect">
              <a:avLst/>
            </a:prstGeom>
            <a:noFill/>
            <a:ln w="9525">
              <a:noFill/>
              <a:miter lim="800000"/>
            </a:ln>
          </p:spPr>
          <p:txBody>
            <a:bodyPr wrap="square" lIns="121844" tIns="60923" rIns="121844" bIns="60923">
              <a:spAutoFit/>
            </a:bodyPr>
            <a:p>
              <a:pPr marL="0" indent="0">
                <a:lnSpc>
                  <a:spcPct val="150000"/>
                </a:lnSpc>
                <a:buClr>
                  <a:srgbClr val="1F3F5F"/>
                </a:buClr>
              </a:pPr>
              <a:r>
                <a:rPr lang="zh-CN" altLang="en-US" sz="1600" b="1" dirty="0">
                  <a:solidFill>
                    <a:schemeClr val="tx1"/>
                  </a:solidFill>
                  <a:latin typeface="微软雅黑" panose="020B0503020204020204" charset="-122"/>
                  <a:ea typeface="微软雅黑" panose="020B0503020204020204" charset="-122"/>
                </a:rPr>
                <a:t>构建基于强化学习的配电自动化设备的自动巡视和智能分析系统，并与人工决策系统形成“孪生控制决策”机制，提升巡视</a:t>
              </a:r>
              <a:r>
                <a:rPr lang="zh-CN" altLang="en-US" sz="1600" b="1" dirty="0">
                  <a:solidFill>
                    <a:schemeClr val="tx1"/>
                  </a:solidFill>
                  <a:latin typeface="微软雅黑" panose="020B0503020204020204" charset="-122"/>
                  <a:ea typeface="微软雅黑" panose="020B0503020204020204" charset="-122"/>
                </a:rPr>
                <a:t>水平。</a:t>
              </a:r>
              <a:endParaRPr lang="zh-CN" altLang="en-US" sz="1600" b="1" dirty="0">
                <a:solidFill>
                  <a:schemeClr val="tx1"/>
                </a:solidFill>
                <a:latin typeface="微软雅黑" panose="020B0503020204020204" charset="-122"/>
                <a:ea typeface="微软雅黑" panose="020B0503020204020204" charset="-122"/>
              </a:endParaRPr>
            </a:p>
          </p:txBody>
        </p:sp>
        <p:grpSp>
          <p:nvGrpSpPr>
            <p:cNvPr id="94" name="组合 93"/>
            <p:cNvGrpSpPr/>
            <p:nvPr/>
          </p:nvGrpSpPr>
          <p:grpSpPr>
            <a:xfrm>
              <a:off x="1533831" y="3959789"/>
              <a:ext cx="3897716" cy="312835"/>
              <a:chOff x="1371099" y="5470366"/>
              <a:chExt cx="2853549" cy="589036"/>
            </a:xfrm>
            <a:solidFill>
              <a:srgbClr val="002060"/>
            </a:solidFill>
          </p:grpSpPr>
          <p:sp>
            <p:nvSpPr>
              <p:cNvPr id="95" name="圆角矩形 113"/>
              <p:cNvSpPr/>
              <p:nvPr/>
            </p:nvSpPr>
            <p:spPr>
              <a:xfrm>
                <a:off x="1595643" y="5531922"/>
                <a:ext cx="2349485" cy="527480"/>
              </a:xfrm>
              <a:prstGeom prst="roundRect">
                <a:avLst/>
              </a:prstGeom>
              <a:gr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latin typeface="微软雅黑" panose="020B0503020204020204" charset="-122"/>
                  <a:ea typeface="微软雅黑" panose="020B0503020204020204" charset="-122"/>
                </a:endParaRPr>
              </a:p>
            </p:txBody>
          </p:sp>
          <p:sp>
            <p:nvSpPr>
              <p:cNvPr id="96" name="MH_SubTitle_1"/>
              <p:cNvSpPr/>
              <p:nvPr>
                <p:custDataLst>
                  <p:tags r:id="rId4"/>
                </p:custDataLst>
              </p:nvPr>
            </p:nvSpPr>
            <p:spPr>
              <a:xfrm>
                <a:off x="1371099" y="5470366"/>
                <a:ext cx="2853549" cy="584882"/>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algn="ctr">
                  <a:lnSpc>
                    <a:spcPct val="150000"/>
                  </a:lnSpc>
                  <a:defRPr/>
                </a:pPr>
                <a:r>
                  <a:rPr lang="zh-CN" altLang="en-US" sz="1500" b="1" dirty="0">
                    <a:solidFill>
                      <a:schemeClr val="bg1"/>
                    </a:solidFill>
                    <a:latin typeface="微软雅黑" panose="020B0503020204020204" charset="-122"/>
                    <a:ea typeface="微软雅黑" panose="020B0503020204020204" charset="-122"/>
                  </a:rPr>
                  <a:t>基于故障率修正模型的数字巡视策略</a:t>
                </a:r>
                <a:endParaRPr lang="zh-CN" altLang="en-US" sz="1500" b="1" dirty="0">
                  <a:solidFill>
                    <a:schemeClr val="bg1"/>
                  </a:solidFill>
                  <a:latin typeface="微软雅黑" panose="020B0503020204020204" charset="-122"/>
                  <a:ea typeface="微软雅黑" panose="020B0503020204020204" charset="-122"/>
                </a:endParaRPr>
              </a:p>
            </p:txBody>
          </p:sp>
        </p:grpSp>
        <p:sp>
          <p:nvSpPr>
            <p:cNvPr id="97" name="圆角矩形 116"/>
            <p:cNvSpPr/>
            <p:nvPr/>
          </p:nvSpPr>
          <p:spPr bwMode="auto">
            <a:xfrm>
              <a:off x="6458951" y="4125263"/>
              <a:ext cx="5021564" cy="1821501"/>
            </a:xfrm>
            <a:prstGeom prst="roundRect">
              <a:avLst>
                <a:gd name="adj" fmla="val 9716"/>
              </a:avLst>
            </a:prstGeom>
            <a:noFill/>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lIns="121844" tIns="60923" rIns="121844" bIns="60923" anchor="ctr"/>
            <a:p>
              <a:pPr marL="0" lvl="2" algn="ctr" eaLnBrk="0" fontAlgn="ctr" hangingPunct="0">
                <a:buClr>
                  <a:srgbClr val="FF0000"/>
                </a:buClr>
                <a:buSzPct val="70000"/>
                <a:buFont typeface="Wingdings" panose="05000000000000000000" pitchFamily="2" charset="2"/>
                <a:buChar char="n"/>
                <a:tabLst>
                  <a:tab pos="181610" algn="l"/>
                </a:tabLst>
                <a:defRPr/>
              </a:pPr>
              <a:endParaRPr lang="zh-CN" altLang="en-US" sz="1865" dirty="0">
                <a:solidFill>
                  <a:prstClr val="black">
                    <a:lumMod val="50000"/>
                    <a:lumOff val="50000"/>
                  </a:prstClr>
                </a:solidFill>
                <a:latin typeface="微软雅黑" panose="020B0503020204020204" charset="-122"/>
                <a:ea typeface="微软雅黑" panose="020B0503020204020204" charset="-122"/>
                <a:cs typeface="+mn-ea"/>
                <a:sym typeface="Arial" panose="020B0604020202020204" pitchFamily="34" charset="0"/>
              </a:endParaRPr>
            </a:p>
          </p:txBody>
        </p:sp>
        <p:sp>
          <p:nvSpPr>
            <p:cNvPr id="98" name="矩形 87"/>
            <p:cNvSpPr>
              <a:spLocks noChangeArrowheads="1"/>
            </p:cNvSpPr>
            <p:nvPr/>
          </p:nvSpPr>
          <p:spPr bwMode="auto">
            <a:xfrm>
              <a:off x="6830076" y="4349514"/>
              <a:ext cx="4650740" cy="1597660"/>
            </a:xfrm>
            <a:prstGeom prst="rect">
              <a:avLst/>
            </a:prstGeom>
            <a:noFill/>
            <a:ln w="9525">
              <a:noFill/>
              <a:miter lim="800000"/>
            </a:ln>
          </p:spPr>
          <p:txBody>
            <a:bodyPr wrap="square" lIns="121844" tIns="60923" rIns="121844" bIns="60923">
              <a:spAutoFit/>
            </a:bodyPr>
            <a:p>
              <a:pPr marL="285750" indent="-285750">
                <a:lnSpc>
                  <a:spcPct val="150000"/>
                </a:lnSpc>
                <a:buClr>
                  <a:srgbClr val="1F3F5F"/>
                </a:buClr>
                <a:buFont typeface="Wingdings" panose="05000000000000000000" charset="0"/>
                <a:buChar char="ü"/>
              </a:pPr>
              <a:r>
                <a:rPr lang="zh-CN" altLang="en-US" sz="1600" b="1" dirty="0">
                  <a:solidFill>
                    <a:srgbClr val="FF0000"/>
                  </a:solidFill>
                  <a:latin typeface="微软雅黑" panose="020B0503020204020204" charset="-122"/>
                  <a:ea typeface="微软雅黑" panose="020B0503020204020204" charset="-122"/>
                </a:rPr>
                <a:t>对全量配电终端运行状态进行监视，</a:t>
              </a:r>
              <a:r>
                <a:rPr lang="zh-CN" altLang="en-US" sz="1600" b="1" dirty="0">
                  <a:solidFill>
                    <a:schemeClr val="tx1"/>
                  </a:solidFill>
                  <a:latin typeface="微软雅黑" panose="020B0503020204020204" charset="-122"/>
                  <a:ea typeface="微软雅黑" panose="020B0503020204020204" charset="-122"/>
                </a:rPr>
                <a:t>精准定位潜在的异常设备。</a:t>
              </a:r>
              <a:endParaRPr lang="zh-CN" altLang="en-US" sz="1600" b="1" dirty="0">
                <a:solidFill>
                  <a:schemeClr val="tx1"/>
                </a:solidFill>
                <a:latin typeface="微软雅黑" panose="020B0503020204020204" charset="-122"/>
                <a:ea typeface="微软雅黑" panose="020B0503020204020204" charset="-122"/>
              </a:endParaRPr>
            </a:p>
            <a:p>
              <a:pPr marL="285750" indent="-285750">
                <a:lnSpc>
                  <a:spcPct val="150000"/>
                </a:lnSpc>
                <a:buClr>
                  <a:srgbClr val="1F3F5F"/>
                </a:buClr>
                <a:buFont typeface="Wingdings" panose="05000000000000000000" charset="0"/>
                <a:buChar char="ü"/>
              </a:pPr>
              <a:r>
                <a:rPr lang="zh-CN" altLang="en-US" sz="1600" b="1" dirty="0">
                  <a:solidFill>
                    <a:schemeClr val="tx1"/>
                  </a:solidFill>
                  <a:latin typeface="微软雅黑" panose="020B0503020204020204" charset="-122"/>
                  <a:ea typeface="微软雅黑" panose="020B0503020204020204" charset="-122"/>
                </a:rPr>
                <a:t>挖掘数据逻辑，主动发现影响正常运行的缺陷和隐患，</a:t>
              </a:r>
              <a:r>
                <a:rPr lang="zh-CN" altLang="en-US" sz="1600" b="1" dirty="0">
                  <a:solidFill>
                    <a:srgbClr val="FF0000"/>
                  </a:solidFill>
                  <a:latin typeface="微软雅黑" panose="020B0503020204020204" charset="-122"/>
                  <a:ea typeface="微软雅黑" panose="020B0503020204020204" charset="-122"/>
                </a:rPr>
                <a:t>输出问题清单及人工智能建议。</a:t>
              </a:r>
              <a:endParaRPr lang="zh-CN" altLang="en-US" sz="1600" b="1" dirty="0">
                <a:solidFill>
                  <a:srgbClr val="FF0000"/>
                </a:solidFill>
                <a:latin typeface="微软雅黑" panose="020B0503020204020204" charset="-122"/>
                <a:ea typeface="微软雅黑" panose="020B0503020204020204" charset="-122"/>
              </a:endParaRPr>
            </a:p>
          </p:txBody>
        </p:sp>
        <p:grpSp>
          <p:nvGrpSpPr>
            <p:cNvPr id="99" name="组合 98"/>
            <p:cNvGrpSpPr/>
            <p:nvPr/>
          </p:nvGrpSpPr>
          <p:grpSpPr>
            <a:xfrm>
              <a:off x="7024673" y="3959791"/>
              <a:ext cx="3801652" cy="312834"/>
              <a:chOff x="1371099" y="5470368"/>
              <a:chExt cx="2853549" cy="589034"/>
            </a:xfrm>
            <a:solidFill>
              <a:srgbClr val="002060"/>
            </a:solidFill>
          </p:grpSpPr>
          <p:sp>
            <p:nvSpPr>
              <p:cNvPr id="100" name="圆角矩形 119"/>
              <p:cNvSpPr/>
              <p:nvPr/>
            </p:nvSpPr>
            <p:spPr>
              <a:xfrm>
                <a:off x="1595643" y="5531922"/>
                <a:ext cx="2349485" cy="527480"/>
              </a:xfrm>
              <a:prstGeom prst="roundRect">
                <a:avLst/>
              </a:prstGeom>
              <a:grpFill/>
              <a:ln>
                <a:noFill/>
              </a:ln>
              <a:effectLst>
                <a:outerShdw blurRad="190500" dist="635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solidFill>
                    <a:schemeClr val="bg1"/>
                  </a:solidFill>
                  <a:latin typeface="微软雅黑" panose="020B0503020204020204" charset="-122"/>
                  <a:ea typeface="微软雅黑" panose="020B0503020204020204" charset="-122"/>
                </a:endParaRPr>
              </a:p>
            </p:txBody>
          </p:sp>
          <p:sp>
            <p:nvSpPr>
              <p:cNvPr id="101" name="MH_SubTitle_1"/>
              <p:cNvSpPr/>
              <p:nvPr>
                <p:custDataLst>
                  <p:tags r:id="rId5"/>
                </p:custDataLst>
              </p:nvPr>
            </p:nvSpPr>
            <p:spPr>
              <a:xfrm>
                <a:off x="1371099" y="5470368"/>
                <a:ext cx="2853549" cy="584882"/>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algn="ctr">
                  <a:lnSpc>
                    <a:spcPct val="150000"/>
                  </a:lnSpc>
                  <a:defRPr/>
                </a:pPr>
                <a:r>
                  <a:rPr lang="zh-CN" altLang="en-US" sz="1500" b="1" dirty="0">
                    <a:solidFill>
                      <a:schemeClr val="bg1"/>
                    </a:solidFill>
                    <a:latin typeface="微软雅黑" panose="020B0503020204020204" charset="-122"/>
                    <a:ea typeface="微软雅黑" panose="020B0503020204020204" charset="-122"/>
                  </a:rPr>
                  <a:t>人工智能的配电自动化设备数字巡视平台</a:t>
                </a:r>
                <a:endParaRPr lang="zh-CN" altLang="en-US" sz="1500" b="1" dirty="0">
                  <a:solidFill>
                    <a:schemeClr val="bg1"/>
                  </a:solidFill>
                  <a:latin typeface="微软雅黑" panose="020B0503020204020204" charset="-122"/>
                  <a:ea typeface="微软雅黑" panose="020B0503020204020204" charset="-122"/>
                </a:endParaRPr>
              </a:p>
            </p:txBody>
          </p:sp>
        </p:grpSp>
      </p:grpSp>
      <p:sp>
        <p:nvSpPr>
          <p:cNvPr id="102" name="椭圆 101"/>
          <p:cNvSpPr/>
          <p:nvPr/>
        </p:nvSpPr>
        <p:spPr>
          <a:xfrm>
            <a:off x="5563335" y="4020584"/>
            <a:ext cx="1381510" cy="1381510"/>
          </a:xfrm>
          <a:prstGeom prst="ellipse">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lvl="0" algn="ctr" defTabSz="913130">
              <a:defRPr/>
            </a:pPr>
            <a:r>
              <a:rPr lang="zh-CN" altLang="en-US" sz="2800" b="1" dirty="0" smtClean="0">
                <a:solidFill>
                  <a:schemeClr val="bg1"/>
                </a:solidFill>
                <a:latin typeface="微软雅黑" panose="020B0503020204020204" charset="-122"/>
                <a:ea typeface="微软雅黑" panose="020B0503020204020204" charset="-122"/>
              </a:rPr>
              <a:t>解决</a:t>
            </a:r>
            <a:endParaRPr lang="zh-CN" altLang="en-US" sz="2800" b="1" dirty="0" smtClean="0">
              <a:solidFill>
                <a:schemeClr val="bg1"/>
              </a:solidFill>
              <a:latin typeface="微软雅黑" panose="020B0503020204020204" charset="-122"/>
              <a:ea typeface="微软雅黑" panose="020B0503020204020204" charset="-122"/>
            </a:endParaRPr>
          </a:p>
          <a:p>
            <a:pPr lvl="0" algn="ctr" defTabSz="913130">
              <a:defRPr/>
            </a:pPr>
            <a:r>
              <a:rPr lang="zh-CN" altLang="en-US" sz="2800" b="1" dirty="0" smtClean="0">
                <a:solidFill>
                  <a:schemeClr val="bg1"/>
                </a:solidFill>
                <a:latin typeface="微软雅黑" panose="020B0503020204020204" charset="-122"/>
                <a:ea typeface="微软雅黑" panose="020B0503020204020204" charset="-122"/>
              </a:rPr>
              <a:t>问题</a:t>
            </a:r>
            <a:endParaRPr lang="zh-CN" altLang="en-US" sz="2800" b="1" dirty="0" smtClean="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Effect transition="in" filter="fade">
                                      <p:cBhvr>
                                        <p:cTn id="1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4"/>
          <p:cNvSpPr>
            <a:spLocks noGrp="1"/>
          </p:cNvSpPr>
          <p:nvPr/>
        </p:nvSpPr>
        <p:spPr>
          <a:xfrm>
            <a:off x="287338" y="363538"/>
            <a:ext cx="4756150" cy="331787"/>
          </a:xfrm>
          <a:prstGeom prst="rect">
            <a:avLst/>
          </a:prstGeom>
          <a:noFill/>
          <a:ln w="12700">
            <a:noFill/>
          </a:ln>
        </p:spPr>
        <p:txBody>
          <a:bodyPr wrap="square" lIns="0" tIns="0" rIns="0" bIns="0" anchor="t" anchorCtr="0">
            <a:spAutoFit/>
          </a:bodyPr>
          <a:p>
            <a:pPr latinLnBrk="1">
              <a:lnSpc>
                <a:spcPct val="90000"/>
              </a:lnSpc>
            </a:pPr>
            <a:r>
              <a:rPr lang="zh-CN" altLang="en-US" sz="2400" b="1" dirty="0">
                <a:solidFill>
                  <a:srgbClr val="000000"/>
                </a:solidFill>
                <a:latin typeface="微软雅黑" panose="020B0503020204020204" charset="-122"/>
                <a:ea typeface="微软雅黑" panose="020B0503020204020204" charset="-122"/>
              </a:rPr>
              <a:t>目   录</a:t>
            </a:r>
            <a:endParaRPr lang="zh-CN" altLang="en-US" sz="2400" b="1" dirty="0">
              <a:solidFill>
                <a:srgbClr val="000000"/>
              </a:solidFill>
              <a:latin typeface="微软雅黑" panose="020B0503020204020204" charset="-122"/>
              <a:ea typeface="微软雅黑" panose="020B0503020204020204" charset="-122"/>
            </a:endParaRPr>
          </a:p>
        </p:txBody>
      </p:sp>
      <p:sp>
        <p:nvSpPr>
          <p:cNvPr id="8" name="灯片编号占位符 7"/>
          <p:cNvSpPr>
            <a:spLocks noGrp="1"/>
          </p:cNvSpPr>
          <p:nvPr>
            <p:ph type="sldNum" sz="quarter" idx="12"/>
          </p:nvPr>
        </p:nvSpPr>
        <p:spPr/>
        <p:txBody>
          <a:bodyPr/>
          <a:p>
            <a:pPr fontAlgn="auto"/>
            <a:fld id="{565CE74E-AB26-4998-AD42-012C4C1AD076}" type="slidenum">
              <a:rPr lang="zh-CN" altLang="en-US" strike="noStrike" noProof="1" smtClean="0">
                <a:latin typeface="+mn-lt"/>
                <a:ea typeface="+mn-ea"/>
                <a:cs typeface="+mn-cs"/>
              </a:rPr>
            </a:fld>
            <a:endParaRPr lang="zh-CN" altLang="en-US" strike="noStrike" noProof="1"/>
          </a:p>
        </p:txBody>
      </p:sp>
      <p:grpSp>
        <p:nvGrpSpPr>
          <p:cNvPr id="4" name="组合 3"/>
          <p:cNvGrpSpPr/>
          <p:nvPr/>
        </p:nvGrpSpPr>
        <p:grpSpPr>
          <a:xfrm>
            <a:off x="2418715" y="2741930"/>
            <a:ext cx="7643495" cy="681355"/>
            <a:chOff x="3809" y="3688"/>
            <a:chExt cx="12037" cy="1073"/>
          </a:xfrm>
        </p:grpSpPr>
        <p:sp>
          <p:nvSpPr>
            <p:cNvPr id="7170" name="Rectangle 8"/>
            <p:cNvSpPr/>
            <p:nvPr/>
          </p:nvSpPr>
          <p:spPr>
            <a:xfrm>
              <a:off x="4394" y="3688"/>
              <a:ext cx="11452" cy="1072"/>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048595" name="Freeform 9"/>
            <p:cNvSpPr>
              <a:spLocks noChangeArrowheads="1"/>
            </p:cNvSpPr>
            <p:nvPr/>
          </p:nvSpPr>
          <p:spPr bwMode="auto">
            <a:xfrm>
              <a:off x="3809" y="3688"/>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48596" name="Text Box 10"/>
            <p:cNvSpPr txBox="1">
              <a:spLocks noChangeArrowheads="1"/>
            </p:cNvSpPr>
            <p:nvPr/>
          </p:nvSpPr>
          <p:spPr bwMode="auto">
            <a:xfrm>
              <a:off x="4171" y="3890"/>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二</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7173" name="Text Box 6"/>
            <p:cNvSpPr txBox="1"/>
            <p:nvPr/>
          </p:nvSpPr>
          <p:spPr>
            <a:xfrm>
              <a:off x="7489" y="3978"/>
              <a:ext cx="7495" cy="628"/>
            </a:xfrm>
            <a:prstGeom prst="rect">
              <a:avLst/>
            </a:prstGeom>
            <a:noFill/>
            <a:ln w="9525">
              <a:noFill/>
            </a:ln>
          </p:spPr>
          <p:txBody>
            <a:bodyPr anchor="t" anchorCtr="0">
              <a:spAutoFit/>
            </a:bodyPr>
            <a:p>
              <a:pPr lvl="0" algn="l" latinLnBrk="1">
                <a:buClrTx/>
                <a:buSzTx/>
                <a:buFontTx/>
              </a:pPr>
              <a:r>
                <a:rPr lang="zh-CN" altLang="en-US" sz="2000" b="1" dirty="0">
                  <a:latin typeface="微软雅黑" panose="020B0503020204020204" charset="-122"/>
                  <a:ea typeface="微软雅黑" panose="020B0503020204020204" charset="-122"/>
                  <a:sym typeface="华文楷体" panose="02010600040101010101" pitchFamily="2" charset="-122"/>
                </a:rPr>
                <a:t>技术方案</a:t>
              </a:r>
              <a:endParaRPr lang="zh-CN" altLang="en-US" sz="2000" b="1" dirty="0">
                <a:latin typeface="微软雅黑" panose="020B0503020204020204" charset="-122"/>
                <a:ea typeface="微软雅黑" panose="020B0503020204020204" charset="-122"/>
                <a:sym typeface="华文楷体" panose="02010600040101010101" pitchFamily="2" charset="-122"/>
              </a:endParaRPr>
            </a:p>
          </p:txBody>
        </p:sp>
      </p:grpSp>
      <p:grpSp>
        <p:nvGrpSpPr>
          <p:cNvPr id="5" name="组合 4"/>
          <p:cNvGrpSpPr/>
          <p:nvPr/>
        </p:nvGrpSpPr>
        <p:grpSpPr>
          <a:xfrm>
            <a:off x="2419985" y="3740150"/>
            <a:ext cx="7642225" cy="681355"/>
            <a:chOff x="3809" y="5240"/>
            <a:chExt cx="12035" cy="1073"/>
          </a:xfrm>
        </p:grpSpPr>
        <p:sp>
          <p:nvSpPr>
            <p:cNvPr id="7174" name="Rectangle 8"/>
            <p:cNvSpPr/>
            <p:nvPr/>
          </p:nvSpPr>
          <p:spPr>
            <a:xfrm>
              <a:off x="4394" y="5240"/>
              <a:ext cx="11450" cy="1073"/>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1048599" name="Freeform 9"/>
            <p:cNvSpPr>
              <a:spLocks noChangeArrowheads="1"/>
            </p:cNvSpPr>
            <p:nvPr/>
          </p:nvSpPr>
          <p:spPr bwMode="auto">
            <a:xfrm>
              <a:off x="3809" y="5240"/>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48600" name="Text Box 10"/>
            <p:cNvSpPr txBox="1">
              <a:spLocks noChangeArrowheads="1"/>
            </p:cNvSpPr>
            <p:nvPr/>
          </p:nvSpPr>
          <p:spPr bwMode="auto">
            <a:xfrm>
              <a:off x="4234" y="5440"/>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三</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7177" name="Text Box 6"/>
            <p:cNvSpPr txBox="1"/>
            <p:nvPr/>
          </p:nvSpPr>
          <p:spPr>
            <a:xfrm>
              <a:off x="7489" y="5510"/>
              <a:ext cx="7495" cy="628"/>
            </a:xfrm>
            <a:prstGeom prst="rect">
              <a:avLst/>
            </a:prstGeom>
            <a:noFill/>
            <a:ln w="9525">
              <a:noFill/>
            </a:ln>
          </p:spPr>
          <p:txBody>
            <a:bodyPr anchor="t" anchorCtr="0">
              <a:spAutoFit/>
            </a:bodyPr>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关键</a:t>
              </a:r>
              <a:r>
                <a:rPr lang="zh-CN" altLang="en-US" sz="2000" b="1" dirty="0">
                  <a:solidFill>
                    <a:srgbClr val="A6A6A6"/>
                  </a:solidFill>
                  <a:latin typeface="微软雅黑" panose="020B0503020204020204" charset="-122"/>
                  <a:ea typeface="微软雅黑" panose="020B0503020204020204" charset="-122"/>
                  <a:sym typeface="+mn-ea"/>
                </a:rPr>
                <a:t>应用研究</a:t>
              </a:r>
              <a:endParaRPr lang="zh-CN" altLang="en-US" sz="2000" b="1" dirty="0">
                <a:solidFill>
                  <a:srgbClr val="A6A6A6"/>
                </a:solidFill>
                <a:latin typeface="微软雅黑" panose="020B0503020204020204" charset="-122"/>
                <a:ea typeface="微软雅黑" panose="020B0503020204020204" charset="-122"/>
                <a:sym typeface="+mn-ea"/>
              </a:endParaRPr>
            </a:p>
          </p:txBody>
        </p:sp>
      </p:grpSp>
      <p:grpSp>
        <p:nvGrpSpPr>
          <p:cNvPr id="6" name="组合 5"/>
          <p:cNvGrpSpPr/>
          <p:nvPr/>
        </p:nvGrpSpPr>
        <p:grpSpPr>
          <a:xfrm>
            <a:off x="2418715" y="1743710"/>
            <a:ext cx="7643495" cy="681355"/>
            <a:chOff x="3809" y="2136"/>
            <a:chExt cx="12037" cy="1073"/>
          </a:xfrm>
        </p:grpSpPr>
        <p:sp>
          <p:nvSpPr>
            <p:cNvPr id="7" name="Rectangle 8"/>
            <p:cNvSpPr/>
            <p:nvPr/>
          </p:nvSpPr>
          <p:spPr>
            <a:xfrm>
              <a:off x="4394" y="2136"/>
              <a:ext cx="11452" cy="1072"/>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9" name="Freeform 9"/>
            <p:cNvSpPr>
              <a:spLocks noChangeArrowheads="1"/>
            </p:cNvSpPr>
            <p:nvPr/>
          </p:nvSpPr>
          <p:spPr bwMode="auto">
            <a:xfrm>
              <a:off x="3809" y="2136"/>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10" name="Text Box 10"/>
            <p:cNvSpPr txBox="1">
              <a:spLocks noChangeArrowheads="1"/>
            </p:cNvSpPr>
            <p:nvPr/>
          </p:nvSpPr>
          <p:spPr bwMode="auto">
            <a:xfrm>
              <a:off x="4171" y="2338"/>
              <a:ext cx="1103"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一</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11" name="Text Box 6"/>
            <p:cNvSpPr txBox="1"/>
            <p:nvPr/>
          </p:nvSpPr>
          <p:spPr>
            <a:xfrm>
              <a:off x="7489" y="2426"/>
              <a:ext cx="7495" cy="628"/>
            </a:xfrm>
            <a:prstGeom prst="rect">
              <a:avLst/>
            </a:prstGeom>
            <a:noFill/>
            <a:ln w="9525">
              <a:noFill/>
            </a:ln>
          </p:spPr>
          <p:txBody>
            <a:bodyPr anchor="t" anchorCtr="0">
              <a:spAutoFit/>
            </a:bodyPr>
            <a:p>
              <a:pPr lvl="0"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工作背景</a:t>
              </a:r>
              <a:endParaRPr lang="zh-CN" altLang="en-US" sz="2000" b="1" dirty="0">
                <a:solidFill>
                  <a:srgbClr val="A6A6A6"/>
                </a:solidFill>
                <a:latin typeface="微软雅黑" panose="020B0503020204020204" charset="-122"/>
                <a:ea typeface="微软雅黑" panose="020B0503020204020204" charset="-122"/>
                <a:sym typeface="+mn-ea"/>
              </a:endParaRPr>
            </a:p>
          </p:txBody>
        </p:sp>
      </p:grpSp>
      <p:grpSp>
        <p:nvGrpSpPr>
          <p:cNvPr id="12" name="组合 11"/>
          <p:cNvGrpSpPr/>
          <p:nvPr/>
        </p:nvGrpSpPr>
        <p:grpSpPr>
          <a:xfrm>
            <a:off x="2419985" y="4738370"/>
            <a:ext cx="7642225" cy="681355"/>
            <a:chOff x="3754" y="6775"/>
            <a:chExt cx="12035" cy="1073"/>
          </a:xfrm>
        </p:grpSpPr>
        <p:sp>
          <p:nvSpPr>
            <p:cNvPr id="36" name="Rectangle 8"/>
            <p:cNvSpPr/>
            <p:nvPr/>
          </p:nvSpPr>
          <p:spPr>
            <a:xfrm>
              <a:off x="4339" y="6775"/>
              <a:ext cx="11450" cy="1073"/>
            </a:xfrm>
            <a:prstGeom prst="rect">
              <a:avLst/>
            </a:prstGeom>
            <a:solidFill>
              <a:srgbClr val="D9D9D9"/>
            </a:solidFill>
            <a:ln w="9525">
              <a:noFill/>
            </a:ln>
          </p:spPr>
          <p:txBody>
            <a:bodyPr wrap="none" anchor="ctr" anchorCtr="0"/>
            <a:p>
              <a:pPr algn="ctr"/>
              <a:endParaRPr lang="zh-CN" altLang="en-US" b="1" dirty="0">
                <a:solidFill>
                  <a:srgbClr val="000000"/>
                </a:solidFill>
                <a:latin typeface="宋体" panose="02010600030101010101" pitchFamily="2" charset="-122"/>
                <a:ea typeface="宋体" panose="02010600030101010101" pitchFamily="2" charset="-122"/>
              </a:endParaRPr>
            </a:p>
          </p:txBody>
        </p:sp>
        <p:sp>
          <p:nvSpPr>
            <p:cNvPr id="37" name="Freeform 9"/>
            <p:cNvSpPr>
              <a:spLocks noChangeArrowheads="1"/>
            </p:cNvSpPr>
            <p:nvPr/>
          </p:nvSpPr>
          <p:spPr bwMode="auto">
            <a:xfrm>
              <a:off x="3754" y="6775"/>
              <a:ext cx="2145" cy="1073"/>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38" name="Text Box 10"/>
            <p:cNvSpPr txBox="1">
              <a:spLocks noChangeArrowheads="1"/>
            </p:cNvSpPr>
            <p:nvPr/>
          </p:nvSpPr>
          <p:spPr bwMode="auto">
            <a:xfrm>
              <a:off x="4179" y="6975"/>
              <a:ext cx="975" cy="753"/>
            </a:xfrm>
            <a:prstGeom prst="rect">
              <a:avLst/>
            </a:prstGeom>
            <a:noFill/>
            <a:ln>
              <a:noFill/>
            </a:ln>
            <a:effectLst>
              <a:outerShdw blurRad="63500" dist="85194" dir="1593903" algn="ctr" rotWithShape="0">
                <a:srgbClr val="000000">
                  <a:alpha val="50000"/>
                </a:srgbClr>
              </a:outerShdw>
            </a:effectLst>
          </p:spPr>
          <p:txBody>
            <a:bodyPr wrap="square">
              <a:spAutoFit/>
            </a:bodyPr>
            <a:lstStyle>
              <a:lvl1pPr eaLnBrk="0" hangingPunct="0">
                <a:defRPr b="1">
                  <a:solidFill>
                    <a:schemeClr val="tx1"/>
                  </a:solidFill>
                  <a:latin typeface="宋体" panose="02010600030101010101" pitchFamily="2" charset="-122"/>
                  <a:ea typeface="宋体" panose="02010600030101010101" pitchFamily="2" charset="-122"/>
                </a:defRPr>
              </a:lvl1pPr>
              <a:lvl2pPr marL="742950" indent="-285750" eaLnBrk="0" hangingPunct="0">
                <a:defRPr b="1">
                  <a:solidFill>
                    <a:schemeClr val="tx1"/>
                  </a:solidFill>
                  <a:latin typeface="宋体" panose="02010600030101010101" pitchFamily="2" charset="-122"/>
                  <a:ea typeface="宋体" panose="02010600030101010101" pitchFamily="2" charset="-122"/>
                </a:defRPr>
              </a:lvl2pPr>
              <a:lvl3pPr marL="1143000" indent="-228600" eaLnBrk="0" hangingPunct="0">
                <a:defRPr b="1">
                  <a:solidFill>
                    <a:schemeClr val="tx1"/>
                  </a:solidFill>
                  <a:latin typeface="宋体" panose="02010600030101010101" pitchFamily="2" charset="-122"/>
                  <a:ea typeface="宋体" panose="02010600030101010101" pitchFamily="2" charset="-122"/>
                </a:defRPr>
              </a:lvl3pPr>
              <a:lvl4pPr marL="1600200" indent="-228600" eaLnBrk="0" hangingPunct="0">
                <a:defRPr b="1">
                  <a:solidFill>
                    <a:schemeClr val="tx1"/>
                  </a:solidFill>
                  <a:latin typeface="宋体" panose="02010600030101010101" pitchFamily="2" charset="-122"/>
                  <a:ea typeface="宋体" panose="02010600030101010101" pitchFamily="2" charset="-122"/>
                </a:defRPr>
              </a:lvl4pPr>
              <a:lvl5pPr marL="2057400" indent="-228600" eaLnBrk="0" hangingPunct="0">
                <a:defRPr b="1">
                  <a:solidFill>
                    <a:schemeClr val="tx1"/>
                  </a:solidFill>
                  <a:latin typeface="宋体" panose="02010600030101010101" pitchFamily="2" charset="-122"/>
                  <a:ea typeface="宋体" panose="02010600030101010101" pitchFamily="2" charset="-122"/>
                </a:defRPr>
              </a:lvl5pPr>
              <a:lvl6pPr marL="25146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6pPr>
              <a:lvl7pPr marL="29718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7pPr>
              <a:lvl8pPr marL="34290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8pPr>
              <a:lvl9pPr marL="3886200" indent="-228600" algn="ctr" eaLnBrk="0" fontAlgn="base" hangingPunct="0">
                <a:lnSpc>
                  <a:spcPct val="90000"/>
                </a:lnSpc>
                <a:spcBef>
                  <a:spcPct val="50000"/>
                </a:spcBef>
                <a:spcAft>
                  <a:spcPct val="0"/>
                </a:spcAft>
                <a:buClr>
                  <a:schemeClr val="bg2"/>
                </a:buClr>
                <a:defRPr b="1">
                  <a:solidFill>
                    <a:schemeClr val="tx1"/>
                  </a:solidFill>
                  <a:latin typeface="宋体" panose="02010600030101010101" pitchFamily="2" charset="-122"/>
                  <a:ea typeface="宋体" panose="02010600030101010101" pitchFamily="2" charset="-122"/>
                </a:defRPr>
              </a:lvl9pPr>
            </a:lstStyle>
            <a:p>
              <a:pPr marL="0" marR="0" lvl="0" indent="0" algn="ctr" defTabSz="914400" rtl="0" eaLnBrk="1" fontAlgn="base" latinLnBrk="1" hangingPunct="1">
                <a:lnSpc>
                  <a:spcPct val="90000"/>
                </a:lnSpc>
                <a:spcBef>
                  <a:spcPct val="50000"/>
                </a:spcBef>
                <a:spcAft>
                  <a:spcPct val="0"/>
                </a:spcAft>
                <a:buClr>
                  <a:schemeClr val="bg2"/>
                </a:buClr>
                <a:buSzTx/>
                <a:buFontTx/>
                <a:buNone/>
              </a:pPr>
              <a:r>
                <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rPr>
                <a:t>四</a:t>
              </a:r>
              <a:endParaRPr kumimoji="0" lang="zh-CN" altLang="en-US" sz="2800" i="0" u="none" strike="noStrike" kern="1200" cap="none" spc="0" normalizeH="0" baseline="0" noProof="0">
                <a:ln>
                  <a:noFill/>
                </a:ln>
                <a:solidFill>
                  <a:srgbClr val="E6E6E6"/>
                </a:solidFill>
                <a:effectLst/>
                <a:uLnTx/>
                <a:uFillTx/>
                <a:latin typeface="微软雅黑" panose="020B0503020204020204" charset="-122"/>
                <a:ea typeface="微软雅黑" panose="020B0503020204020204" charset="-122"/>
                <a:cs typeface="+mn-cs"/>
              </a:endParaRPr>
            </a:p>
          </p:txBody>
        </p:sp>
        <p:sp>
          <p:nvSpPr>
            <p:cNvPr id="39" name="Text Box 6"/>
            <p:cNvSpPr txBox="1"/>
            <p:nvPr/>
          </p:nvSpPr>
          <p:spPr>
            <a:xfrm>
              <a:off x="7434" y="7045"/>
              <a:ext cx="7495" cy="628"/>
            </a:xfrm>
            <a:prstGeom prst="rect">
              <a:avLst/>
            </a:prstGeom>
            <a:noFill/>
            <a:ln w="9525">
              <a:noFill/>
            </a:ln>
          </p:spPr>
          <p:txBody>
            <a:bodyPr anchor="t" anchorCtr="0">
              <a:spAutoFit/>
            </a:bodyPr>
            <a:p>
              <a:pPr algn="l" latinLnBrk="1">
                <a:buClrTx/>
                <a:buSzTx/>
                <a:buFontTx/>
              </a:pPr>
              <a:r>
                <a:rPr lang="zh-CN" altLang="en-US" sz="2000" b="1" dirty="0">
                  <a:solidFill>
                    <a:srgbClr val="A6A6A6"/>
                  </a:solidFill>
                  <a:latin typeface="微软雅黑" panose="020B0503020204020204" charset="-122"/>
                  <a:ea typeface="微软雅黑" panose="020B0503020204020204" charset="-122"/>
                  <a:sym typeface="+mn-ea"/>
                </a:rPr>
                <a:t>需协调</a:t>
              </a:r>
              <a:r>
                <a:rPr lang="zh-CN" altLang="en-US" sz="2000" b="1" dirty="0">
                  <a:solidFill>
                    <a:srgbClr val="A6A6A6"/>
                  </a:solidFill>
                  <a:latin typeface="微软雅黑" panose="020B0503020204020204" charset="-122"/>
                  <a:ea typeface="微软雅黑" panose="020B0503020204020204" charset="-122"/>
                  <a:sym typeface="+mn-ea"/>
                </a:rPr>
                <a:t>事项</a:t>
              </a:r>
              <a:endParaRPr lang="zh-CN" altLang="en-US" sz="2000" b="1" dirty="0">
                <a:solidFill>
                  <a:srgbClr val="A6A6A6"/>
                </a:solidFill>
                <a:latin typeface="微软雅黑" panose="020B0503020204020204" charset="-122"/>
                <a:ea typeface="微软雅黑" panose="020B0503020204020204" charset="-122"/>
                <a:sym typeface="+mn-ea"/>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8"/>
          <p:cNvSpPr>
            <a:spLocks noChangeArrowheads="1"/>
          </p:cNvSpPr>
          <p:nvPr/>
        </p:nvSpPr>
        <p:spPr bwMode="auto">
          <a:xfrm>
            <a:off x="775970" y="1027430"/>
            <a:ext cx="10948670"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5" name="Freeform 9"/>
          <p:cNvSpPr>
            <a:spLocks noChangeArrowheads="1"/>
          </p:cNvSpPr>
          <p:nvPr/>
        </p:nvSpPr>
        <p:spPr bwMode="auto">
          <a:xfrm>
            <a:off x="357188" y="1027113"/>
            <a:ext cx="1706563"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52227" name="Text Box 6"/>
          <p:cNvSpPr txBox="1"/>
          <p:nvPr/>
        </p:nvSpPr>
        <p:spPr>
          <a:xfrm>
            <a:off x="2064385" y="1119505"/>
            <a:ext cx="5838825" cy="398780"/>
          </a:xfrm>
          <a:prstGeom prst="rect">
            <a:avLst/>
          </a:prstGeom>
          <a:noFill/>
          <a:ln w="9525">
            <a:noFill/>
          </a:ln>
        </p:spPr>
        <p:txBody>
          <a:bodyPr wrap="square" anchor="t">
            <a:spAutoFit/>
          </a:bodyPr>
          <a:p>
            <a:pPr latinLnBrk="1"/>
            <a:r>
              <a:rPr lang="zh-CN" altLang="en-US" sz="2000" b="1" dirty="0">
                <a:latin typeface="微软雅黑" panose="020B0503020204020204" charset="-122"/>
                <a:ea typeface="微软雅黑" panose="020B0503020204020204" charset="-122"/>
                <a:sym typeface="宋体" panose="02010600030101010101" pitchFamily="2" charset="-122"/>
              </a:rPr>
              <a:t>技术架构</a:t>
            </a:r>
            <a:endParaRPr lang="zh-CN" altLang="en-US" sz="2000" b="1" dirty="0">
              <a:highlight>
                <a:srgbClr val="FFFF00"/>
              </a:highlight>
              <a:latin typeface="微软雅黑" panose="020B0503020204020204" charset="-122"/>
              <a:ea typeface="微软雅黑" panose="020B0503020204020204" charset="-122"/>
              <a:sym typeface="宋体" panose="02010600030101010101" pitchFamily="2" charset="-122"/>
            </a:endParaRPr>
          </a:p>
        </p:txBody>
      </p:sp>
      <p:sp>
        <p:nvSpPr>
          <p:cNvPr id="52228" name="Text Box 10"/>
          <p:cNvSpPr txBox="1"/>
          <p:nvPr/>
        </p:nvSpPr>
        <p:spPr>
          <a:xfrm>
            <a:off x="580074" y="1119188"/>
            <a:ext cx="722630" cy="521970"/>
          </a:xfrm>
          <a:prstGeom prst="rect">
            <a:avLst/>
          </a:prstGeom>
          <a:noFill/>
          <a:ln w="9525">
            <a:noFill/>
          </a:ln>
          <a:effectLst>
            <a:outerShdw dist="85194" dir="1593903" algn="ctr" rotWithShape="0">
              <a:srgbClr val="000000">
                <a:alpha val="50000"/>
              </a:srgbClr>
            </a:outerShdw>
          </a:effectLst>
        </p:spPr>
        <p:txBody>
          <a:bodyPr wrap="none" anchor="t">
            <a:spAutoFit/>
          </a:bodyPr>
          <a:p>
            <a:pPr algn="ctr" latinLnBrk="1"/>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2.1</a:t>
            </a:r>
            <a:endParaRPr lang="en-US" altLang="zh-CN" sz="2800" b="1" dirty="0">
              <a:solidFill>
                <a:srgbClr val="E6E6E6"/>
              </a:solidFill>
              <a:latin typeface="微软雅黑" panose="020B0503020204020204" charset="-122"/>
              <a:ea typeface="微软雅黑" panose="020B0503020204020204" charset="-122"/>
            </a:endParaRPr>
          </a:p>
        </p:txBody>
      </p:sp>
      <p:sp>
        <p:nvSpPr>
          <p:cNvPr id="3" name="TextBox 1"/>
          <p:cNvSpPr txBox="1"/>
          <p:nvPr/>
        </p:nvSpPr>
        <p:spPr>
          <a:xfrm>
            <a:off x="298450" y="311150"/>
            <a:ext cx="4163060" cy="460375"/>
          </a:xfrm>
          <a:prstGeom prst="rect">
            <a:avLst/>
          </a:prstGeom>
          <a:noFill/>
          <a:ln w="9525">
            <a:noFill/>
          </a:ln>
        </p:spPr>
        <p:txBody>
          <a:bodyPr wrap="square" anchor="t">
            <a:spAutoFit/>
          </a:bodyPr>
          <a:p>
            <a:pPr latinLnBrk="1"/>
            <a:r>
              <a:rPr lang="zh-CN" altLang="en-US" sz="2400" b="1" noProof="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二、</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技术</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方案</a:t>
            </a:r>
            <a:endPar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endParaRPr>
          </a:p>
        </p:txBody>
      </p:sp>
      <p:pic>
        <p:nvPicPr>
          <p:cNvPr id="9" name="图片 2" descr="IMG_256"/>
          <p:cNvPicPr>
            <a:picLocks noChangeAspect="1"/>
          </p:cNvPicPr>
          <p:nvPr/>
        </p:nvPicPr>
        <p:blipFill>
          <a:blip r:embed="rId1"/>
          <a:stretch>
            <a:fillRect/>
          </a:stretch>
        </p:blipFill>
        <p:spPr>
          <a:xfrm>
            <a:off x="2453005" y="2700655"/>
            <a:ext cx="7286625" cy="3894455"/>
          </a:xfrm>
          <a:prstGeom prst="rect">
            <a:avLst/>
          </a:prstGeom>
          <a:noFill/>
          <a:ln w="9525">
            <a:noFill/>
          </a:ln>
        </p:spPr>
      </p:pic>
      <p:sp>
        <p:nvSpPr>
          <p:cNvPr id="7" name="矩形 12"/>
          <p:cNvSpPr/>
          <p:nvPr/>
        </p:nvSpPr>
        <p:spPr>
          <a:xfrm>
            <a:off x="333375" y="1681480"/>
            <a:ext cx="11391265" cy="855980"/>
          </a:xfrm>
          <a:prstGeom prst="rect">
            <a:avLst/>
          </a:prstGeom>
          <a:ln w="28575" cmpd="sng">
            <a:solidFill>
              <a:schemeClr val="accent1">
                <a:shade val="50000"/>
              </a:schemeClr>
            </a:solidFill>
            <a:prstDash val="dash"/>
          </a:ln>
        </p:spPr>
        <p:txBody>
          <a:bodyPr wrap="square">
            <a:noAutofit/>
          </a:bodyPr>
          <a:p>
            <a:pPr marL="285750" indent="-285750" algn="l" fontAlgn="auto">
              <a:lnSpc>
                <a:spcPct val="150000"/>
              </a:lnSpc>
              <a:spcBef>
                <a:spcPts val="0"/>
              </a:spcBef>
              <a:buClrTx/>
              <a:buSzTx/>
              <a:buFont typeface="Wingdings" panose="05000000000000000000" charset="0"/>
              <a:buChar char="Ø"/>
            </a:pPr>
            <a:r>
              <a:rPr lang="zh-CN" sz="1400" b="1" dirty="0">
                <a:solidFill>
                  <a:schemeClr val="tx1"/>
                </a:solidFill>
                <a:latin typeface="微软雅黑" panose="020B0503020204020204" charset="-122"/>
                <a:ea typeface="微软雅黑" panose="020B0503020204020204" charset="-122"/>
              </a:rPr>
              <a:t>省、地、现场三级设备架构</a:t>
            </a:r>
            <a:r>
              <a:rPr lang="zh-CN" sz="1400" dirty="0">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rPr>
              <a:t>总体技术架构分为三部分，一个是省级平台，一个是地市级平台，一个是现场设备。省级平台作为全省数字巡检算法的模型训练及全省设备状态监测平台，地级平台作为算法模型实际效果运行及设备巡检平台。</a:t>
            </a:r>
            <a:endParaRPr sz="1400" dirty="0">
              <a:latin typeface="微软雅黑" panose="020B0503020204020204" charset="-122"/>
              <a:ea typeface="微软雅黑" panose="020B0503020204020204" charset="-122"/>
            </a:endParaRPr>
          </a:p>
          <a:p>
            <a:pPr algn="l" fontAlgn="auto">
              <a:lnSpc>
                <a:spcPct val="150000"/>
              </a:lnSpc>
              <a:spcBef>
                <a:spcPts val="0"/>
              </a:spcBef>
              <a:buClrTx/>
              <a:buSzTx/>
            </a:pPr>
            <a:endParaRPr lang="zh-CN" altLang="en-US" sz="1600" dirty="0">
              <a:solidFill>
                <a:schemeClr val="tx1"/>
              </a:solidFill>
              <a:latin typeface="微软雅黑" panose="020B0503020204020204" charset="-122"/>
              <a:ea typeface="微软雅黑" panose="020B0503020204020204" charset="-122"/>
              <a:sym typeface="+mn-ea"/>
            </a:endParaRPr>
          </a:p>
          <a:p>
            <a:pPr algn="l" fontAlgn="auto">
              <a:lnSpc>
                <a:spcPct val="150000"/>
              </a:lnSpc>
              <a:spcBef>
                <a:spcPts val="0"/>
              </a:spcBef>
              <a:buClrTx/>
              <a:buSzTx/>
            </a:pPr>
            <a:endParaRPr lang="zh-CN" altLang="en-US" sz="1600" dirty="0">
              <a:latin typeface="微软雅黑" panose="020B0503020204020204" charset="-122"/>
              <a:ea typeface="微软雅黑" panose="020B0503020204020204" charset="-122"/>
              <a:sym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8"/>
          <p:cNvSpPr>
            <a:spLocks noChangeArrowheads="1"/>
          </p:cNvSpPr>
          <p:nvPr/>
        </p:nvSpPr>
        <p:spPr bwMode="auto">
          <a:xfrm>
            <a:off x="775970" y="1027430"/>
            <a:ext cx="10948670"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5" name="Freeform 9"/>
          <p:cNvSpPr>
            <a:spLocks noChangeArrowheads="1"/>
          </p:cNvSpPr>
          <p:nvPr/>
        </p:nvSpPr>
        <p:spPr bwMode="auto">
          <a:xfrm>
            <a:off x="357188" y="1027113"/>
            <a:ext cx="1706563"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52227" name="Text Box 6"/>
          <p:cNvSpPr txBox="1"/>
          <p:nvPr/>
        </p:nvSpPr>
        <p:spPr>
          <a:xfrm>
            <a:off x="2064385" y="1119505"/>
            <a:ext cx="5838825" cy="398780"/>
          </a:xfrm>
          <a:prstGeom prst="rect">
            <a:avLst/>
          </a:prstGeom>
          <a:noFill/>
          <a:ln w="9525">
            <a:noFill/>
          </a:ln>
        </p:spPr>
        <p:txBody>
          <a:bodyPr wrap="square" anchor="t">
            <a:spAutoFit/>
          </a:bodyPr>
          <a:p>
            <a:pPr latinLnBrk="1"/>
            <a:r>
              <a:rPr lang="zh-CN" altLang="en-US" sz="2000" b="1" dirty="0">
                <a:latin typeface="微软雅黑" panose="020B0503020204020204" charset="-122"/>
                <a:ea typeface="微软雅黑" panose="020B0503020204020204" charset="-122"/>
                <a:sym typeface="宋体" panose="02010600030101010101" pitchFamily="2" charset="-122"/>
              </a:rPr>
              <a:t>数据架构</a:t>
            </a:r>
            <a:endParaRPr lang="zh-CN" altLang="en-US" sz="2000" b="1" dirty="0">
              <a:highlight>
                <a:srgbClr val="FFFF00"/>
              </a:highlight>
              <a:latin typeface="微软雅黑" panose="020B0503020204020204" charset="-122"/>
              <a:ea typeface="微软雅黑" panose="020B0503020204020204" charset="-122"/>
              <a:sym typeface="宋体" panose="02010600030101010101" pitchFamily="2" charset="-122"/>
            </a:endParaRPr>
          </a:p>
        </p:txBody>
      </p:sp>
      <p:sp>
        <p:nvSpPr>
          <p:cNvPr id="52228" name="Text Box 10"/>
          <p:cNvSpPr txBox="1"/>
          <p:nvPr/>
        </p:nvSpPr>
        <p:spPr>
          <a:xfrm>
            <a:off x="580074" y="1119188"/>
            <a:ext cx="722630" cy="521970"/>
          </a:xfrm>
          <a:prstGeom prst="rect">
            <a:avLst/>
          </a:prstGeom>
          <a:noFill/>
          <a:ln w="9525">
            <a:noFill/>
          </a:ln>
          <a:effectLst>
            <a:outerShdw dist="85194" dir="1593903" algn="ctr" rotWithShape="0">
              <a:srgbClr val="000000">
                <a:alpha val="50000"/>
              </a:srgbClr>
            </a:outerShdw>
          </a:effectLst>
        </p:spPr>
        <p:txBody>
          <a:bodyPr wrap="none" anchor="t">
            <a:spAutoFit/>
          </a:bodyPr>
          <a:p>
            <a:pPr algn="ctr" latinLnBrk="1"/>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2.2</a:t>
            </a:r>
            <a:endParaRPr lang="en-US" altLang="zh-CN" sz="2800" b="1" dirty="0">
              <a:solidFill>
                <a:srgbClr val="E6E6E6"/>
              </a:solidFill>
              <a:latin typeface="微软雅黑" panose="020B0503020204020204" charset="-122"/>
              <a:ea typeface="微软雅黑" panose="020B0503020204020204" charset="-122"/>
            </a:endParaRPr>
          </a:p>
        </p:txBody>
      </p:sp>
      <p:sp>
        <p:nvSpPr>
          <p:cNvPr id="3" name="TextBox 1"/>
          <p:cNvSpPr txBox="1"/>
          <p:nvPr/>
        </p:nvSpPr>
        <p:spPr>
          <a:xfrm>
            <a:off x="298450" y="311150"/>
            <a:ext cx="4163060" cy="460375"/>
          </a:xfrm>
          <a:prstGeom prst="rect">
            <a:avLst/>
          </a:prstGeom>
          <a:noFill/>
          <a:ln w="9525">
            <a:noFill/>
          </a:ln>
        </p:spPr>
        <p:txBody>
          <a:bodyPr wrap="square" anchor="t">
            <a:spAutoFit/>
          </a:bodyPr>
          <a:p>
            <a:pPr latinLnBrk="1"/>
            <a:r>
              <a:rPr lang="zh-CN" altLang="en-US" sz="2400" b="1" noProof="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二、</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技术</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方案</a:t>
            </a:r>
            <a:endPar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endParaRPr>
          </a:p>
        </p:txBody>
      </p:sp>
      <p:sp>
        <p:nvSpPr>
          <p:cNvPr id="7" name="矩形 12"/>
          <p:cNvSpPr/>
          <p:nvPr/>
        </p:nvSpPr>
        <p:spPr>
          <a:xfrm>
            <a:off x="333375" y="1681480"/>
            <a:ext cx="11391265" cy="855980"/>
          </a:xfrm>
          <a:prstGeom prst="rect">
            <a:avLst/>
          </a:prstGeom>
          <a:ln w="28575" cmpd="sng">
            <a:solidFill>
              <a:schemeClr val="accent1">
                <a:shade val="50000"/>
              </a:schemeClr>
            </a:solidFill>
            <a:prstDash val="dash"/>
          </a:ln>
        </p:spPr>
        <p:txBody>
          <a:bodyPr wrap="square">
            <a:noAutofit/>
          </a:bodyPr>
          <a:p>
            <a:pPr marL="285750" indent="-285750" algn="l" fontAlgn="auto">
              <a:lnSpc>
                <a:spcPct val="150000"/>
              </a:lnSpc>
              <a:spcBef>
                <a:spcPts val="0"/>
              </a:spcBef>
              <a:buClrTx/>
              <a:buSzTx/>
              <a:buFont typeface="Wingdings" panose="05000000000000000000" charset="0"/>
              <a:buChar char="Ø"/>
            </a:pPr>
            <a:r>
              <a:rPr lang="zh-CN" sz="1400" b="1" dirty="0">
                <a:solidFill>
                  <a:schemeClr val="tx1"/>
                </a:solidFill>
                <a:latin typeface="微软雅黑" panose="020B0503020204020204" charset="-122"/>
                <a:ea typeface="微软雅黑" panose="020B0503020204020204" charset="-122"/>
              </a:rPr>
              <a:t>智能算法迭代优化</a:t>
            </a:r>
            <a:r>
              <a:rPr lang="zh-CN" sz="1400" dirty="0">
                <a:latin typeface="微软雅黑" panose="020B0503020204020204" charset="-122"/>
                <a:ea typeface="微软雅黑" panose="020B0503020204020204" charset="-122"/>
              </a:rPr>
              <a:t>：</a:t>
            </a:r>
            <a:r>
              <a:rPr sz="1400" dirty="0">
                <a:latin typeface="微软雅黑" panose="020B0503020204020204" charset="-122"/>
                <a:ea typeface="微软雅黑" panose="020B0503020204020204" charset="-122"/>
              </a:rPr>
              <a:t>将交互数据接入到数字巡检平台，平台将可用的数据推送给算法做训练使用并将新算法模型推送到平台算法运行区，运行的算法结合人工反馈将结果进行不断迭代算法优化。</a:t>
            </a:r>
            <a:endParaRPr sz="1400" dirty="0">
              <a:latin typeface="微软雅黑" panose="020B0503020204020204" charset="-122"/>
              <a:ea typeface="微软雅黑" panose="020B0503020204020204" charset="-122"/>
            </a:endParaRPr>
          </a:p>
          <a:p>
            <a:pPr algn="l" fontAlgn="auto">
              <a:lnSpc>
                <a:spcPct val="150000"/>
              </a:lnSpc>
              <a:spcBef>
                <a:spcPts val="0"/>
              </a:spcBef>
              <a:buClrTx/>
              <a:buSzTx/>
            </a:pPr>
            <a:endParaRPr lang="zh-CN" altLang="en-US" sz="1600" dirty="0">
              <a:solidFill>
                <a:schemeClr val="tx1"/>
              </a:solidFill>
              <a:latin typeface="微软雅黑" panose="020B0503020204020204" charset="-122"/>
              <a:ea typeface="微软雅黑" panose="020B0503020204020204" charset="-122"/>
              <a:sym typeface="+mn-ea"/>
            </a:endParaRPr>
          </a:p>
          <a:p>
            <a:pPr algn="l" fontAlgn="auto">
              <a:lnSpc>
                <a:spcPct val="150000"/>
              </a:lnSpc>
              <a:spcBef>
                <a:spcPts val="0"/>
              </a:spcBef>
              <a:buClrTx/>
              <a:buSzTx/>
            </a:pPr>
            <a:endParaRPr lang="zh-CN" altLang="en-US" sz="1600" dirty="0">
              <a:latin typeface="微软雅黑" panose="020B0503020204020204" charset="-122"/>
              <a:ea typeface="微软雅黑" panose="020B0503020204020204" charset="-122"/>
              <a:sym typeface="微软雅黑" panose="020B0503020204020204" charset="-122"/>
            </a:endParaRPr>
          </a:p>
        </p:txBody>
      </p:sp>
      <p:pic>
        <p:nvPicPr>
          <p:cNvPr id="10" name="图片 3" descr="IMG_256"/>
          <p:cNvPicPr>
            <a:picLocks noChangeAspect="1"/>
          </p:cNvPicPr>
          <p:nvPr/>
        </p:nvPicPr>
        <p:blipFill>
          <a:blip r:embed="rId1"/>
          <a:stretch>
            <a:fillRect/>
          </a:stretch>
        </p:blipFill>
        <p:spPr>
          <a:xfrm>
            <a:off x="333375" y="2577465"/>
            <a:ext cx="11391265" cy="394589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Rectangle 8"/>
          <p:cNvSpPr>
            <a:spLocks noChangeArrowheads="1"/>
          </p:cNvSpPr>
          <p:nvPr/>
        </p:nvSpPr>
        <p:spPr bwMode="auto">
          <a:xfrm>
            <a:off x="775970" y="1027430"/>
            <a:ext cx="10948670" cy="625475"/>
          </a:xfrm>
          <a:prstGeom prst="rect">
            <a:avLst/>
          </a:prstGeom>
          <a:solidFill>
            <a:srgbClr val="D9D9D9"/>
          </a:solidFill>
          <a:ln w="9525">
            <a:noFill/>
            <a:miter lim="800000"/>
          </a:ln>
        </p:spPr>
        <p:txBody>
          <a:bodyPr wrap="none"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25" name="Freeform 9"/>
          <p:cNvSpPr>
            <a:spLocks noChangeArrowheads="1"/>
          </p:cNvSpPr>
          <p:nvPr/>
        </p:nvSpPr>
        <p:spPr bwMode="auto">
          <a:xfrm>
            <a:off x="357188" y="1027113"/>
            <a:ext cx="1706563" cy="625475"/>
          </a:xfrm>
          <a:custGeom>
            <a:avLst/>
            <a:gdLst>
              <a:gd name="T0" fmla="*/ 2147483647 w 1334"/>
              <a:gd name="T1" fmla="*/ 0 h 491"/>
              <a:gd name="T2" fmla="*/ 0 w 1334"/>
              <a:gd name="T3" fmla="*/ 2147483647 h 491"/>
              <a:gd name="T4" fmla="*/ 2147483647 w 1334"/>
              <a:gd name="T5" fmla="*/ 2147483647 h 491"/>
              <a:gd name="T6" fmla="*/ 2147483647 w 1334"/>
              <a:gd name="T7" fmla="*/ 0 h 491"/>
              <a:gd name="T8" fmla="*/ 2147483647 w 1334"/>
              <a:gd name="T9" fmla="*/ 0 h 491"/>
              <a:gd name="T10" fmla="*/ 0 60000 65536"/>
              <a:gd name="T11" fmla="*/ 0 60000 65536"/>
              <a:gd name="T12" fmla="*/ 0 60000 65536"/>
              <a:gd name="T13" fmla="*/ 0 60000 65536"/>
              <a:gd name="T14" fmla="*/ 0 60000 65536"/>
              <a:gd name="T15" fmla="*/ 0 w 1334"/>
              <a:gd name="T16" fmla="*/ 0 h 491"/>
              <a:gd name="T17" fmla="*/ 1334 w 1334"/>
              <a:gd name="T18" fmla="*/ 491 h 491"/>
            </a:gdLst>
            <a:ahLst/>
            <a:cxnLst>
              <a:cxn ang="T10">
                <a:pos x="T0" y="T1"/>
              </a:cxn>
              <a:cxn ang="T11">
                <a:pos x="T2" y="T3"/>
              </a:cxn>
              <a:cxn ang="T12">
                <a:pos x="T4" y="T5"/>
              </a:cxn>
              <a:cxn ang="T13">
                <a:pos x="T6" y="T7"/>
              </a:cxn>
              <a:cxn ang="T14">
                <a:pos x="T8" y="T9"/>
              </a:cxn>
            </a:cxnLst>
            <a:rect l="T15" t="T16" r="T17" b="T18"/>
            <a:pathLst>
              <a:path w="1334" h="491">
                <a:moveTo>
                  <a:pt x="2" y="0"/>
                </a:moveTo>
                <a:lnTo>
                  <a:pt x="0" y="491"/>
                </a:lnTo>
                <a:lnTo>
                  <a:pt x="872" y="491"/>
                </a:lnTo>
                <a:lnTo>
                  <a:pt x="1334" y="0"/>
                </a:lnTo>
                <a:lnTo>
                  <a:pt x="2" y="0"/>
                </a:lnTo>
                <a:close/>
              </a:path>
            </a:pathLst>
          </a:custGeom>
          <a:gradFill rotWithShape="1">
            <a:gsLst>
              <a:gs pos="0">
                <a:srgbClr val="11425C"/>
              </a:gs>
              <a:gs pos="100000">
                <a:srgbClr val="2988B7"/>
              </a:gs>
            </a:gsLst>
            <a:lin ang="5400000" scaled="1"/>
          </a:gradFill>
          <a:ln w="9525">
            <a:noFill/>
            <a:miter lim="800000"/>
          </a:ln>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a:ln>
                <a:noFill/>
              </a:ln>
              <a:solidFill>
                <a:srgbClr val="000000"/>
              </a:solidFill>
              <a:effectLst/>
              <a:uLnTx/>
              <a:uFillTx/>
              <a:latin typeface="宋体" panose="02010600030101010101" pitchFamily="2" charset="-122"/>
              <a:ea typeface="宋体" panose="02010600030101010101" pitchFamily="2" charset="-122"/>
              <a:cs typeface="+mn-cs"/>
            </a:endParaRPr>
          </a:p>
        </p:txBody>
      </p:sp>
      <p:sp>
        <p:nvSpPr>
          <p:cNvPr id="52227" name="Text Box 6"/>
          <p:cNvSpPr txBox="1"/>
          <p:nvPr/>
        </p:nvSpPr>
        <p:spPr>
          <a:xfrm>
            <a:off x="2064385" y="1119505"/>
            <a:ext cx="5838825" cy="398780"/>
          </a:xfrm>
          <a:prstGeom prst="rect">
            <a:avLst/>
          </a:prstGeom>
          <a:noFill/>
          <a:ln w="9525">
            <a:noFill/>
          </a:ln>
        </p:spPr>
        <p:txBody>
          <a:bodyPr wrap="square" anchor="t">
            <a:spAutoFit/>
          </a:bodyPr>
          <a:p>
            <a:pPr latinLnBrk="1"/>
            <a:r>
              <a:rPr lang="zh-CN" altLang="en-US" sz="2000" b="1" dirty="0">
                <a:latin typeface="微软雅黑" panose="020B0503020204020204" charset="-122"/>
                <a:ea typeface="微软雅黑" panose="020B0503020204020204" charset="-122"/>
                <a:sym typeface="宋体" panose="02010600030101010101" pitchFamily="2" charset="-122"/>
              </a:rPr>
              <a:t>智慧管理单元</a:t>
            </a:r>
            <a:endParaRPr lang="zh-CN" altLang="en-US" sz="2000" b="1" dirty="0">
              <a:latin typeface="微软雅黑" panose="020B0503020204020204" charset="-122"/>
              <a:ea typeface="微软雅黑" panose="020B0503020204020204" charset="-122"/>
              <a:sym typeface="宋体" panose="02010600030101010101" pitchFamily="2" charset="-122"/>
            </a:endParaRPr>
          </a:p>
        </p:txBody>
      </p:sp>
      <p:sp>
        <p:nvSpPr>
          <p:cNvPr id="52228" name="Text Box 10"/>
          <p:cNvSpPr txBox="1"/>
          <p:nvPr/>
        </p:nvSpPr>
        <p:spPr>
          <a:xfrm>
            <a:off x="580074" y="1119188"/>
            <a:ext cx="722630" cy="521970"/>
          </a:xfrm>
          <a:prstGeom prst="rect">
            <a:avLst/>
          </a:prstGeom>
          <a:noFill/>
          <a:ln w="9525">
            <a:noFill/>
          </a:ln>
          <a:effectLst>
            <a:outerShdw dist="85194" dir="1593903" algn="ctr" rotWithShape="0">
              <a:srgbClr val="000000">
                <a:alpha val="50000"/>
              </a:srgbClr>
            </a:outerShdw>
          </a:effectLst>
        </p:spPr>
        <p:txBody>
          <a:bodyPr wrap="none" anchor="t">
            <a:spAutoFit/>
          </a:bodyPr>
          <a:p>
            <a:pPr algn="ctr" latinLnBrk="1"/>
            <a:r>
              <a:rPr lang="en-US" altLang="zh-CN" sz="2800" b="1" dirty="0">
                <a:solidFill>
                  <a:srgbClr val="E6E6E6"/>
                </a:solidFill>
                <a:latin typeface="微软雅黑" panose="020B0503020204020204" charset="-122"/>
                <a:ea typeface="微软雅黑" panose="020B0503020204020204" charset="-122"/>
                <a:sym typeface="宋体" panose="02010600030101010101" pitchFamily="2" charset="-122"/>
              </a:rPr>
              <a:t>2.3</a:t>
            </a:r>
            <a:endParaRPr lang="en-US" altLang="zh-CN" sz="2800" b="1" dirty="0">
              <a:solidFill>
                <a:srgbClr val="E6E6E6"/>
              </a:solidFill>
              <a:latin typeface="微软雅黑" panose="020B0503020204020204" charset="-122"/>
              <a:ea typeface="微软雅黑" panose="020B0503020204020204" charset="-122"/>
            </a:endParaRPr>
          </a:p>
        </p:txBody>
      </p:sp>
      <p:sp>
        <p:nvSpPr>
          <p:cNvPr id="7" name="矩形 12"/>
          <p:cNvSpPr/>
          <p:nvPr/>
        </p:nvSpPr>
        <p:spPr>
          <a:xfrm>
            <a:off x="333375" y="1681480"/>
            <a:ext cx="11391265" cy="1012825"/>
          </a:xfrm>
          <a:prstGeom prst="rect">
            <a:avLst/>
          </a:prstGeom>
          <a:ln w="28575" cmpd="sng">
            <a:solidFill>
              <a:schemeClr val="accent1">
                <a:shade val="50000"/>
              </a:schemeClr>
            </a:solidFill>
            <a:prstDash val="dash"/>
          </a:ln>
        </p:spPr>
        <p:txBody>
          <a:bodyPr wrap="square">
            <a:noAutofit/>
          </a:bodyPr>
          <a:p>
            <a:pPr>
              <a:lnSpc>
                <a:spcPct val="130000"/>
              </a:lnSpc>
              <a:buFont typeface="Wingdings" panose="05000000000000000000" charset="0"/>
            </a:pPr>
            <a:r>
              <a:rPr lang="zh-CN" altLang="en-US" sz="1400" b="1" dirty="0">
                <a:latin typeface="微软雅黑" panose="020B0503020204020204" charset="-122"/>
                <a:ea typeface="微软雅黑" panose="020B0503020204020204" charset="-122"/>
                <a:cs typeface="微软雅黑" panose="020B0503020204020204" charset="-122"/>
                <a:sym typeface="+mn-ea"/>
              </a:rPr>
              <a:t>设备远程维护技术可以大大提升设备运维效率，减少人员现场运维次数。</a:t>
            </a:r>
            <a:endParaRPr lang="zh-CN" altLang="en-US" sz="1400" b="1"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30000"/>
              </a:lnSpc>
              <a:buFont typeface="Wingdings" panose="05000000000000000000" charset="0"/>
              <a:buChar char="Ø"/>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兼容扩展</a:t>
            </a:r>
            <a:r>
              <a:rPr lang="zh-CN" altLang="en-US" sz="1400" dirty="0">
                <a:latin typeface="微软雅黑" panose="020B0503020204020204" charset="-122"/>
                <a:ea typeface="微软雅黑" panose="020B0503020204020204" charset="-122"/>
                <a:cs typeface="微软雅黑" panose="020B0503020204020204" charset="-122"/>
                <a:sym typeface="+mn-ea"/>
              </a:rPr>
              <a:t>：支持多场景应用的多种传感器、监测模块接入；</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协议通信</a:t>
            </a:r>
            <a:r>
              <a:rPr lang="zh-CN" altLang="en-US" sz="1400" dirty="0">
                <a:latin typeface="微软雅黑" panose="020B0503020204020204" charset="-122"/>
                <a:ea typeface="微软雅黑" panose="020B0503020204020204" charset="-122"/>
                <a:cs typeface="微软雅黑" panose="020B0503020204020204" charset="-122"/>
                <a:sym typeface="+mn-ea"/>
              </a:rPr>
              <a:t>：从加密信道获取现场设备的实时运行情况；</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marL="285750" indent="-285750">
              <a:lnSpc>
                <a:spcPct val="130000"/>
              </a:lnSpc>
              <a:buFont typeface="Wingdings" panose="05000000000000000000" charset="0"/>
              <a:buChar char="Ø"/>
            </a:pP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边缘计算</a:t>
            </a:r>
            <a:r>
              <a:rPr lang="zh-CN" altLang="en-US" sz="1400" dirty="0">
                <a:latin typeface="微软雅黑" panose="020B0503020204020204" charset="-122"/>
                <a:ea typeface="微软雅黑" panose="020B0503020204020204" charset="-122"/>
                <a:cs typeface="微软雅黑" panose="020B0503020204020204" charset="-122"/>
                <a:sym typeface="+mn-ea"/>
              </a:rPr>
              <a:t>：实现边缘</a:t>
            </a:r>
            <a:r>
              <a:rPr lang="zh-CN" altLang="en-US" sz="1400" dirty="0">
                <a:latin typeface="微软雅黑" panose="020B0503020204020204" charset="-122"/>
                <a:ea typeface="微软雅黑" panose="020B0503020204020204" charset="-122"/>
                <a:cs typeface="微软雅黑" panose="020B0503020204020204" charset="-122"/>
                <a:sym typeface="+mn-ea"/>
              </a:rPr>
              <a:t>计算，实时运算分析</a:t>
            </a:r>
            <a:r>
              <a:rPr lang="zh-CN" altLang="en-US" sz="1400" dirty="0">
                <a:latin typeface="微软雅黑" panose="020B0503020204020204" charset="-122"/>
                <a:ea typeface="微软雅黑" panose="020B0503020204020204" charset="-122"/>
                <a:cs typeface="微软雅黑" panose="020B0503020204020204" charset="-122"/>
                <a:sym typeface="+mn-ea"/>
              </a:rPr>
              <a:t>设备情况；</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b="1" dirty="0">
                <a:solidFill>
                  <a:srgbClr val="FF0000"/>
                </a:solidFill>
                <a:latin typeface="微软雅黑" panose="020B0503020204020204" charset="-122"/>
                <a:ea typeface="微软雅黑" panose="020B0503020204020204" charset="-122"/>
                <a:cs typeface="微软雅黑" panose="020B0503020204020204" charset="-122"/>
                <a:sym typeface="+mn-ea"/>
              </a:rPr>
              <a:t>远程维护</a:t>
            </a:r>
            <a:r>
              <a:rPr lang="zh-CN" altLang="en-US" sz="1400" dirty="0">
                <a:latin typeface="微软雅黑" panose="020B0503020204020204" charset="-122"/>
                <a:ea typeface="微软雅黑" panose="020B0503020204020204" charset="-122"/>
                <a:cs typeface="微软雅黑" panose="020B0503020204020204" charset="-122"/>
                <a:sym typeface="+mn-ea"/>
              </a:rPr>
              <a:t>：实现远程升级、远程查询、远程操作等功能。</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algn="l" fontAlgn="auto">
              <a:lnSpc>
                <a:spcPct val="150000"/>
              </a:lnSpc>
              <a:spcBef>
                <a:spcPts val="0"/>
              </a:spcBef>
              <a:buClrTx/>
              <a:buSzTx/>
            </a:pP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3" name="TextBox 1"/>
          <p:cNvSpPr txBox="1"/>
          <p:nvPr/>
        </p:nvSpPr>
        <p:spPr>
          <a:xfrm>
            <a:off x="298450" y="311150"/>
            <a:ext cx="4163060" cy="460375"/>
          </a:xfrm>
          <a:prstGeom prst="rect">
            <a:avLst/>
          </a:prstGeom>
          <a:noFill/>
          <a:ln w="9525">
            <a:noFill/>
          </a:ln>
        </p:spPr>
        <p:txBody>
          <a:bodyPr wrap="square" anchor="t">
            <a:spAutoFit/>
          </a:bodyPr>
          <a:p>
            <a:pPr latinLnBrk="1"/>
            <a:r>
              <a:rPr lang="zh-CN" altLang="en-US" sz="2400" b="1" noProof="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二、</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技术</a:t>
            </a:r>
            <a:r>
              <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rPr>
              <a:t>方案</a:t>
            </a:r>
            <a:endParaRPr lang="zh-CN" altLang="en-US" sz="2400" b="1" dirty="0">
              <a:solidFill>
                <a:schemeClr val="accent5">
                  <a:lumMod val="75000"/>
                </a:schemeClr>
              </a:solidFill>
              <a:latin typeface="微软雅黑" panose="020B0503020204020204" charset="-122"/>
              <a:ea typeface="微软雅黑" panose="020B0503020204020204" charset="-122"/>
              <a:cs typeface="Arial" panose="020B0604020202020204" pitchFamily="34" charset="0"/>
              <a:sym typeface="+mn-ea"/>
            </a:endParaRPr>
          </a:p>
        </p:txBody>
      </p:sp>
      <p:grpSp>
        <p:nvGrpSpPr>
          <p:cNvPr id="2" name="组合 1"/>
          <p:cNvGrpSpPr/>
          <p:nvPr/>
        </p:nvGrpSpPr>
        <p:grpSpPr>
          <a:xfrm>
            <a:off x="85090" y="2927350"/>
            <a:ext cx="5106670" cy="3661410"/>
            <a:chOff x="11372" y="4168"/>
            <a:chExt cx="7336" cy="6257"/>
          </a:xfrm>
        </p:grpSpPr>
        <p:sp>
          <p:nvSpPr>
            <p:cNvPr id="360" name="圆: 空心 359"/>
            <p:cNvSpPr/>
            <p:nvPr/>
          </p:nvSpPr>
          <p:spPr>
            <a:xfrm>
              <a:off x="15950" y="4708"/>
              <a:ext cx="2141" cy="2141"/>
            </a:xfrm>
            <a:prstGeom prst="donut">
              <a:avLst>
                <a:gd name="adj" fmla="val 12532"/>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cxnSp>
          <p:nvCxnSpPr>
            <p:cNvPr id="361" name="直接箭头连接符 360"/>
            <p:cNvCxnSpPr/>
            <p:nvPr/>
          </p:nvCxnSpPr>
          <p:spPr>
            <a:xfrm>
              <a:off x="14561" y="6464"/>
              <a:ext cx="1041" cy="0"/>
            </a:xfrm>
            <a:prstGeom prst="straightConnector1">
              <a:avLst/>
            </a:prstGeom>
            <a:solidFill>
              <a:schemeClr val="bg1"/>
            </a:solidFill>
            <a:ln w="12700" cap="flat" cmpd="sng" algn="ctr">
              <a:solidFill>
                <a:srgbClr val="C00000"/>
              </a:solidFill>
              <a:prstDash val="solid"/>
              <a:round/>
              <a:headEnd type="none" w="med" len="med"/>
              <a:tailEnd type="triangle" w="med" len="med"/>
            </a:ln>
          </p:spPr>
        </p:cxnSp>
        <p:cxnSp>
          <p:nvCxnSpPr>
            <p:cNvPr id="419" name="直接箭头连接符 418"/>
            <p:cNvCxnSpPr/>
            <p:nvPr/>
          </p:nvCxnSpPr>
          <p:spPr>
            <a:xfrm flipV="1">
              <a:off x="12863" y="5814"/>
              <a:ext cx="567" cy="0"/>
            </a:xfrm>
            <a:prstGeom prst="straightConnector1">
              <a:avLst/>
            </a:prstGeom>
            <a:solidFill>
              <a:schemeClr val="bg1"/>
            </a:solidFill>
            <a:ln w="12700" cap="flat" cmpd="sng" algn="ctr">
              <a:solidFill>
                <a:srgbClr val="002060"/>
              </a:solidFill>
              <a:prstDash val="solid"/>
              <a:round/>
              <a:headEnd type="none" w="med" len="med"/>
              <a:tailEnd type="triangle" w="med" len="med"/>
            </a:ln>
          </p:spPr>
        </p:cxnSp>
        <p:cxnSp>
          <p:nvCxnSpPr>
            <p:cNvPr id="420" name="直接箭头连接符 419"/>
            <p:cNvCxnSpPr/>
            <p:nvPr/>
          </p:nvCxnSpPr>
          <p:spPr>
            <a:xfrm flipV="1">
              <a:off x="12865" y="6467"/>
              <a:ext cx="567" cy="0"/>
            </a:xfrm>
            <a:prstGeom prst="straightConnector1">
              <a:avLst/>
            </a:prstGeom>
            <a:solidFill>
              <a:schemeClr val="bg1"/>
            </a:solidFill>
            <a:ln w="12700" cap="flat" cmpd="sng" algn="ctr">
              <a:solidFill>
                <a:srgbClr val="C00000"/>
              </a:solidFill>
              <a:prstDash val="solid"/>
              <a:round/>
              <a:headEnd type="none" w="med" len="med"/>
              <a:tailEnd type="triangle" w="med" len="med"/>
            </a:ln>
          </p:spPr>
        </p:cxnSp>
        <p:cxnSp>
          <p:nvCxnSpPr>
            <p:cNvPr id="421" name="直接箭头连接符 420"/>
            <p:cNvCxnSpPr/>
            <p:nvPr/>
          </p:nvCxnSpPr>
          <p:spPr>
            <a:xfrm>
              <a:off x="14561" y="5850"/>
              <a:ext cx="1041" cy="0"/>
            </a:xfrm>
            <a:prstGeom prst="straightConnector1">
              <a:avLst/>
            </a:prstGeom>
            <a:solidFill>
              <a:schemeClr val="bg1"/>
            </a:solidFill>
            <a:ln w="12700" cap="flat" cmpd="sng" algn="ctr">
              <a:solidFill>
                <a:srgbClr val="002060"/>
              </a:solidFill>
              <a:prstDash val="solid"/>
              <a:round/>
              <a:headEnd type="none" w="med" len="med"/>
              <a:tailEnd type="triangle" w="med" len="med"/>
            </a:ln>
          </p:spPr>
        </p:cxnSp>
        <p:sp>
          <p:nvSpPr>
            <p:cNvPr id="422" name="文本框 421"/>
            <p:cNvSpPr txBox="1"/>
            <p:nvPr/>
          </p:nvSpPr>
          <p:spPr>
            <a:xfrm>
              <a:off x="13044" y="5949"/>
              <a:ext cx="1847" cy="445"/>
            </a:xfrm>
            <a:prstGeom prst="rect">
              <a:avLst/>
            </a:prstGeom>
            <a:noFill/>
          </p:spPr>
          <p:txBody>
            <a:bodyPr wrap="square" rtlCol="0">
              <a:spAutoFit/>
            </a:bodyPr>
            <a:p>
              <a:pPr algn="ctr"/>
              <a:r>
                <a:rPr lang="zh-CN" altLang="en-US" sz="1100" b="0" dirty="0">
                  <a:solidFill>
                    <a:srgbClr val="0070C0"/>
                  </a:solidFill>
                  <a:latin typeface="微软雅黑" panose="020B0503020204020204" charset="-122"/>
                  <a:ea typeface="微软雅黑" panose="020B0503020204020204" charset="-122"/>
                </a:rPr>
                <a:t>电网运行数据</a:t>
              </a:r>
              <a:endParaRPr lang="zh-CN" altLang="en-US" sz="1100" b="0" dirty="0">
                <a:solidFill>
                  <a:srgbClr val="0070C0"/>
                </a:solidFill>
                <a:latin typeface="微软雅黑" panose="020B0503020204020204" charset="-122"/>
                <a:ea typeface="微软雅黑" panose="020B0503020204020204" charset="-122"/>
              </a:endParaRPr>
            </a:p>
          </p:txBody>
        </p:sp>
        <p:pic>
          <p:nvPicPr>
            <p:cNvPr id="423" name="图片 422"/>
            <p:cNvPicPr>
              <a:picLocks noChangeAspect="1"/>
            </p:cNvPicPr>
            <p:nvPr/>
          </p:nvPicPr>
          <p:blipFill>
            <a:blip r:embed="rId1" cstate="screen">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11581" y="4575"/>
              <a:ext cx="1464" cy="2391"/>
            </a:xfrm>
            <a:prstGeom prst="rect">
              <a:avLst/>
            </a:prstGeom>
          </p:spPr>
        </p:pic>
        <p:pic>
          <p:nvPicPr>
            <p:cNvPr id="424" name="图片 42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5879" y="4168"/>
              <a:ext cx="2187" cy="2798"/>
            </a:xfrm>
            <a:prstGeom prst="rect">
              <a:avLst/>
            </a:prstGeom>
            <a:ln w="19050">
              <a:noFill/>
            </a:ln>
          </p:spPr>
        </p:pic>
        <p:pic>
          <p:nvPicPr>
            <p:cNvPr id="425" name="图片 424"/>
            <p:cNvPicPr>
              <a:picLocks noChangeAspect="1"/>
            </p:cNvPicPr>
            <p:nvPr/>
          </p:nvPicPr>
          <p:blipFill>
            <a:blip r:embed="rId3">
              <a:extLst>
                <a:ext uri="{BEBA8EAE-BF5A-486C-A8C5-ECC9F3942E4B}">
                  <a14:imgProps xmlns:a14="http://schemas.microsoft.com/office/drawing/2010/main">
                    <a14:imgLayer r:embed="rId4">
                      <a14:imgEffect>
                        <a14:backgroundRemoval t="15208" b="87090" l="12287" r="87762">
                          <a14:foregroundMark x1="14578" y1="51094" x2="52901" y2="18490"/>
                          <a14:foregroundMark x1="52901" y1="18490" x2="58508" y2="18928"/>
                          <a14:foregroundMark x1="17309" y1="18764" x2="15066" y2="49508"/>
                          <a14:foregroundMark x1="15212" y1="22101" x2="14871" y2="52462"/>
                          <a14:foregroundMark x1="13749" y1="53337" x2="52170" y2="17341"/>
                          <a14:foregroundMark x1="52170" y1="17341" x2="59288" y2="17670"/>
                          <a14:foregroundMark x1="12969" y1="15208" x2="61677" y2="19256"/>
                          <a14:foregroundMark x1="12335" y1="15372" x2="13311" y2="55470"/>
                          <a14:foregroundMark x1="26085" y1="82549" x2="72891" y2="80088"/>
                          <a14:foregroundMark x1="26377" y1="87090" x2="52901" y2="87090"/>
                          <a14:foregroundMark x1="83130" y1="77790" x2="87762" y2="79705"/>
                        </a14:backgroundRemoval>
                      </a14:imgEffect>
                    </a14:imgLayer>
                  </a14:imgProps>
                </a:ext>
              </a:extLst>
            </a:blip>
            <a:srcRect l="9827" t="11648" r="9559" b="8875"/>
            <a:stretch>
              <a:fillRect/>
            </a:stretch>
          </p:blipFill>
          <p:spPr>
            <a:xfrm>
              <a:off x="17005" y="8899"/>
              <a:ext cx="1703" cy="1526"/>
            </a:xfrm>
            <a:prstGeom prst="rect">
              <a:avLst/>
            </a:prstGeom>
            <a:ln>
              <a:noFill/>
            </a:ln>
          </p:spPr>
        </p:pic>
        <p:sp>
          <p:nvSpPr>
            <p:cNvPr id="426" name="矩形: 圆角 425"/>
            <p:cNvSpPr/>
            <p:nvPr/>
          </p:nvSpPr>
          <p:spPr>
            <a:xfrm>
              <a:off x="15420" y="6993"/>
              <a:ext cx="3007" cy="529"/>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b="1" dirty="0">
                  <a:solidFill>
                    <a:schemeClr val="bg1"/>
                  </a:solidFill>
                  <a:latin typeface="微软雅黑" panose="020B0503020204020204" charset="-122"/>
                  <a:ea typeface="微软雅黑" panose="020B0503020204020204" charset="-122"/>
                </a:rPr>
                <a:t>智慧管理</a:t>
              </a:r>
              <a:r>
                <a:rPr lang="zh-CN" altLang="en-US" sz="1400" b="1" dirty="0">
                  <a:solidFill>
                    <a:schemeClr val="bg1"/>
                  </a:solidFill>
                  <a:latin typeface="微软雅黑" panose="020B0503020204020204" charset="-122"/>
                  <a:ea typeface="微软雅黑" panose="020B0503020204020204" charset="-122"/>
                </a:rPr>
                <a:t>单元</a:t>
              </a:r>
              <a:endParaRPr lang="zh-CN" altLang="en-US" sz="1400" b="1" dirty="0">
                <a:solidFill>
                  <a:schemeClr val="bg1"/>
                </a:solidFill>
                <a:latin typeface="微软雅黑" panose="020B0503020204020204" charset="-122"/>
                <a:ea typeface="微软雅黑" panose="020B0503020204020204" charset="-122"/>
              </a:endParaRPr>
            </a:p>
          </p:txBody>
        </p:sp>
        <p:cxnSp>
          <p:nvCxnSpPr>
            <p:cNvPr id="427" name="直接箭头连接符 426"/>
            <p:cNvCxnSpPr/>
            <p:nvPr/>
          </p:nvCxnSpPr>
          <p:spPr>
            <a:xfrm>
              <a:off x="17304" y="7667"/>
              <a:ext cx="0" cy="1035"/>
            </a:xfrm>
            <a:prstGeom prst="straightConnector1">
              <a:avLst/>
            </a:prstGeom>
            <a:ln w="28575" cap="rnd">
              <a:tailEnd type="triangle"/>
            </a:ln>
          </p:spPr>
          <p:style>
            <a:lnRef idx="1">
              <a:schemeClr val="accent1"/>
            </a:lnRef>
            <a:fillRef idx="0">
              <a:schemeClr val="accent1"/>
            </a:fillRef>
            <a:effectRef idx="0">
              <a:schemeClr val="accent1"/>
            </a:effectRef>
            <a:fontRef idx="minor">
              <a:schemeClr val="tx1"/>
            </a:fontRef>
          </p:style>
        </p:cxnSp>
        <p:cxnSp>
          <p:nvCxnSpPr>
            <p:cNvPr id="428" name="直接箭头连接符 427"/>
            <p:cNvCxnSpPr/>
            <p:nvPr/>
          </p:nvCxnSpPr>
          <p:spPr>
            <a:xfrm>
              <a:off x="17541" y="7667"/>
              <a:ext cx="0" cy="1035"/>
            </a:xfrm>
            <a:prstGeom prst="straightConnector1">
              <a:avLst/>
            </a:prstGeom>
            <a:ln w="28575" cap="rnd">
              <a:headEnd type="triangle"/>
              <a:tailEnd type="none"/>
            </a:ln>
          </p:spPr>
          <p:style>
            <a:lnRef idx="1">
              <a:schemeClr val="accent1"/>
            </a:lnRef>
            <a:fillRef idx="0">
              <a:schemeClr val="accent1"/>
            </a:fillRef>
            <a:effectRef idx="0">
              <a:schemeClr val="accent1"/>
            </a:effectRef>
            <a:fontRef idx="minor">
              <a:schemeClr val="tx1"/>
            </a:fontRef>
          </p:style>
        </p:cxnSp>
        <p:sp>
          <p:nvSpPr>
            <p:cNvPr id="429" name="文本框 428"/>
            <p:cNvSpPr txBox="1"/>
            <p:nvPr/>
          </p:nvSpPr>
          <p:spPr>
            <a:xfrm>
              <a:off x="17485" y="8013"/>
              <a:ext cx="1008" cy="393"/>
            </a:xfrm>
            <a:prstGeom prst="rect">
              <a:avLst/>
            </a:prstGeom>
            <a:noFill/>
          </p:spPr>
          <p:txBody>
            <a:bodyPr wrap="square" rtlCol="0">
              <a:spAutoFit/>
            </a:bodyPr>
            <a:p>
              <a:pPr algn="ctr"/>
              <a:r>
                <a:rPr lang="zh-CN" altLang="en-US" sz="900" b="1" dirty="0">
                  <a:solidFill>
                    <a:schemeClr val="tx1">
                      <a:lumMod val="75000"/>
                      <a:lumOff val="25000"/>
                    </a:schemeClr>
                  </a:solidFill>
                  <a:latin typeface="微软雅黑" panose="020B0503020204020204" charset="-122"/>
                  <a:ea typeface="微软雅黑" panose="020B0503020204020204" charset="-122"/>
                </a:rPr>
                <a:t>北向通信</a:t>
              </a:r>
              <a:endParaRPr lang="zh-CN" altLang="en-US" sz="900" b="1" dirty="0">
                <a:solidFill>
                  <a:schemeClr val="tx1">
                    <a:lumMod val="75000"/>
                    <a:lumOff val="25000"/>
                  </a:schemeClr>
                </a:solidFill>
                <a:latin typeface="微软雅黑" panose="020B0503020204020204" charset="-122"/>
                <a:ea typeface="微软雅黑" panose="020B0503020204020204" charset="-122"/>
              </a:endParaRPr>
            </a:p>
          </p:txBody>
        </p:sp>
        <p:pic>
          <p:nvPicPr>
            <p:cNvPr id="431" name="图片 430"/>
            <p:cNvPicPr/>
            <p:nvPr/>
          </p:nvPicPr>
          <p:blipFill>
            <a:blip r:embed="rId5"/>
            <a:srcRect l="5102" t="1799" r="4354" b="5813"/>
            <a:stretch>
              <a:fillRect/>
            </a:stretch>
          </p:blipFill>
          <p:spPr>
            <a:xfrm>
              <a:off x="11834" y="8173"/>
              <a:ext cx="1471" cy="727"/>
            </a:xfrm>
            <a:custGeom>
              <a:avLst/>
              <a:gdLst>
                <a:gd name="connsiteX0" fmla="*/ 62091 w 933865"/>
                <a:gd name="connsiteY0" fmla="*/ 0 h 461434"/>
                <a:gd name="connsiteX1" fmla="*/ 871774 w 933865"/>
                <a:gd name="connsiteY1" fmla="*/ 0 h 461434"/>
                <a:gd name="connsiteX2" fmla="*/ 933865 w 933865"/>
                <a:gd name="connsiteY2" fmla="*/ 62091 h 461434"/>
                <a:gd name="connsiteX3" fmla="*/ 933865 w 933865"/>
                <a:gd name="connsiteY3" fmla="*/ 399343 h 461434"/>
                <a:gd name="connsiteX4" fmla="*/ 871774 w 933865"/>
                <a:gd name="connsiteY4" fmla="*/ 461434 h 461434"/>
                <a:gd name="connsiteX5" fmla="*/ 62091 w 933865"/>
                <a:gd name="connsiteY5" fmla="*/ 461434 h 461434"/>
                <a:gd name="connsiteX6" fmla="*/ 0 w 933865"/>
                <a:gd name="connsiteY6" fmla="*/ 399343 h 461434"/>
                <a:gd name="connsiteX7" fmla="*/ 0 w 933865"/>
                <a:gd name="connsiteY7" fmla="*/ 62091 h 461434"/>
                <a:gd name="connsiteX8" fmla="*/ 62091 w 933865"/>
                <a:gd name="connsiteY8" fmla="*/ 0 h 4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865" h="461434">
                  <a:moveTo>
                    <a:pt x="62091" y="0"/>
                  </a:moveTo>
                  <a:lnTo>
                    <a:pt x="871774" y="0"/>
                  </a:lnTo>
                  <a:cubicBezTo>
                    <a:pt x="906066" y="0"/>
                    <a:pt x="933865" y="27799"/>
                    <a:pt x="933865" y="62091"/>
                  </a:cubicBezTo>
                  <a:lnTo>
                    <a:pt x="933865" y="399343"/>
                  </a:lnTo>
                  <a:cubicBezTo>
                    <a:pt x="933865" y="433635"/>
                    <a:pt x="906066" y="461434"/>
                    <a:pt x="871774" y="461434"/>
                  </a:cubicBezTo>
                  <a:lnTo>
                    <a:pt x="62091" y="461434"/>
                  </a:lnTo>
                  <a:cubicBezTo>
                    <a:pt x="27799" y="461434"/>
                    <a:pt x="0" y="433635"/>
                    <a:pt x="0" y="399343"/>
                  </a:cubicBezTo>
                  <a:lnTo>
                    <a:pt x="0" y="62091"/>
                  </a:lnTo>
                  <a:cubicBezTo>
                    <a:pt x="0" y="27799"/>
                    <a:pt x="27799" y="0"/>
                    <a:pt x="62091" y="0"/>
                  </a:cubicBezTo>
                  <a:close/>
                </a:path>
              </a:pathLst>
            </a:custGeom>
            <a:ln w="3175">
              <a:solidFill>
                <a:schemeClr val="bg1">
                  <a:lumMod val="75000"/>
                </a:schemeClr>
              </a:solidFill>
            </a:ln>
          </p:spPr>
        </p:pic>
        <p:sp>
          <p:nvSpPr>
            <p:cNvPr id="432" name="文本框 431"/>
            <p:cNvSpPr txBox="1"/>
            <p:nvPr/>
          </p:nvSpPr>
          <p:spPr>
            <a:xfrm>
              <a:off x="13563" y="8852"/>
              <a:ext cx="1563" cy="393"/>
            </a:xfrm>
            <a:prstGeom prst="rect">
              <a:avLst/>
            </a:prstGeom>
            <a:noFill/>
          </p:spPr>
          <p:txBody>
            <a:bodyPr wrap="square" rtlCol="0">
              <a:spAutoFit/>
            </a:bodyPr>
            <a:p>
              <a:pPr indent="0" algn="ctr" fontAlgn="auto">
                <a:lnSpc>
                  <a:spcPct val="100000"/>
                </a:lnSpc>
                <a:spcBef>
                  <a:spcPts val="0"/>
                </a:spcBef>
                <a:spcAft>
                  <a:spcPts val="0"/>
                </a:spcAft>
                <a:buClrTx/>
                <a:buSzTx/>
                <a:buFont typeface="Wingdings" panose="05000000000000000000" charset="0"/>
                <a:buNone/>
                <a:defRPr/>
              </a:pPr>
              <a:r>
                <a:rPr lang="zh-CN" altLang="en-US" sz="900" dirty="0">
                  <a:latin typeface="微软雅黑" panose="020B0503020204020204" charset="-122"/>
                  <a:ea typeface="微软雅黑" panose="020B0503020204020204" charset="-122"/>
                  <a:cs typeface="微软雅黑" panose="020B0503020204020204" charset="-122"/>
                  <a:sym typeface="+mn-ea"/>
                </a:rPr>
                <a:t>配电运维平台</a:t>
              </a:r>
              <a:endParaRPr lang="zh-CN" altLang="en-US" sz="900" dirty="0">
                <a:latin typeface="微软雅黑" panose="020B0503020204020204" charset="-122"/>
                <a:ea typeface="微软雅黑" panose="020B0503020204020204" charset="-122"/>
              </a:endParaRPr>
            </a:p>
          </p:txBody>
        </p:sp>
        <p:sp>
          <p:nvSpPr>
            <p:cNvPr id="433" name="文本框 432"/>
            <p:cNvSpPr txBox="1"/>
            <p:nvPr/>
          </p:nvSpPr>
          <p:spPr>
            <a:xfrm>
              <a:off x="11681" y="8852"/>
              <a:ext cx="1775" cy="368"/>
            </a:xfrm>
            <a:prstGeom prst="rect">
              <a:avLst/>
            </a:prstGeom>
            <a:noFill/>
          </p:spPr>
          <p:txBody>
            <a:bodyPr wrap="square" rtlCol="0">
              <a:spAutoFit/>
            </a:bodyPr>
            <a:p>
              <a:pPr marL="0" marR="0" indent="0" algn="ctr" defTabSz="914400" rtl="0" eaLnBrk="1" fontAlgn="base" latinLnBrk="0" hangingPunct="1">
                <a:lnSpc>
                  <a:spcPct val="90000"/>
                </a:lnSpc>
                <a:spcBef>
                  <a:spcPct val="50000"/>
                </a:spcBef>
                <a:spcAft>
                  <a:spcPct val="0"/>
                </a:spcAft>
                <a:buClr>
                  <a:schemeClr val="bg2"/>
                </a:buClr>
                <a:buSzTx/>
                <a:buFontTx/>
                <a:buNone/>
              </a:pPr>
              <a:r>
                <a:rPr kumimoji="0" lang="zh-CN" altLang="en-US" sz="900" b="0" i="0" u="none" strike="noStrike" cap="none" normalizeH="0" baseline="0" dirty="0">
                  <a:ln>
                    <a:noFill/>
                  </a:ln>
                  <a:solidFill>
                    <a:schemeClr val="tx1"/>
                  </a:solidFill>
                  <a:effectLst/>
                  <a:latin typeface="微软雅黑" panose="020B0503020204020204" charset="-122"/>
                  <a:ea typeface="微软雅黑" panose="020B0503020204020204" charset="-122"/>
                  <a:cs typeface="Arial" panose="020B0604020202020204" pitchFamily="34" charset="0"/>
                </a:rPr>
                <a:t>海量准实时平台</a:t>
              </a:r>
              <a:endParaRPr kumimoji="0" lang="zh-CN" altLang="en-US" sz="900" b="0" i="0" u="none" strike="noStrike" cap="none" normalizeH="0" baseline="0" dirty="0">
                <a:ln>
                  <a:noFill/>
                </a:ln>
                <a:solidFill>
                  <a:schemeClr val="tx1"/>
                </a:solidFill>
                <a:effectLst/>
                <a:latin typeface="微软雅黑" panose="020B0503020204020204" charset="-122"/>
                <a:ea typeface="微软雅黑" panose="020B0503020204020204" charset="-122"/>
                <a:cs typeface="Arial" panose="020B0604020202020204" pitchFamily="34" charset="0"/>
              </a:endParaRPr>
            </a:p>
          </p:txBody>
        </p:sp>
        <p:grpSp>
          <p:nvGrpSpPr>
            <p:cNvPr id="435" name="组合 434"/>
            <p:cNvGrpSpPr/>
            <p:nvPr/>
          </p:nvGrpSpPr>
          <p:grpSpPr>
            <a:xfrm>
              <a:off x="11781" y="9408"/>
              <a:ext cx="1643" cy="817"/>
              <a:chOff x="7836451" y="4758240"/>
              <a:chExt cx="1752003" cy="870903"/>
            </a:xfrm>
          </p:grpSpPr>
          <p:pic>
            <p:nvPicPr>
              <p:cNvPr id="437" name="图片 436" descr="mmexport1646214855691"/>
              <p:cNvPicPr>
                <a:picLocks noChangeAspect="1"/>
              </p:cNvPicPr>
              <p:nvPr/>
            </p:nvPicPr>
            <p:blipFill>
              <a:blip r:embed="rId6"/>
              <a:srcRect l="1047" t="2645" r="1047" b="1399"/>
              <a:stretch>
                <a:fillRect/>
              </a:stretch>
            </p:blipFill>
            <p:spPr>
              <a:xfrm>
                <a:off x="7836451" y="4758240"/>
                <a:ext cx="1752003" cy="870903"/>
              </a:xfrm>
              <a:custGeom>
                <a:avLst/>
                <a:gdLst>
                  <a:gd name="connsiteX0" fmla="*/ 145153 w 1752003"/>
                  <a:gd name="connsiteY0" fmla="*/ 0 h 870903"/>
                  <a:gd name="connsiteX1" fmla="*/ 1606850 w 1752003"/>
                  <a:gd name="connsiteY1" fmla="*/ 0 h 870903"/>
                  <a:gd name="connsiteX2" fmla="*/ 1752003 w 1752003"/>
                  <a:gd name="connsiteY2" fmla="*/ 145153 h 870903"/>
                  <a:gd name="connsiteX3" fmla="*/ 1752003 w 1752003"/>
                  <a:gd name="connsiteY3" fmla="*/ 725750 h 870903"/>
                  <a:gd name="connsiteX4" fmla="*/ 1606850 w 1752003"/>
                  <a:gd name="connsiteY4" fmla="*/ 870903 h 870903"/>
                  <a:gd name="connsiteX5" fmla="*/ 145153 w 1752003"/>
                  <a:gd name="connsiteY5" fmla="*/ 870903 h 870903"/>
                  <a:gd name="connsiteX6" fmla="*/ 0 w 1752003"/>
                  <a:gd name="connsiteY6" fmla="*/ 725750 h 870903"/>
                  <a:gd name="connsiteX7" fmla="*/ 0 w 1752003"/>
                  <a:gd name="connsiteY7" fmla="*/ 145153 h 870903"/>
                  <a:gd name="connsiteX8" fmla="*/ 145153 w 1752003"/>
                  <a:gd name="connsiteY8" fmla="*/ 0 h 87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003" h="870903">
                    <a:moveTo>
                      <a:pt x="145153" y="0"/>
                    </a:moveTo>
                    <a:lnTo>
                      <a:pt x="1606850" y="0"/>
                    </a:lnTo>
                    <a:cubicBezTo>
                      <a:pt x="1687016" y="0"/>
                      <a:pt x="1752003" y="64987"/>
                      <a:pt x="1752003" y="145153"/>
                    </a:cubicBezTo>
                    <a:lnTo>
                      <a:pt x="1752003" y="725750"/>
                    </a:lnTo>
                    <a:cubicBezTo>
                      <a:pt x="1752003" y="805916"/>
                      <a:pt x="1687016" y="870903"/>
                      <a:pt x="1606850" y="870903"/>
                    </a:cubicBezTo>
                    <a:lnTo>
                      <a:pt x="145153" y="870903"/>
                    </a:lnTo>
                    <a:cubicBezTo>
                      <a:pt x="64987" y="870903"/>
                      <a:pt x="0" y="805916"/>
                      <a:pt x="0" y="725750"/>
                    </a:cubicBezTo>
                    <a:lnTo>
                      <a:pt x="0" y="145153"/>
                    </a:lnTo>
                    <a:cubicBezTo>
                      <a:pt x="0" y="64987"/>
                      <a:pt x="64987" y="0"/>
                      <a:pt x="145153" y="0"/>
                    </a:cubicBezTo>
                    <a:close/>
                  </a:path>
                </a:pathLst>
              </a:custGeom>
            </p:spPr>
          </p:pic>
          <p:sp>
            <p:nvSpPr>
              <p:cNvPr id="438" name="矩形: 圆角 437"/>
              <p:cNvSpPr/>
              <p:nvPr/>
            </p:nvSpPr>
            <p:spPr>
              <a:xfrm>
                <a:off x="7926388" y="4758240"/>
                <a:ext cx="387996" cy="81782"/>
              </a:xfrm>
              <a:prstGeom prst="roundRect">
                <a:avLst>
                  <a:gd name="adj" fmla="val 50000"/>
                </a:avLst>
              </a:prstGeom>
              <a:solidFill>
                <a:srgbClr val="5DB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b="1" dirty="0">
                  <a:latin typeface="思源宋体 CN Medium" panose="02020500000000000000" pitchFamily="18" charset="-122"/>
                  <a:ea typeface="思源宋体 CN Medium" panose="02020500000000000000" pitchFamily="18" charset="-122"/>
                </a:endParaRPr>
              </a:p>
            </p:txBody>
          </p:sp>
        </p:grpSp>
        <p:cxnSp>
          <p:nvCxnSpPr>
            <p:cNvPr id="439" name="直接箭头连接符 438"/>
            <p:cNvCxnSpPr/>
            <p:nvPr/>
          </p:nvCxnSpPr>
          <p:spPr>
            <a:xfrm>
              <a:off x="15122" y="8589"/>
              <a:ext cx="1550" cy="714"/>
            </a:xfrm>
            <a:prstGeom prst="straightConnector1">
              <a:avLst/>
            </a:prstGeom>
            <a:ln w="28575" cap="rnd">
              <a:headEnd type="triangle"/>
              <a:tailEnd type="none"/>
            </a:ln>
          </p:spPr>
          <p:style>
            <a:lnRef idx="1">
              <a:schemeClr val="accent1"/>
            </a:lnRef>
            <a:fillRef idx="0">
              <a:schemeClr val="accent1"/>
            </a:fillRef>
            <a:effectRef idx="0">
              <a:schemeClr val="accent1"/>
            </a:effectRef>
            <a:fontRef idx="minor">
              <a:schemeClr val="tx1"/>
            </a:fontRef>
          </p:style>
        </p:cxnSp>
        <p:sp>
          <p:nvSpPr>
            <p:cNvPr id="440" name="文本框 439"/>
            <p:cNvSpPr txBox="1"/>
            <p:nvPr/>
          </p:nvSpPr>
          <p:spPr>
            <a:xfrm rot="1504747">
              <a:off x="15419" y="7890"/>
              <a:ext cx="1744" cy="912"/>
            </a:xfrm>
            <a:prstGeom prst="rect">
              <a:avLst/>
            </a:prstGeom>
            <a:noFill/>
          </p:spPr>
          <p:txBody>
            <a:bodyPr wrap="square" rtlCol="0">
              <a:spAutoFit/>
            </a:bodyPr>
            <a:p>
              <a:pPr algn="just">
                <a:lnSpc>
                  <a:spcPct val="125000"/>
                </a:lnSpc>
                <a:buFont typeface="Arial" panose="020B0604020202020204" pitchFamily="34" charset="0"/>
                <a:buNone/>
              </a:pPr>
              <a:r>
                <a:rPr lang="zh-CN" altLang="en-US" sz="800" b="1" dirty="0">
                  <a:solidFill>
                    <a:prstClr val="black"/>
                  </a:solidFill>
                  <a:latin typeface="微软雅黑" panose="020B0503020204020204" charset="-122"/>
                  <a:ea typeface="微软雅黑" panose="020B0503020204020204" charset="-122"/>
                </a:rPr>
                <a:t>准实时数据传输：</a:t>
              </a:r>
              <a:endParaRPr lang="zh-CN" altLang="en-US" sz="800" dirty="0">
                <a:solidFill>
                  <a:prstClr val="black"/>
                </a:solidFill>
                <a:latin typeface="微软雅黑" panose="020B0503020204020204" charset="-122"/>
                <a:ea typeface="微软雅黑" panose="020B0503020204020204" charset="-122"/>
              </a:endParaRPr>
            </a:p>
            <a:p>
              <a:pPr algn="just">
                <a:lnSpc>
                  <a:spcPct val="125000"/>
                </a:lnSpc>
              </a:pPr>
              <a:r>
                <a:rPr lang="zh-CN" altLang="en-US" sz="500" dirty="0">
                  <a:solidFill>
                    <a:srgbClr val="C00000"/>
                  </a:solidFill>
                  <a:latin typeface="微软雅黑" panose="020B0503020204020204" charset="-122"/>
                  <a:ea typeface="微软雅黑" panose="020B0503020204020204" charset="-122"/>
                  <a:sym typeface="+mn-ea"/>
                </a:rPr>
                <a:t>定期巡视数据、缺陷情况记录、通信情况记录、故障录波数据、组件自诊断数据、电池电压数据</a:t>
              </a:r>
              <a:endParaRPr lang="zh-CN" altLang="en-US" sz="500" dirty="0">
                <a:solidFill>
                  <a:srgbClr val="C00000"/>
                </a:solidFill>
                <a:latin typeface="微软雅黑" panose="020B0503020204020204" charset="-122"/>
                <a:ea typeface="微软雅黑" panose="020B0503020204020204" charset="-122"/>
                <a:sym typeface="+mn-ea"/>
              </a:endParaRPr>
            </a:p>
          </p:txBody>
        </p:sp>
        <p:cxnSp>
          <p:nvCxnSpPr>
            <p:cNvPr id="441" name="直接箭头连接符 440"/>
            <p:cNvCxnSpPr/>
            <p:nvPr/>
          </p:nvCxnSpPr>
          <p:spPr>
            <a:xfrm>
              <a:off x="13457" y="9816"/>
              <a:ext cx="3330" cy="21"/>
            </a:xfrm>
            <a:prstGeom prst="straightConnector1">
              <a:avLst/>
            </a:prstGeom>
            <a:ln w="28575" cap="rnd">
              <a:headEnd type="triangle"/>
              <a:tailEnd type="none"/>
            </a:ln>
          </p:spPr>
          <p:style>
            <a:lnRef idx="1">
              <a:schemeClr val="accent1"/>
            </a:lnRef>
            <a:fillRef idx="0">
              <a:schemeClr val="accent1"/>
            </a:fillRef>
            <a:effectRef idx="0">
              <a:schemeClr val="accent1"/>
            </a:effectRef>
            <a:fontRef idx="minor">
              <a:schemeClr val="tx1"/>
            </a:fontRef>
          </p:style>
        </p:cxnSp>
        <p:sp>
          <p:nvSpPr>
            <p:cNvPr id="442" name="文本框 441"/>
            <p:cNvSpPr txBox="1"/>
            <p:nvPr/>
          </p:nvSpPr>
          <p:spPr>
            <a:xfrm>
              <a:off x="14388" y="9773"/>
              <a:ext cx="1529" cy="366"/>
            </a:xfrm>
            <a:prstGeom prst="rect">
              <a:avLst/>
            </a:prstGeom>
            <a:noFill/>
          </p:spPr>
          <p:txBody>
            <a:bodyPr wrap="square" rtlCol="0">
              <a:spAutoFit/>
            </a:bodyPr>
            <a:p>
              <a:pPr algn="ctr"/>
              <a:r>
                <a:rPr lang="zh-CN" altLang="en-US" sz="800" b="1" dirty="0">
                  <a:latin typeface="微软雅黑" panose="020B0503020204020204" charset="-122"/>
                  <a:ea typeface="微软雅黑" panose="020B0503020204020204" charset="-122"/>
                </a:rPr>
                <a:t>实时数据传输</a:t>
              </a:r>
              <a:endParaRPr lang="zh-CN" altLang="en-US" sz="800" b="1" dirty="0">
                <a:latin typeface="微软雅黑" panose="020B0503020204020204" charset="-122"/>
                <a:ea typeface="微软雅黑" panose="020B0503020204020204" charset="-122"/>
              </a:endParaRPr>
            </a:p>
          </p:txBody>
        </p:sp>
        <p:cxnSp>
          <p:nvCxnSpPr>
            <p:cNvPr id="443" name="直接箭头连接符 442"/>
            <p:cNvCxnSpPr/>
            <p:nvPr/>
          </p:nvCxnSpPr>
          <p:spPr>
            <a:xfrm flipH="1">
              <a:off x="12581" y="6885"/>
              <a:ext cx="176" cy="1202"/>
            </a:xfrm>
            <a:prstGeom prst="straightConnector1">
              <a:avLst/>
            </a:prstGeom>
            <a:ln w="28575" cap="rnd">
              <a:headEnd type="triangle"/>
              <a:tailEnd type="none"/>
            </a:ln>
          </p:spPr>
          <p:style>
            <a:lnRef idx="1">
              <a:schemeClr val="accent1"/>
            </a:lnRef>
            <a:fillRef idx="0">
              <a:schemeClr val="accent1"/>
            </a:fillRef>
            <a:effectRef idx="0">
              <a:schemeClr val="accent1"/>
            </a:effectRef>
            <a:fontRef idx="minor">
              <a:schemeClr val="tx1"/>
            </a:fontRef>
          </p:style>
        </p:cxnSp>
        <p:sp>
          <p:nvSpPr>
            <p:cNvPr id="444" name="文本框 443"/>
            <p:cNvSpPr txBox="1"/>
            <p:nvPr/>
          </p:nvSpPr>
          <p:spPr>
            <a:xfrm>
              <a:off x="11372" y="7191"/>
              <a:ext cx="1385" cy="629"/>
            </a:xfrm>
            <a:prstGeom prst="rect">
              <a:avLst/>
            </a:prstGeom>
            <a:noFill/>
          </p:spPr>
          <p:txBody>
            <a:bodyPr wrap="square" rtlCol="0">
              <a:spAutoFit/>
            </a:bodyPr>
            <a:p>
              <a:pPr algn="ctr"/>
              <a:r>
                <a:rPr lang="zh-CN" altLang="en-US" sz="900" b="1" dirty="0">
                  <a:solidFill>
                    <a:schemeClr val="tx1">
                      <a:lumMod val="75000"/>
                      <a:lumOff val="25000"/>
                    </a:schemeClr>
                  </a:solidFill>
                  <a:latin typeface="微软雅黑" panose="020B0503020204020204" charset="-122"/>
                  <a:ea typeface="微软雅黑" panose="020B0503020204020204" charset="-122"/>
                </a:rPr>
                <a:t>实时监控</a:t>
              </a:r>
              <a:endParaRPr lang="en-US" altLang="zh-CN" sz="900" b="1" dirty="0">
                <a:solidFill>
                  <a:schemeClr val="tx1">
                    <a:lumMod val="75000"/>
                    <a:lumOff val="25000"/>
                  </a:schemeClr>
                </a:solidFill>
                <a:latin typeface="微软雅黑" panose="020B0503020204020204" charset="-122"/>
                <a:ea typeface="微软雅黑" panose="020B0503020204020204" charset="-122"/>
              </a:endParaRPr>
            </a:p>
            <a:p>
              <a:pPr algn="ctr"/>
              <a:r>
                <a:rPr lang="zh-CN" altLang="en-US" sz="900" b="1" dirty="0">
                  <a:solidFill>
                    <a:schemeClr val="tx1">
                      <a:lumMod val="75000"/>
                      <a:lumOff val="25000"/>
                    </a:schemeClr>
                  </a:solidFill>
                  <a:latin typeface="微软雅黑" panose="020B0503020204020204" charset="-122"/>
                  <a:ea typeface="微软雅黑" panose="020B0503020204020204" charset="-122"/>
                </a:rPr>
                <a:t>与故障预警</a:t>
              </a:r>
              <a:endParaRPr lang="zh-CN" altLang="en-US" sz="900" b="1" dirty="0">
                <a:solidFill>
                  <a:schemeClr val="tx1">
                    <a:lumMod val="75000"/>
                    <a:lumOff val="25000"/>
                  </a:schemeClr>
                </a:solidFill>
                <a:latin typeface="微软雅黑" panose="020B0503020204020204" charset="-122"/>
                <a:ea typeface="微软雅黑" panose="020B0503020204020204" charset="-122"/>
              </a:endParaRPr>
            </a:p>
          </p:txBody>
        </p:sp>
        <p:sp>
          <p:nvSpPr>
            <p:cNvPr id="445" name="矩形: 圆角 444"/>
            <p:cNvSpPr/>
            <p:nvPr/>
          </p:nvSpPr>
          <p:spPr>
            <a:xfrm>
              <a:off x="13430" y="5681"/>
              <a:ext cx="1131" cy="3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b="1" dirty="0">
                  <a:latin typeface="微软雅黑" panose="020B0503020204020204" charset="-122"/>
                  <a:ea typeface="微软雅黑" panose="020B0503020204020204" charset="-122"/>
                </a:rPr>
                <a:t>通信口</a:t>
              </a:r>
              <a:endParaRPr lang="zh-CN" altLang="en-US" sz="1050" b="1" dirty="0">
                <a:latin typeface="微软雅黑" panose="020B0503020204020204" charset="-122"/>
                <a:ea typeface="微软雅黑" panose="020B0503020204020204" charset="-122"/>
              </a:endParaRPr>
            </a:p>
          </p:txBody>
        </p:sp>
        <p:sp>
          <p:nvSpPr>
            <p:cNvPr id="446" name="矩形: 圆角 445"/>
            <p:cNvSpPr/>
            <p:nvPr/>
          </p:nvSpPr>
          <p:spPr>
            <a:xfrm>
              <a:off x="13430" y="6309"/>
              <a:ext cx="1131" cy="31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050" b="1" dirty="0">
                  <a:latin typeface="微软雅黑" panose="020B0503020204020204" charset="-122"/>
                  <a:ea typeface="微软雅黑" panose="020B0503020204020204" charset="-122"/>
                </a:rPr>
                <a:t>运维口</a:t>
              </a:r>
              <a:endParaRPr lang="zh-CN" altLang="en-US" sz="1050" b="1" dirty="0">
                <a:latin typeface="微软雅黑" panose="020B0503020204020204" charset="-122"/>
                <a:ea typeface="微软雅黑" panose="020B0503020204020204" charset="-122"/>
              </a:endParaRPr>
            </a:p>
          </p:txBody>
        </p:sp>
        <p:pic>
          <p:nvPicPr>
            <p:cNvPr id="449" name="图片 448"/>
            <p:cNvPicPr>
              <a:picLocks noChangeAspect="1"/>
            </p:cNvPicPr>
            <p:nvPr/>
          </p:nvPicPr>
          <p:blipFill>
            <a:blip r:embed="rId7">
              <a:clrChange>
                <a:clrFrom>
                  <a:srgbClr val="FFFFFF">
                    <a:alpha val="100000"/>
                  </a:srgbClr>
                </a:clrFrom>
                <a:clrTo>
                  <a:srgbClr val="FFFFFF">
                    <a:alpha val="100000"/>
                    <a:alpha val="0"/>
                  </a:srgbClr>
                </a:clrTo>
              </a:clrChange>
            </a:blip>
            <a:srcRect l="1138" t="2552" r="1274" b="4879"/>
            <a:stretch>
              <a:fillRect/>
            </a:stretch>
          </p:blipFill>
          <p:spPr>
            <a:xfrm>
              <a:off x="13651" y="8173"/>
              <a:ext cx="1471" cy="727"/>
            </a:xfrm>
            <a:custGeom>
              <a:avLst/>
              <a:gdLst>
                <a:gd name="connsiteX0" fmla="*/ 62091 w 933865"/>
                <a:gd name="connsiteY0" fmla="*/ 0 h 461434"/>
                <a:gd name="connsiteX1" fmla="*/ 871774 w 933865"/>
                <a:gd name="connsiteY1" fmla="*/ 0 h 461434"/>
                <a:gd name="connsiteX2" fmla="*/ 933865 w 933865"/>
                <a:gd name="connsiteY2" fmla="*/ 62091 h 461434"/>
                <a:gd name="connsiteX3" fmla="*/ 933865 w 933865"/>
                <a:gd name="connsiteY3" fmla="*/ 399343 h 461434"/>
                <a:gd name="connsiteX4" fmla="*/ 871774 w 933865"/>
                <a:gd name="connsiteY4" fmla="*/ 461434 h 461434"/>
                <a:gd name="connsiteX5" fmla="*/ 62091 w 933865"/>
                <a:gd name="connsiteY5" fmla="*/ 461434 h 461434"/>
                <a:gd name="connsiteX6" fmla="*/ 0 w 933865"/>
                <a:gd name="connsiteY6" fmla="*/ 399343 h 461434"/>
                <a:gd name="connsiteX7" fmla="*/ 0 w 933865"/>
                <a:gd name="connsiteY7" fmla="*/ 62091 h 461434"/>
                <a:gd name="connsiteX8" fmla="*/ 62091 w 933865"/>
                <a:gd name="connsiteY8" fmla="*/ 0 h 46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3865" h="461434">
                  <a:moveTo>
                    <a:pt x="62091" y="0"/>
                  </a:moveTo>
                  <a:lnTo>
                    <a:pt x="871774" y="0"/>
                  </a:lnTo>
                  <a:cubicBezTo>
                    <a:pt x="906066" y="0"/>
                    <a:pt x="933865" y="27799"/>
                    <a:pt x="933865" y="62091"/>
                  </a:cubicBezTo>
                  <a:lnTo>
                    <a:pt x="933865" y="399343"/>
                  </a:lnTo>
                  <a:cubicBezTo>
                    <a:pt x="933865" y="433635"/>
                    <a:pt x="906066" y="461434"/>
                    <a:pt x="871774" y="461434"/>
                  </a:cubicBezTo>
                  <a:lnTo>
                    <a:pt x="62091" y="461434"/>
                  </a:lnTo>
                  <a:cubicBezTo>
                    <a:pt x="27799" y="461434"/>
                    <a:pt x="0" y="433635"/>
                    <a:pt x="0" y="399343"/>
                  </a:cubicBezTo>
                  <a:lnTo>
                    <a:pt x="0" y="62091"/>
                  </a:lnTo>
                  <a:cubicBezTo>
                    <a:pt x="0" y="27799"/>
                    <a:pt x="27799" y="0"/>
                    <a:pt x="62091" y="0"/>
                  </a:cubicBezTo>
                  <a:close/>
                </a:path>
              </a:pathLst>
            </a:custGeom>
            <a:ln w="3175">
              <a:solidFill>
                <a:schemeClr val="bg1">
                  <a:lumMod val="75000"/>
                </a:schemeClr>
              </a:solidFill>
            </a:ln>
          </p:spPr>
        </p:pic>
        <p:cxnSp>
          <p:nvCxnSpPr>
            <p:cNvPr id="450" name="直接连接符 449"/>
            <p:cNvCxnSpPr/>
            <p:nvPr/>
          </p:nvCxnSpPr>
          <p:spPr>
            <a:xfrm>
              <a:off x="13314" y="8558"/>
              <a:ext cx="353" cy="6"/>
            </a:xfrm>
            <a:prstGeom prst="line">
              <a:avLst/>
            </a:prstGeom>
            <a:solidFill>
              <a:schemeClr val="bg1"/>
            </a:solidFill>
            <a:ln w="28575" cap="flat" cmpd="sng" algn="ctr">
              <a:solidFill>
                <a:schemeClr val="accent1">
                  <a:shade val="50000"/>
                </a:schemeClr>
              </a:solidFill>
              <a:prstDash val="solid"/>
              <a:round/>
              <a:headEnd type="oval" w="med" len="med"/>
              <a:tailEnd type="oval" w="med" len="med"/>
            </a:ln>
          </p:spPr>
        </p:cxnSp>
      </p:grpSp>
      <p:graphicFrame>
        <p:nvGraphicFramePr>
          <p:cNvPr id="6" name="表格 5"/>
          <p:cNvGraphicFramePr/>
          <p:nvPr>
            <p:custDataLst>
              <p:tags r:id="rId8"/>
            </p:custDataLst>
          </p:nvPr>
        </p:nvGraphicFramePr>
        <p:xfrm>
          <a:off x="5461000" y="2856865"/>
          <a:ext cx="6388735" cy="3654425"/>
        </p:xfrm>
        <a:graphic>
          <a:graphicData uri="http://schemas.openxmlformats.org/drawingml/2006/table">
            <a:tbl>
              <a:tblPr firstRow="1" bandRow="1">
                <a:tableStyleId>{5C22544A-7EE6-4342-B048-85BDC9FD1C3A}</a:tableStyleId>
              </a:tblPr>
              <a:tblGrid>
                <a:gridCol w="486410"/>
                <a:gridCol w="817245"/>
                <a:gridCol w="1294130"/>
                <a:gridCol w="1724660"/>
                <a:gridCol w="2066290"/>
              </a:tblGrid>
              <a:tr h="427990">
                <a:tc>
                  <a:txBody>
                    <a:bodyPr/>
                    <a:p>
                      <a:pPr indent="0" algn="ctr">
                        <a:buNone/>
                      </a:pPr>
                      <a:r>
                        <a:rPr lang="zh-CN" sz="1000" b="1">
                          <a:solidFill>
                            <a:srgbClr val="000000"/>
                          </a:solidFill>
                          <a:latin typeface="Arial" panose="020B0604020202020204" pitchFamily="34" charset="0"/>
                          <a:ea typeface="Arial" panose="020B0604020202020204" charset="-122"/>
                        </a:rPr>
                        <a:t>序号</a:t>
                      </a:r>
                      <a:endParaRPr lang="en-US" altLang="en-US" sz="1000" b="1">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c>
                  <a:txBody>
                    <a:bodyPr/>
                    <a:p>
                      <a:pPr indent="0" algn="ctr">
                        <a:buNone/>
                      </a:pPr>
                      <a:r>
                        <a:rPr lang="zh-CN" altLang="en-US" sz="1000" b="1">
                          <a:solidFill>
                            <a:srgbClr val="000000"/>
                          </a:solidFill>
                          <a:latin typeface="Arial" panose="020B0604020202020204" charset="-122"/>
                        </a:rPr>
                        <a:t>功能</a:t>
                      </a:r>
                      <a:endParaRPr lang="zh-CN" altLang="en-US" sz="1000" b="1">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c>
                  <a:txBody>
                    <a:bodyPr/>
                    <a:p>
                      <a:pPr indent="0" algn="ctr">
                        <a:buNone/>
                      </a:pPr>
                      <a:r>
                        <a:rPr lang="zh-CN" sz="1000" b="1">
                          <a:solidFill>
                            <a:srgbClr val="000000"/>
                          </a:solidFill>
                          <a:latin typeface="Arial" panose="020B0604020202020204" pitchFamily="34" charset="0"/>
                          <a:ea typeface="Arial" panose="020B0604020202020204" charset="-122"/>
                        </a:rPr>
                        <a:t>关注信息</a:t>
                      </a:r>
                      <a:endParaRPr lang="en-US" altLang="en-US" sz="1000" b="1">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c>
                  <a:txBody>
                    <a:bodyPr/>
                    <a:p>
                      <a:pPr indent="0" algn="ctr">
                        <a:buNone/>
                      </a:pPr>
                      <a:r>
                        <a:rPr lang="zh-CN" sz="1000" b="1">
                          <a:solidFill>
                            <a:srgbClr val="000000"/>
                          </a:solidFill>
                          <a:latin typeface="Arial" panose="020B0604020202020204" pitchFamily="34" charset="0"/>
                          <a:ea typeface="Arial" panose="020B0604020202020204" charset="-122"/>
                        </a:rPr>
                        <a:t>传统现场处理手段</a:t>
                      </a:r>
                      <a:endParaRPr lang="en-US" altLang="en-US" sz="1000" b="1">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c>
                  <a:txBody>
                    <a:bodyPr/>
                    <a:p>
                      <a:pPr indent="0" algn="ctr">
                        <a:buNone/>
                      </a:pPr>
                      <a:r>
                        <a:rPr lang="zh-CN" sz="1000" b="1">
                          <a:solidFill>
                            <a:srgbClr val="000000"/>
                          </a:solidFill>
                          <a:latin typeface="Arial" panose="020B0604020202020204" pitchFamily="34" charset="0"/>
                          <a:ea typeface="Arial" panose="020B0604020202020204" charset="-122"/>
                        </a:rPr>
                        <a:t>数字巡检平台处理手段</a:t>
                      </a:r>
                      <a:endParaRPr lang="en-US" altLang="en-US" sz="1000" b="1">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9E1F4"/>
                    </a:solidFill>
                  </a:tcPr>
                </a:tc>
              </a:tr>
              <a:tr h="642620">
                <a:tc>
                  <a:txBody>
                    <a:bodyPr/>
                    <a:p>
                      <a:pPr indent="0" algn="ctr">
                        <a:buNone/>
                      </a:pPr>
                      <a:r>
                        <a:rPr lang="en-US" sz="1000" b="0">
                          <a:solidFill>
                            <a:srgbClr val="000000"/>
                          </a:solidFill>
                          <a:latin typeface="宋体" panose="02010600030101010101" pitchFamily="2" charset="-122"/>
                        </a:rPr>
                        <a:t>1</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p>
                      <a:pPr indent="0" algn="ctr">
                        <a:buNone/>
                      </a:pPr>
                      <a:r>
                        <a:rPr lang="zh-CN" sz="1000" b="0">
                          <a:solidFill>
                            <a:srgbClr val="000000"/>
                          </a:solidFill>
                          <a:latin typeface="Arial" panose="020B0604020202020204" pitchFamily="34" charset="0"/>
                          <a:ea typeface="宋体" panose="02010600030101010101" pitchFamily="2" charset="-122"/>
                        </a:rPr>
                        <a:t>远程操作</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通信参数修改</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a:solidFill>
                            <a:schemeClr val="tx1"/>
                          </a:solidFill>
                          <a:latin typeface="Arial" panose="020B0604020202020204" pitchFamily="34" charset="0"/>
                          <a:ea typeface="Arial" panose="020B0604020202020204" charset="-122"/>
                          <a:sym typeface="+mn-ea"/>
                        </a:rPr>
                        <a:t>液晶面板操作</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通过远程运维协议修改</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3220">
                <a:tc>
                  <a:txBody>
                    <a:bodyPr/>
                    <a:p>
                      <a:pPr indent="0" algn="ctr">
                        <a:buNone/>
                      </a:pPr>
                      <a:r>
                        <a:rPr lang="en-US" sz="1000" b="0">
                          <a:solidFill>
                            <a:srgbClr val="000000"/>
                          </a:solidFill>
                          <a:latin typeface="宋体" panose="02010600030101010101" pitchFamily="2" charset="-122"/>
                        </a:rPr>
                        <a:t>2</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zh-CN" sz="1000" b="0">
                          <a:solidFill>
                            <a:schemeClr val="tx1"/>
                          </a:solidFill>
                          <a:latin typeface="Arial" panose="020B0604020202020204" pitchFamily="34" charset="0"/>
                          <a:ea typeface="Arial" panose="020B0604020202020204" charset="-122"/>
                        </a:rPr>
                        <a:t>保护定值、自动化参数、装置参数修改</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r>
                        <a:rPr lang="zh-CN" sz="1000" b="0">
                          <a:solidFill>
                            <a:schemeClr val="tx1"/>
                          </a:solidFill>
                          <a:latin typeface="Arial" panose="020B0604020202020204" pitchFamily="34" charset="0"/>
                          <a:ea typeface="Arial" panose="020B0604020202020204" charset="-122"/>
                        </a:rPr>
                        <a:t>液晶面板操作</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r>
                        <a:rPr lang="zh-CN" sz="1000" b="0">
                          <a:solidFill>
                            <a:schemeClr val="tx1"/>
                          </a:solidFill>
                          <a:latin typeface="Arial" panose="020B0604020202020204" pitchFamily="34" charset="0"/>
                          <a:ea typeface="Arial" panose="020B0604020202020204" charset="-122"/>
                        </a:rPr>
                        <a:t>通过远程运维协议修改</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r>
              <a:tr h="262890">
                <a:tc>
                  <a:txBody>
                    <a:bodyPr/>
                    <a:p>
                      <a:pPr indent="0" algn="ctr">
                        <a:buNone/>
                      </a:pPr>
                      <a:r>
                        <a:rPr lang="en-US" sz="1000" b="0">
                          <a:solidFill>
                            <a:srgbClr val="000000"/>
                          </a:solidFill>
                          <a:latin typeface="宋体" panose="02010600030101010101" pitchFamily="2" charset="-122"/>
                        </a:rPr>
                        <a:t>3</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zh-CN" sz="1000" b="0">
                          <a:solidFill>
                            <a:schemeClr val="tx1"/>
                          </a:solidFill>
                          <a:latin typeface="Arial" panose="020B0604020202020204" pitchFamily="34" charset="0"/>
                          <a:ea typeface="Arial" panose="020B0604020202020204" charset="-122"/>
                        </a:rPr>
                        <a:t>活化</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r>
                        <a:rPr lang="zh-CN" sz="1000" b="0">
                          <a:solidFill>
                            <a:schemeClr val="tx1"/>
                          </a:solidFill>
                          <a:latin typeface="Arial" panose="020B0604020202020204" pitchFamily="34" charset="0"/>
                          <a:ea typeface="Arial" panose="020B0604020202020204" charset="-122"/>
                        </a:rPr>
                        <a:t>按键操作</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r>
                        <a:rPr lang="zh-CN" sz="1000" b="0">
                          <a:solidFill>
                            <a:schemeClr val="tx1"/>
                          </a:solidFill>
                          <a:latin typeface="Arial" panose="020B0604020202020204" pitchFamily="34" charset="0"/>
                          <a:ea typeface="Arial" panose="020B0604020202020204" charset="-122"/>
                        </a:rPr>
                        <a:t>通过远程运维协议远程活化</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r>
              <a:tr h="453390">
                <a:tc>
                  <a:txBody>
                    <a:bodyPr/>
                    <a:p>
                      <a:pPr indent="0" algn="ctr">
                        <a:buNone/>
                      </a:pPr>
                      <a:r>
                        <a:rPr lang="en-US" sz="1000" b="0">
                          <a:solidFill>
                            <a:srgbClr val="000000"/>
                          </a:solidFill>
                          <a:latin typeface="宋体" panose="02010600030101010101" pitchFamily="2" charset="-122"/>
                        </a:rPr>
                        <a:t>4</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zh-CN" sz="1000" b="0">
                          <a:solidFill>
                            <a:schemeClr val="tx1"/>
                          </a:solidFill>
                          <a:latin typeface="Arial" panose="020B0604020202020204" pitchFamily="34" charset="0"/>
                          <a:ea typeface="Arial" panose="020B0604020202020204" charset="-122"/>
                        </a:rPr>
                        <a:t>确认是否软件跑死、装置死机等问题</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r>
                        <a:rPr lang="zh-CN" sz="1000" b="0">
                          <a:solidFill>
                            <a:schemeClr val="tx1"/>
                          </a:solidFill>
                          <a:latin typeface="Arial" panose="020B0604020202020204" pitchFamily="34" charset="0"/>
                          <a:ea typeface="Arial" panose="020B0604020202020204" charset="-122"/>
                        </a:rPr>
                        <a:t>手动复位、断电重启</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c>
                  <a:txBody>
                    <a:bodyPr/>
                    <a:p>
                      <a:pPr indent="0" algn="ctr">
                        <a:buNone/>
                      </a:pPr>
                      <a:r>
                        <a:rPr lang="zh-CN" sz="1000" b="0">
                          <a:solidFill>
                            <a:schemeClr val="tx1"/>
                          </a:solidFill>
                          <a:latin typeface="Arial" panose="020B0604020202020204" pitchFamily="34" charset="0"/>
                          <a:ea typeface="Arial" panose="020B0604020202020204" charset="-122"/>
                        </a:rPr>
                        <a:t>通过远程运维协议远方复位</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4">
                        <a:lumMod val="20000"/>
                        <a:lumOff val="80000"/>
                      </a:schemeClr>
                    </a:solidFill>
                  </a:tcPr>
                </a:tc>
              </a:tr>
              <a:tr h="452755">
                <a:tc>
                  <a:txBody>
                    <a:bodyPr/>
                    <a:p>
                      <a:pPr indent="0" algn="ctr">
                        <a:buNone/>
                      </a:pPr>
                      <a:r>
                        <a:rPr lang="en-US" sz="1000" b="0">
                          <a:solidFill>
                            <a:srgbClr val="000000"/>
                          </a:solidFill>
                          <a:latin typeface="宋体" panose="02010600030101010101" pitchFamily="2" charset="-122"/>
                        </a:rPr>
                        <a:t>5</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4">
                  <a:txBody>
                    <a:bodyPr/>
                    <a:p>
                      <a:pPr indent="0" algn="ctr">
                        <a:buNone/>
                      </a:pPr>
                      <a:r>
                        <a:rPr lang="zh-CN" sz="1000" b="0">
                          <a:solidFill>
                            <a:srgbClr val="000000"/>
                          </a:solidFill>
                          <a:latin typeface="Arial" panose="020B0604020202020204" pitchFamily="34" charset="0"/>
                          <a:ea typeface="宋体" panose="02010600030101010101" pitchFamily="2" charset="-122"/>
                        </a:rPr>
                        <a:t>远程查询</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装置信息及软件版本号记录</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液晶面板操作</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通过远程运维协议读取</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890">
                <a:tc>
                  <a:txBody>
                    <a:bodyPr/>
                    <a:p>
                      <a:pPr indent="0" algn="ctr">
                        <a:buNone/>
                      </a:pPr>
                      <a:r>
                        <a:rPr lang="en-US" altLang="en-US" sz="1000" b="0">
                          <a:solidFill>
                            <a:srgbClr val="000000"/>
                          </a:solidFill>
                          <a:latin typeface="宋体" panose="02010600030101010101" pitchFamily="2" charset="-122"/>
                        </a:rPr>
                        <a:t>6</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zh-CN" sz="1000" b="0">
                          <a:solidFill>
                            <a:schemeClr val="tx1"/>
                          </a:solidFill>
                          <a:latin typeface="Arial" panose="020B0604020202020204" pitchFamily="34" charset="0"/>
                          <a:ea typeface="Arial" panose="020B0604020202020204" charset="-122"/>
                        </a:rPr>
                        <a:t>定值</a:t>
                      </a:r>
                      <a:r>
                        <a:rPr lang="zh-CN" sz="1000" b="0">
                          <a:solidFill>
                            <a:schemeClr val="tx1"/>
                          </a:solidFill>
                          <a:latin typeface="Arial" panose="020B0604020202020204" pitchFamily="34" charset="0"/>
                          <a:ea typeface="Arial" panose="020B0604020202020204" charset="-122"/>
                        </a:rPr>
                        <a:t>核对</a:t>
                      </a:r>
                      <a:endParaRPr lang="zh-CN"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a:solidFill>
                            <a:schemeClr val="tx1"/>
                          </a:solidFill>
                          <a:latin typeface="Arial" panose="020B0604020202020204" pitchFamily="34" charset="0"/>
                          <a:ea typeface="Arial" panose="020B0604020202020204" charset="-122"/>
                          <a:sym typeface="+mn-ea"/>
                        </a:rPr>
                        <a:t>液晶面板操作</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chemeClr val="tx1"/>
                          </a:solidFill>
                          <a:latin typeface="Arial" panose="020B0604020202020204" pitchFamily="34" charset="0"/>
                          <a:ea typeface="Arial" panose="020B0604020202020204" charset="-122"/>
                        </a:rPr>
                        <a:t>通过远程运维协议自动</a:t>
                      </a:r>
                      <a:r>
                        <a:rPr lang="zh-CN" sz="1000" b="0">
                          <a:solidFill>
                            <a:schemeClr val="tx1"/>
                          </a:solidFill>
                          <a:latin typeface="Arial" panose="020B0604020202020204" pitchFamily="34" charset="0"/>
                          <a:ea typeface="Arial" panose="020B0604020202020204" charset="-122"/>
                        </a:rPr>
                        <a:t>核对</a:t>
                      </a:r>
                      <a:endParaRPr lang="zh-CN"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890">
                <a:tc>
                  <a:txBody>
                    <a:bodyPr/>
                    <a:p>
                      <a:pPr indent="0" algn="ctr">
                        <a:buNone/>
                      </a:pPr>
                      <a:r>
                        <a:rPr lang="en-US" sz="1000" b="0">
                          <a:solidFill>
                            <a:srgbClr val="000000"/>
                          </a:solidFill>
                          <a:latin typeface="宋体" panose="02010600030101010101" pitchFamily="2" charset="-122"/>
                        </a:rPr>
                        <a:t>7</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ctr">
                        <a:buNone/>
                      </a:pPr>
                      <a:r>
                        <a:rPr lang="zh-CN" sz="1000" b="0">
                          <a:solidFill>
                            <a:srgbClr val="000000"/>
                          </a:solidFill>
                          <a:latin typeface="Arial" panose="020B0604020202020204" pitchFamily="34" charset="0"/>
                          <a:ea typeface="Arial" panose="020B0604020202020204" charset="-122"/>
                        </a:rPr>
                        <a:t>装置日志查看</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液晶面板操作</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通过远程运维协议读取</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2890">
                <a:tc>
                  <a:txBody>
                    <a:bodyPr/>
                    <a:p>
                      <a:pPr indent="0" algn="ctr">
                        <a:buNone/>
                      </a:pPr>
                      <a:r>
                        <a:rPr lang="en-US" sz="1000" b="0">
                          <a:solidFill>
                            <a:srgbClr val="000000"/>
                          </a:solidFill>
                          <a:latin typeface="宋体" panose="02010600030101010101" pitchFamily="2" charset="-122"/>
                        </a:rPr>
                        <a:t>8</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zh-CN" sz="1000" b="0">
                          <a:solidFill>
                            <a:schemeClr val="tx1"/>
                          </a:solidFill>
                          <a:latin typeface="Arial" panose="020B0604020202020204" pitchFamily="34" charset="0"/>
                          <a:ea typeface="Arial" panose="020B0604020202020204" charset="-122"/>
                        </a:rPr>
                        <a:t>保护录波拷贝</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2CC"/>
                    </a:solidFill>
                  </a:tcPr>
                </a:tc>
                <a:tc>
                  <a:txBody>
                    <a:bodyPr/>
                    <a:p>
                      <a:pPr indent="0" algn="ctr">
                        <a:buNone/>
                      </a:pPr>
                      <a:r>
                        <a:rPr lang="zh-CN" sz="1000" b="0">
                          <a:solidFill>
                            <a:schemeClr val="tx1"/>
                          </a:solidFill>
                          <a:latin typeface="Arial" panose="020B0604020202020204" pitchFamily="34" charset="0"/>
                          <a:ea typeface="Arial" panose="020B0604020202020204" charset="-122"/>
                        </a:rPr>
                        <a:t>维护口+电脑操作</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2CC"/>
                    </a:solidFill>
                  </a:tcPr>
                </a:tc>
                <a:tc>
                  <a:txBody>
                    <a:bodyPr/>
                    <a:p>
                      <a:pPr indent="0" algn="ctr">
                        <a:buNone/>
                      </a:pPr>
                      <a:r>
                        <a:rPr lang="zh-CN" sz="1000" b="0">
                          <a:solidFill>
                            <a:schemeClr val="tx1"/>
                          </a:solidFill>
                          <a:latin typeface="Arial" panose="020B0604020202020204" pitchFamily="34" charset="0"/>
                          <a:ea typeface="Arial" panose="020B0604020202020204" charset="-122"/>
                        </a:rPr>
                        <a:t>通过远程运维协议召唤</a:t>
                      </a:r>
                      <a:endParaRPr lang="zh-CN" altLang="en-US" sz="1000" b="0">
                        <a:solidFill>
                          <a:schemeClr val="tx1"/>
                        </a:solidFill>
                        <a:latin typeface="Arial" panose="020B0604020202020204" pitchFamily="34" charset="0"/>
                        <a:ea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2CC"/>
                    </a:solidFill>
                  </a:tcPr>
                </a:tc>
              </a:tr>
              <a:tr h="262890">
                <a:tc>
                  <a:txBody>
                    <a:bodyPr/>
                    <a:p>
                      <a:pPr indent="0" algn="ctr">
                        <a:buNone/>
                      </a:pPr>
                      <a:r>
                        <a:rPr lang="en-US" sz="1000" b="0">
                          <a:solidFill>
                            <a:srgbClr val="000000"/>
                          </a:solidFill>
                          <a:latin typeface="宋体" panose="02010600030101010101" pitchFamily="2" charset="-122"/>
                        </a:rPr>
                        <a:t>9</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宋体" panose="02010600030101010101" pitchFamily="2" charset="-122"/>
                        </a:rPr>
                        <a:t>远程升级</a:t>
                      </a:r>
                      <a:endParaRPr lang="en-US" altLang="en-US" sz="1000" b="0">
                        <a:solidFill>
                          <a:srgbClr val="000000"/>
                        </a:solidFill>
                        <a:latin typeface="宋体" panose="02010600030101010101" pitchFamily="2"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软件版本升级</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维护口+电脑操作</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0">
                          <a:solidFill>
                            <a:srgbClr val="000000"/>
                          </a:solidFill>
                          <a:latin typeface="Arial" panose="020B0604020202020204" pitchFamily="34" charset="0"/>
                          <a:ea typeface="Arial" panose="020B0604020202020204" charset="-122"/>
                        </a:rPr>
                        <a:t>通过远程运维协议修改</a:t>
                      </a:r>
                      <a:endParaRPr lang="en-US" altLang="en-US" sz="1000" b="0">
                        <a:solidFill>
                          <a:srgbClr val="000000"/>
                        </a:solidFill>
                        <a:latin typeface="Arial" panose="020B0604020202020204" charset="-122"/>
                      </a:endParaRPr>
                    </a:p>
                  </a:txBody>
                  <a:tcPr marL="12700" marR="12700" marT="1270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cxnSp>
        <p:nvCxnSpPr>
          <p:cNvPr id="9" name="直接箭头连接符 8"/>
          <p:cNvCxnSpPr/>
          <p:nvPr/>
        </p:nvCxnSpPr>
        <p:spPr>
          <a:xfrm>
            <a:off x="9549765" y="3654425"/>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9549765" y="4130675"/>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9549765" y="4470400"/>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9549765" y="4731385"/>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9549765" y="5238750"/>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a:off x="9549765" y="5575300"/>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9549765" y="5847080"/>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9549765" y="6104255"/>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9549765" y="6337935"/>
            <a:ext cx="455295"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p="http://schemas.openxmlformats.org/presentationml/2006/main">
  <p:tag name="MH" val="20170606192357"/>
  <p:tag name="MH_LIBRARY" val="GRAPHIC"/>
  <p:tag name="MH_TYPE" val="SubTitle"/>
  <p:tag name="MH_ORDER" val="3"/>
</p:tagLst>
</file>

<file path=ppt/tags/tag10.xml><?xml version="1.0" encoding="utf-8"?>
<p:tagLst xmlns:p="http://schemas.openxmlformats.org/presentationml/2006/main">
  <p:tag name="MH" val="20160801195634"/>
  <p:tag name="MH_LIBRARY" val="GRAPHIC"/>
  <p:tag name="MH_TYPE" val="SubTitle"/>
  <p:tag name="MH_ORDER" val="1"/>
</p:tagLst>
</file>

<file path=ppt/tags/tag11.xml><?xml version="1.0" encoding="utf-8"?>
<p:tagLst xmlns:p="http://schemas.openxmlformats.org/presentationml/2006/main">
  <p:tag name="MH" val="20160801195634"/>
  <p:tag name="MH_LIBRARY" val="GRAPHIC"/>
  <p:tag name="MH_TYPE" val="SubTitle"/>
  <p:tag name="MH_ORDER" val="1"/>
</p:tagLst>
</file>

<file path=ppt/tags/tag12.xml><?xml version="1.0" encoding="utf-8"?>
<p:tagLst xmlns:p="http://schemas.openxmlformats.org/presentationml/2006/main">
  <p:tag name="MH" val="20160801195634"/>
  <p:tag name="MH_LIBRARY" val="GRAPHIC"/>
  <p:tag name="MH_TYPE" val="SubTitle"/>
  <p:tag name="MH_ORDER" val="1"/>
</p:tagLst>
</file>

<file path=ppt/tags/tag13.xml><?xml version="1.0" encoding="utf-8"?>
<p:tagLst xmlns:p="http://schemas.openxmlformats.org/presentationml/2006/main">
  <p:tag name="MH" val="20160801195634"/>
  <p:tag name="MH_LIBRARY" val="GRAPHIC"/>
  <p:tag name="MH_TYPE" val="SubTitle"/>
  <p:tag name="MH_ORDER" val="1"/>
</p:tagLst>
</file>

<file path=ppt/tags/tag14.xml><?xml version="1.0" encoding="utf-8"?>
<p:tagLst xmlns:p="http://schemas.openxmlformats.org/presentationml/2006/main">
  <p:tag name="TABLE_ENDDRAG_ORIGIN_RECT" val="529*279"/>
  <p:tag name="TABLE_ENDDRAG_RECT" val="395*192*529*279"/>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MH" val="20170606192357"/>
  <p:tag name="MH_LIBRARY" val="GRAPHIC"/>
  <p:tag name="MH_TYPE" val="Other"/>
  <p:tag name="MH_ORDER" val="3"/>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70606192357"/>
  <p:tag name="MH_LIBRARY" val="GRAPHIC"/>
  <p:tag name="MH_TYPE" val="SubTitle"/>
  <p:tag name="MH_ORDER" val="4"/>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70606192357"/>
  <p:tag name="MH_LIBRARY" val="GRAPHIC"/>
  <p:tag name="MH_TYPE" val="Other"/>
  <p:tag name="MH_ORDER" val="4"/>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70606192357"/>
  <p:tag name="MH_LIBRARY" val="GRAPHIC"/>
  <p:tag name="MH_TYPE" val="SubTitle"/>
  <p:tag name="MH_ORDER" val="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6.xml><?xml version="1.0" encoding="utf-8"?>
<p:tagLst xmlns:p="http://schemas.openxmlformats.org/presentationml/2006/main">
  <p:tag name="MH" val="20170606192357"/>
  <p:tag name="MH_LIBRARY" val="GRAPHIC"/>
  <p:tag name="MH_TYPE" val="Other"/>
  <p:tag name="MH_ORDER" val="2"/>
</p:tagLst>
</file>

<file path=ppt/tags/tag7.xml><?xml version="1.0" encoding="utf-8"?>
<p:tagLst xmlns:p="http://schemas.openxmlformats.org/presentationml/2006/main">
  <p:tag name="MH" val="20170606192357"/>
  <p:tag name="MH_LIBRARY" val="GRAPHIC"/>
  <p:tag name="MH_TYPE" val="Text"/>
  <p:tag name="MH_ORDER" val="1"/>
</p:tagLst>
</file>

<file path=ppt/tags/tag8.xml><?xml version="1.0" encoding="utf-8"?>
<p:tagLst xmlns:p="http://schemas.openxmlformats.org/presentationml/2006/main">
  <p:tag name="MH" val="20170606192357"/>
  <p:tag name="MH_LIBRARY" val="GRAPHIC"/>
  <p:tag name="MH_TYPE" val="Text"/>
  <p:tag name="MH_ORDER" val="1"/>
</p:tagLst>
</file>

<file path=ppt/tags/tag9.xml><?xml version="1.0" encoding="utf-8"?>
<p:tagLst xmlns:p="http://schemas.openxmlformats.org/presentationml/2006/main">
  <p:tag name="MH" val="20170606192357"/>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3442</Words>
  <Application>WPS 演示</Application>
  <PresentationFormat>宽屏</PresentationFormat>
  <Paragraphs>450</Paragraphs>
  <Slides>16</Slides>
  <Notes>0</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2</vt:i4>
      </vt:variant>
      <vt:variant>
        <vt:lpstr>幻灯片标题</vt:lpstr>
      </vt:variant>
      <vt:variant>
        <vt:i4>16</vt:i4>
      </vt:variant>
    </vt:vector>
  </HeadingPairs>
  <TitlesOfParts>
    <vt:vector size="35" baseType="lpstr">
      <vt:lpstr>Arial</vt:lpstr>
      <vt:lpstr>宋体</vt:lpstr>
      <vt:lpstr>Wingdings</vt:lpstr>
      <vt:lpstr>Calibri</vt:lpstr>
      <vt:lpstr>Times New Roman</vt:lpstr>
      <vt:lpstr>微软雅黑</vt:lpstr>
      <vt:lpstr>华文楷体</vt:lpstr>
      <vt:lpstr>Segoe UI</vt:lpstr>
      <vt:lpstr>Wingdings</vt:lpstr>
      <vt:lpstr>黑体</vt:lpstr>
      <vt:lpstr>思源宋体 CN Medium</vt:lpstr>
      <vt:lpstr>仿宋</vt:lpstr>
      <vt:lpstr>华文中宋</vt:lpstr>
      <vt:lpstr>Arial Unicode MS</vt:lpstr>
      <vt:lpstr>Arial Unicode MS</vt:lpstr>
      <vt:lpstr>Arial</vt:lpstr>
      <vt:lpstr>Office 主题</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陈哲妮</dc:creator>
  <cp:lastModifiedBy>xieguojian</cp:lastModifiedBy>
  <cp:revision>2645</cp:revision>
  <dcterms:created xsi:type="dcterms:W3CDTF">2020-05-12T09:58:00Z</dcterms:created>
  <dcterms:modified xsi:type="dcterms:W3CDTF">2024-12-04T05:20:43Z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2052-11.8.2.12309</vt:lpwstr>
  </property>
  <property fmtid="{D5CDD505-2E9C-101B-9397-08002B2CF9AE}" pid="3" name="ICV">
    <vt:lpwstr>7224D3C00F2D4B699A9592637922DE00</vt:lpwstr>
  </property>
</Properties>
</file>