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7.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8.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10.xml" ContentType="application/vnd.openxmlformats-officedocument.presentationml.notesSlide+xml"/>
  <Override PartName="/ppt/tags/tag100.xml" ContentType="application/vnd.openxmlformats-officedocument.presentationml.tags+xml"/>
  <Override PartName="/ppt/notesSlides/notesSlide11.xml" ContentType="application/vnd.openxmlformats-officedocument.presentationml.notesSlide+xml"/>
  <Override PartName="/ppt/tags/tag101.xml" ContentType="application/vnd.openxmlformats-officedocument.presentationml.tags+xml"/>
  <Override PartName="/ppt/notesSlides/notesSlide12.xml" ContentType="application/vnd.openxmlformats-officedocument.presentationml.notesSlide+xml"/>
  <Override PartName="/ppt/tags/tag102.xml" ContentType="application/vnd.openxmlformats-officedocument.presentationml.tags+xml"/>
  <Override PartName="/ppt/notesSlides/notesSlide1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4.xml" ContentType="application/vnd.openxmlformats-officedocument.presentationml.notesSlide+xml"/>
  <Override PartName="/ppt/tags/tag12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handoutMasterIdLst>
    <p:handoutMasterId r:id="rId19"/>
  </p:handoutMasterIdLst>
  <p:sldIdLst>
    <p:sldId id="267" r:id="rId2"/>
    <p:sldId id="1657" r:id="rId3"/>
    <p:sldId id="1678" r:id="rId4"/>
    <p:sldId id="1680" r:id="rId5"/>
    <p:sldId id="1681" r:id="rId6"/>
    <p:sldId id="1682" r:id="rId7"/>
    <p:sldId id="1683" r:id="rId8"/>
    <p:sldId id="1687" r:id="rId9"/>
    <p:sldId id="1684" r:id="rId10"/>
    <p:sldId id="1685" r:id="rId11"/>
    <p:sldId id="1686" r:id="rId12"/>
    <p:sldId id="1691" r:id="rId13"/>
    <p:sldId id="1688" r:id="rId14"/>
    <p:sldId id="1689" r:id="rId15"/>
    <p:sldId id="1690" r:id="rId16"/>
    <p:sldId id="524" r:id="rId17"/>
  </p:sldIdLst>
  <p:sldSz cx="12192000" cy="6858000"/>
  <p:notesSz cx="6858000" cy="9144000"/>
  <p:embeddedFontLst>
    <p:embeddedFont>
      <p:font typeface="Segoe UI" panose="020B0502040204020203" pitchFamily="34" charset="0"/>
      <p:regular r:id="rId20"/>
      <p:bold r:id="rId21"/>
      <p:italic r:id="rId22"/>
      <p:boldItalic r:id="rId23"/>
    </p:embeddedFont>
    <p:embeddedFont>
      <p:font typeface="华文楷体" panose="02010600040101010101" pitchFamily="2" charset="-122"/>
      <p:regular r:id="rId24"/>
    </p:embeddedFont>
    <p:embeddedFont>
      <p:font typeface="微软雅黑" panose="020B0503020204020204" pitchFamily="34" charset="-122"/>
      <p:regular r:id="rId25"/>
      <p:bold r:id="rId26"/>
    </p:embeddedFont>
    <p:embeddedFont>
      <p:font typeface="微软雅黑 Light" panose="020B0502040204020203" pitchFamily="34" charset="-122"/>
      <p:regular r:id="rId27"/>
    </p:embeddedFont>
  </p:embeddedFontLst>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7" userDrawn="1">
          <p15:clr>
            <a:srgbClr val="A4A3A4"/>
          </p15:clr>
        </p15:guide>
        <p15:guide id="2" pos="358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5420" initials="E" lastIdx="1" clrIdx="0"/>
  <p:cmAuthor id="1" name="湛志钢" initials="湛" lastIdx="1" clrIdx="0"/>
  <p:cmAuthor id="2" name="胡 康涛" initials="胡" lastIdx="3" clrIdx="1"/>
  <p:cmAuthor id="3" name="wuxiaoquan" initials="w" lastIdx="5" clrIdx="2"/>
  <p:cmAuthor id="32" name="王凯10177225" initials="王凯10177225" lastIdx="2" clrIdx="31"/>
  <p:cmAuthor id="4" name="394674029@qq.com" initials="3" lastIdx="2" clrIdx="3"/>
  <p:cmAuthor id="33" name="MP" initials="M" lastIdx="1" clrIdx="32"/>
  <p:cmAuthor id="5" name="HAIWEN" initials="HW" lastIdx="16" clrIdx="4"/>
  <p:cmAuthor id="6" name="zhong xiyu" initials="zx" lastIdx="12" clrIdx="5"/>
  <p:cmAuthor id="7" name="惠小东" initials="hxd" lastIdx="1" clrIdx="6"/>
  <p:cmAuthor id="8" name="Yang Yingchun" initials="YY" lastIdx="1" clrIdx="7"/>
  <p:cmAuthor id="9" name="Zhan, Grace Haiting" initials="Z" lastIdx="0" clrIdx="7"/>
  <p:cmAuthor id="10" name="Liu, Baiwei A." initials="LBA" lastIdx="1" clrIdx="8"/>
  <p:cmAuthor id="11" name="刘" initials="刘" lastIdx="1" clrIdx="5"/>
  <p:cmAuthor id="12" name="xbany" initials="x" lastIdx="3" clrIdx="6"/>
  <p:cmAuthor id="13" name="张兰" initials="张" lastIdx="2" clrIdx="11"/>
  <p:cmAuthor id="14" name="landy1125@outlook.com" initials="l" lastIdx="2" clrIdx="12"/>
  <p:cmAuthor id="15" name="zengkaiwen" initials="z" lastIdx="1" clrIdx="14"/>
  <p:cmAuthor id="16" name="hxx" initials="h" lastIdx="1" clrIdx="15"/>
  <p:cmAuthor id="17" name="Zeng Mengdi" initials="ZM" lastIdx="2" clrIdx="16"/>
  <p:cmAuthor id="18" name="chow eddie" initials="ce" lastIdx="1" clrIdx="17"/>
  <p:cmAuthor id="19" name="Saku Uchikawa" initials="S" lastIdx="11" clrIdx="0"/>
  <p:cmAuthor id="20" name="曾梦迪" initials="曾" lastIdx="2" clrIdx="19"/>
  <p:cmAuthor id="21" name="10066351" initials="1" lastIdx="2" clrIdx="0"/>
  <p:cmAuthor id="22" name="蔡建楠" initials="caijianna" lastIdx="15" clrIdx="17"/>
  <p:cmAuthor id="26" name="shenkaihui" initials="s" lastIdx="1" clrIdx="25"/>
  <p:cmAuthor id="27" name="luojia" initials="l" lastIdx="4" clrIdx="26"/>
  <p:cmAuthor id="28" name="15600" initials="1" lastIdx="1" clrIdx="27"/>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A"/>
    <a:srgbClr val="002060"/>
    <a:srgbClr val="F2F2F2"/>
    <a:srgbClr val="2D689D"/>
    <a:srgbClr val="7BBA50"/>
    <a:srgbClr val="4D7DD2"/>
    <a:srgbClr val="FFCE06"/>
    <a:srgbClr val="B2B2B2"/>
    <a:srgbClr val="FD8839"/>
    <a:srgbClr val="65A7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847" autoAdjust="0"/>
  </p:normalViewPr>
  <p:slideViewPr>
    <p:cSldViewPr snapToGrid="0" showGuides="1">
      <p:cViewPr varScale="1">
        <p:scale>
          <a:sx n="103" d="100"/>
          <a:sy n="103" d="100"/>
        </p:scale>
        <p:origin x="138" y="150"/>
      </p:cViewPr>
      <p:guideLst>
        <p:guide orient="horz" pos="2707"/>
        <p:guide pos="3589"/>
      </p:guideLst>
    </p:cSldViewPr>
  </p:slideViewPr>
  <p:notesTextViewPr>
    <p:cViewPr>
      <p:scale>
        <a:sx n="125" d="100"/>
        <a:sy n="125" d="100"/>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1">
              <a:rPr lang="zh-CN" altLang="en-US" smtClean="0"/>
              <a:t>2025/3/28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1">
              <a:rPr lang="zh-CN" altLang="en-US" smtClean="0"/>
              <a:t>2025/3/28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50DF5-F1F6-5AC6-94E5-5DDDA2577E7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3FDB5E0-288A-FA27-95C3-8616A8A33E19}"/>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D778DE4F-347D-1BB9-4716-4BDEB27F11F4}"/>
              </a:ext>
            </a:extLst>
          </p:cNvPr>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364986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EE23E-2BDD-DE12-C4FB-4D952B274C7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27A69D7-766E-322D-EBCC-7ACAA4366E2E}"/>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136097A2-FF3C-E9D6-8E1D-6F6C68BD030B}"/>
              </a:ext>
            </a:extLst>
          </p:cNvPr>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12432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C0EB3-A9D3-A759-95ED-ECB894768F1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A428C82-FA91-DE02-F75F-FE6242354B0C}"/>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891D054E-B518-0D56-8773-E064339F5E94}"/>
              </a:ext>
            </a:extLst>
          </p:cNvPr>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143154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D66FD-9C6B-F713-1903-21B495CD5B0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0F35761-9768-74E8-453D-C847204A8DE4}"/>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471ACE30-2173-8E60-65B4-A8D376EFC648}"/>
              </a:ext>
            </a:extLst>
          </p:cNvPr>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653595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04581-6B2E-FAEE-431F-F6F5811E783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A01DE73-4E4A-CD7C-9310-5DBA66FF9DDA}"/>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508CF348-352F-B34A-06EE-A269BFA91F86}"/>
              </a:ext>
            </a:extLst>
          </p:cNvPr>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473405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0EA23-D89F-AA22-C7FB-FFB87E3CEEC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1D75C96-BC25-BF37-58D0-75B37FFE3F81}"/>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A6C8043A-6C46-1435-9322-FE640B472F47}"/>
              </a:ext>
            </a:extLst>
          </p:cNvPr>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488566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44F40-D5B8-CDE1-DCCA-7EEAD2F292D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723AA89-8092-59AD-7EFB-75453D8FD7E9}"/>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412CA40C-BCAB-56AE-E675-8BEC850FB5CC}"/>
              </a:ext>
            </a:extLst>
          </p:cNvPr>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80713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9FAD7-6446-0F0D-CDC6-992A12BE124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24E48DC-BCFC-AE5D-2F69-A35DE2041E45}"/>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A135A8F1-0A87-3364-9067-652B4F590CFA}"/>
              </a:ext>
            </a:extLst>
          </p:cNvPr>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26577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2002E-85BA-C0B6-0C27-CDE9864FFCC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C532F00-18E7-3ADA-00E3-E978A8B61DE0}"/>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606D6EAF-A208-37BE-50A5-6C7FA92A9A7F}"/>
              </a:ext>
            </a:extLst>
          </p:cNvPr>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472420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A942D-BA1E-35D9-C311-A232E70BE56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540CD94-1CC2-5EF8-6488-F5B61ED600C6}"/>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3ADC1CFC-34A0-B590-B182-C88F51656280}"/>
              </a:ext>
            </a:extLst>
          </p:cNvPr>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737185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6558F-865E-D10D-119B-736A569F979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DB2C7BC-C406-6D45-D047-707077FEA58B}"/>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A6C2BDF3-146B-E5C0-2D1F-674696683EB0}"/>
              </a:ext>
            </a:extLst>
          </p:cNvPr>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909878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81373-537A-647F-B78A-D0FB1BE7887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A9473CF-35BF-ACBF-A811-B2C78EFA3460}"/>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E07323CB-73B6-8B16-64BA-F8049285F623}"/>
              </a:ext>
            </a:extLst>
          </p:cNvPr>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4165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75B4D-E025-E240-5723-644C0E32C62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6DB1512-0A46-395B-5C3C-F3A79689E357}"/>
              </a:ext>
            </a:extLst>
          </p:cNvPr>
          <p:cNvSpPr>
            <a:spLocks noGrp="1" noRot="1" noChangeAspect="1"/>
          </p:cNvSpPr>
          <p:nvPr>
            <p:ph type="sldImg" idx="2"/>
          </p:nvPr>
        </p:nvSpPr>
        <p:spPr/>
      </p:sp>
      <p:sp>
        <p:nvSpPr>
          <p:cNvPr id="3" name="文本占位符 2">
            <a:extLst>
              <a:ext uri="{FF2B5EF4-FFF2-40B4-BE49-F238E27FC236}">
                <a16:creationId xmlns:a16="http://schemas.microsoft.com/office/drawing/2014/main" id="{CDAA318A-3E86-97C9-5D42-D8081B908A2A}"/>
              </a:ext>
            </a:extLst>
          </p:cNvPr>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742348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oleObject" Target="../embeddings/oleObject1.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jpeg"/><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3074" name="AutoShape 23"/>
          <p:cNvGraphicFramePr/>
          <p:nvPr>
            <p:custDataLst>
              <p:tags r:id="rId1"/>
            </p:custDataLst>
          </p:nvPr>
        </p:nvGraphicFramePr>
        <p:xfrm>
          <a:off x="0" y="0"/>
          <a:ext cx="211667" cy="158751"/>
        </p:xfrm>
        <a:graphic>
          <a:graphicData uri="http://schemas.openxmlformats.org/presentationml/2006/ole">
            <mc:AlternateContent xmlns:mc="http://schemas.openxmlformats.org/markup-compatibility/2006">
              <mc:Choice xmlns:v="urn:schemas-microsoft-com:vml" Requires="v">
                <p:oleObj r:id="rId4" imgW="0" imgH="0" progId="">
                  <p:embed/>
                </p:oleObj>
              </mc:Choice>
              <mc:Fallback>
                <p:oleObj r:id="rId4" imgW="0" imgH="0" progId="">
                  <p:embed/>
                  <p:pic>
                    <p:nvPicPr>
                      <p:cNvPr id="0" name="图片 3078"/>
                      <p:cNvPicPr/>
                      <p:nvPr/>
                    </p:nvPicPr>
                    <p:blipFill>
                      <a:blip/>
                      <a:stretch>
                        <a:fillRect/>
                      </a:stretch>
                    </p:blipFill>
                    <p:spPr>
                      <a:xfrm>
                        <a:off x="0" y="0"/>
                        <a:ext cx="211667" cy="158751"/>
                      </a:xfrm>
                      <a:prstGeom prst="rect">
                        <a:avLst/>
                      </a:prstGeom>
                      <a:noFill/>
                      <a:ln w="38100">
                        <a:noFill/>
                        <a:miter/>
                      </a:ln>
                    </p:spPr>
                  </p:pic>
                </p:oleObj>
              </mc:Fallback>
            </mc:AlternateContent>
          </a:graphicData>
        </a:graphic>
      </p:graphicFrame>
      <p:sp>
        <p:nvSpPr>
          <p:cNvPr id="3075" name="Rectangle 28"/>
          <p:cNvSpPr/>
          <p:nvPr>
            <p:custDataLst>
              <p:tags r:id="rId2"/>
            </p:custDataLst>
          </p:nvPr>
        </p:nvSpPr>
        <p:spPr>
          <a:xfrm>
            <a:off x="11758084" y="6682317"/>
            <a:ext cx="353483" cy="184150"/>
          </a:xfrm>
          <a:prstGeom prst="rect">
            <a:avLst/>
          </a:prstGeom>
          <a:noFill/>
          <a:ln w="9525">
            <a:noFill/>
          </a:ln>
        </p:spPr>
        <p:txBody>
          <a:bodyPr lIns="0" tIns="0" rIns="0" bIns="0" anchor="ctr" anchorCtr="0">
            <a:spAutoFit/>
          </a:bodyPr>
          <a:lstStyle/>
          <a:p>
            <a:pPr lvl="0" algn="r"/>
            <a:fld id="{9A0DB2DC-4C9A-4742-B13C-FB6460FD3503}" type="slidenum">
              <a:rPr lang="zh-CN" altLang="en-US" sz="1200" b="0" dirty="0">
                <a:solidFill>
                  <a:srgbClr val="336699"/>
                </a:solidFill>
                <a:latin typeface="Arial" panose="020B0604020202020204" pitchFamily="34" charset="0"/>
                <a:ea typeface="华文楷体" panose="02010600040101010101" pitchFamily="2" charset="-122"/>
              </a:rPr>
              <a:t>‹#›</a:t>
            </a:fld>
            <a:endParaRPr lang="zh-CN" altLang="en-US" sz="1200" b="0" dirty="0">
              <a:solidFill>
                <a:srgbClr val="336699"/>
              </a:solidFill>
              <a:latin typeface="Arial" panose="020B0604020202020204" pitchFamily="34" charset="0"/>
              <a:ea typeface="华文楷体" panose="02010600040101010101" pitchFamily="2" charset="-122"/>
            </a:endParaRPr>
          </a:p>
        </p:txBody>
      </p:sp>
      <p:pic>
        <p:nvPicPr>
          <p:cNvPr id="3076" name="Picture 9" descr="1"/>
          <p:cNvPicPr>
            <a:picLocks noChangeAspect="1"/>
          </p:cNvPicPr>
          <p:nvPr/>
        </p:nvPicPr>
        <p:blipFill>
          <a:blip r:embed="rId5"/>
          <a:srcRect l="8217" t="19736" r="8244" b="15601"/>
          <a:stretch>
            <a:fillRect/>
          </a:stretch>
        </p:blipFill>
        <p:spPr>
          <a:xfrm>
            <a:off x="0" y="38100"/>
            <a:ext cx="4559300" cy="831851"/>
          </a:xfrm>
          <a:prstGeom prst="rect">
            <a:avLst/>
          </a:prstGeom>
          <a:noFill/>
          <a:ln w="9525">
            <a:noFill/>
          </a:ln>
        </p:spPr>
      </p:pic>
      <p:pic>
        <p:nvPicPr>
          <p:cNvPr id="3077" name="Picture 3" descr="C:\供电局\电网模板\bb1副本.jpg"/>
          <p:cNvPicPr>
            <a:picLocks noChangeAspect="1"/>
          </p:cNvPicPr>
          <p:nvPr userDrawn="1"/>
        </p:nvPicPr>
        <p:blipFill>
          <a:blip r:embed="rId6"/>
          <a:srcRect t="4924" b="25824"/>
          <a:stretch>
            <a:fillRect/>
          </a:stretch>
        </p:blipFill>
        <p:spPr>
          <a:xfrm>
            <a:off x="0" y="-2116"/>
            <a:ext cx="12192000" cy="6860116"/>
          </a:xfrm>
          <a:prstGeom prst="rect">
            <a:avLst/>
          </a:prstGeom>
          <a:noFill/>
          <a:ln w="9525">
            <a:noFill/>
          </a:ln>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rgbClr val="FFFFFF"/>
        </a:solidFill>
        <a:effectLst/>
      </p:bgPr>
    </p:bg>
    <p:spTree>
      <p:nvGrpSpPr>
        <p:cNvPr id="1" name=""/>
        <p:cNvGrpSpPr/>
        <p:nvPr/>
      </p:nvGrpSpPr>
      <p:grpSpPr>
        <a:xfrm>
          <a:off x="0" y="0"/>
          <a:ext cx="0" cy="0"/>
          <a:chOff x="0" y="0"/>
          <a:chExt cx="0" cy="0"/>
        </a:xfrm>
      </p:grpSpPr>
      <p:graphicFrame>
        <p:nvGraphicFramePr>
          <p:cNvPr id="6146" name="AutoShape 23"/>
          <p:cNvGraphicFramePr/>
          <p:nvPr>
            <p:custDataLst>
              <p:tags r:id="rId1"/>
            </p:custDataLst>
          </p:nvPr>
        </p:nvGraphicFramePr>
        <p:xfrm>
          <a:off x="0" y="0"/>
          <a:ext cx="211667" cy="158751"/>
        </p:xfrm>
        <a:graphic>
          <a:graphicData uri="http://schemas.openxmlformats.org/presentationml/2006/ole">
            <mc:AlternateContent xmlns:mc="http://schemas.openxmlformats.org/markup-compatibility/2006">
              <mc:Choice xmlns:v="urn:schemas-microsoft-com:vml" Requires="v">
                <p:oleObj r:id="rId4" imgW="0" imgH="0" progId="">
                  <p:embed/>
                </p:oleObj>
              </mc:Choice>
              <mc:Fallback>
                <p:oleObj r:id="rId4" imgW="0" imgH="0" progId="">
                  <p:embed/>
                  <p:pic>
                    <p:nvPicPr>
                      <p:cNvPr id="0" name="图片 3077"/>
                      <p:cNvPicPr/>
                      <p:nvPr/>
                    </p:nvPicPr>
                    <p:blipFill>
                      <a:blip/>
                      <a:stretch>
                        <a:fillRect/>
                      </a:stretch>
                    </p:blipFill>
                    <p:spPr>
                      <a:xfrm>
                        <a:off x="0" y="0"/>
                        <a:ext cx="211667" cy="158751"/>
                      </a:xfrm>
                      <a:prstGeom prst="rect">
                        <a:avLst/>
                      </a:prstGeom>
                      <a:noFill/>
                      <a:ln w="38100">
                        <a:noFill/>
                        <a:miter/>
                      </a:ln>
                    </p:spPr>
                  </p:pic>
                </p:oleObj>
              </mc:Fallback>
            </mc:AlternateContent>
          </a:graphicData>
        </a:graphic>
      </p:graphicFrame>
      <p:sp>
        <p:nvSpPr>
          <p:cNvPr id="6147" name="Rectangle 28"/>
          <p:cNvSpPr/>
          <p:nvPr>
            <p:custDataLst>
              <p:tags r:id="rId2"/>
            </p:custDataLst>
          </p:nvPr>
        </p:nvSpPr>
        <p:spPr>
          <a:xfrm>
            <a:off x="11758084" y="6682317"/>
            <a:ext cx="353483" cy="184150"/>
          </a:xfrm>
          <a:prstGeom prst="rect">
            <a:avLst/>
          </a:prstGeom>
          <a:noFill/>
          <a:ln w="9525">
            <a:noFill/>
          </a:ln>
        </p:spPr>
        <p:txBody>
          <a:bodyPr lIns="0" tIns="0" rIns="0" bIns="0" anchor="ctr" anchorCtr="0">
            <a:spAutoFit/>
          </a:bodyPr>
          <a:lstStyle/>
          <a:p>
            <a:pPr lvl="0" algn="r"/>
            <a:fld id="{9A0DB2DC-4C9A-4742-B13C-FB6460FD3503}" type="slidenum">
              <a:rPr lang="zh-CN" altLang="en-US" sz="1200" b="0" dirty="0">
                <a:solidFill>
                  <a:srgbClr val="336699"/>
                </a:solidFill>
                <a:latin typeface="Arial" panose="020B0604020202020204" pitchFamily="34" charset="0"/>
                <a:ea typeface="华文楷体" panose="02010600040101010101" pitchFamily="2" charset="-122"/>
              </a:rPr>
              <a:t>‹#›</a:t>
            </a:fld>
            <a:endParaRPr lang="zh-CN" altLang="en-US" sz="1200" b="0" dirty="0">
              <a:solidFill>
                <a:srgbClr val="336699"/>
              </a:solidFill>
              <a:latin typeface="Arial" panose="020B0604020202020204" pitchFamily="34" charset="0"/>
              <a:ea typeface="华文楷体" panose="02010600040101010101" pitchFamily="2" charset="-122"/>
            </a:endParaRPr>
          </a:p>
        </p:txBody>
      </p:sp>
      <p:pic>
        <p:nvPicPr>
          <p:cNvPr id="6148" name="Picture 9" descr="1"/>
          <p:cNvPicPr>
            <a:picLocks noChangeAspect="1"/>
          </p:cNvPicPr>
          <p:nvPr/>
        </p:nvPicPr>
        <p:blipFill>
          <a:blip r:embed="rId5"/>
          <a:srcRect l="8217" t="19736" r="8244" b="15601"/>
          <a:stretch>
            <a:fillRect/>
          </a:stretch>
        </p:blipFill>
        <p:spPr>
          <a:xfrm>
            <a:off x="0" y="0"/>
            <a:ext cx="3200400" cy="584200"/>
          </a:xfrm>
          <a:prstGeom prst="rect">
            <a:avLst/>
          </a:prstGeom>
          <a:noFill/>
          <a:ln w="9525">
            <a:noFill/>
          </a:ln>
        </p:spPr>
      </p:pic>
      <p:sp>
        <p:nvSpPr>
          <p:cNvPr id="8" name="QptBanner"/>
          <p:cNvSpPr>
            <a:spLocks noChangeArrowheads="1"/>
          </p:cNvSpPr>
          <p:nvPr/>
        </p:nvSpPr>
        <p:spPr bwMode="gray">
          <a:xfrm>
            <a:off x="3200400" y="0"/>
            <a:ext cx="8997951" cy="584200"/>
          </a:xfrm>
          <a:prstGeom prst="rect">
            <a:avLst/>
          </a:prstGeom>
          <a:solidFill>
            <a:srgbClr val="006699"/>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65" b="1" i="0" u="none" strike="noStrike" kern="1200" cap="none" spc="0" normalizeH="0" baseline="0" noProof="0">
              <a:ln>
                <a:noFill/>
              </a:ln>
              <a:solidFill>
                <a:schemeClr val="tx1"/>
              </a:solidFill>
              <a:effectLst/>
              <a:uLnTx/>
              <a:uFillTx/>
              <a:latin typeface="华文楷体" panose="02010600040101010101" pitchFamily="2" charset="-122"/>
              <a:ea typeface="华文楷体" panose="02010600040101010101" pitchFamily="2" charset="-122"/>
              <a:cs typeface="+mn-cs"/>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a:xfrm>
            <a:off x="8610600" y="6356350"/>
            <a:ext cx="2743200" cy="365125"/>
          </a:xfrm>
        </p:spPr>
        <p:txBody>
          <a:bodyPr/>
          <a:lstStyle/>
          <a:p>
            <a:fld id="{21042354-9EAD-4C3E-AA9A-64EE76C792DD}"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52" name="矩形 51"/>
          <p:cNvSpPr/>
          <p:nvPr userDrawn="1"/>
        </p:nvSpPr>
        <p:spPr>
          <a:xfrm>
            <a:off x="0" y="-2540"/>
            <a:ext cx="12191365" cy="68605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userDrawn="1"/>
        </p:nvSpPr>
        <p:spPr>
          <a:xfrm flipH="1">
            <a:off x="7142480" y="6496050"/>
            <a:ext cx="5049520" cy="361950"/>
          </a:xfrm>
          <a:custGeom>
            <a:avLst/>
            <a:gdLst>
              <a:gd name="connsiteX0" fmla="*/ 13 w 8879"/>
              <a:gd name="connsiteY0" fmla="*/ 0 h 636"/>
              <a:gd name="connsiteX1" fmla="*/ 7489 w 8879"/>
              <a:gd name="connsiteY1" fmla="*/ 4 h 636"/>
              <a:gd name="connsiteX2" fmla="*/ 8415 w 8879"/>
              <a:gd name="connsiteY2" fmla="*/ 257 h 636"/>
              <a:gd name="connsiteX3" fmla="*/ 8879 w 8879"/>
              <a:gd name="connsiteY3" fmla="*/ 614 h 636"/>
              <a:gd name="connsiteX4" fmla="*/ 0 w 8879"/>
              <a:gd name="connsiteY4" fmla="*/ 636 h 636"/>
              <a:gd name="connsiteX5" fmla="*/ 13 w 8879"/>
              <a:gd name="connsiteY5" fmla="*/ 0 h 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9" h="636">
                <a:moveTo>
                  <a:pt x="13" y="0"/>
                </a:moveTo>
                <a:lnTo>
                  <a:pt x="7489" y="4"/>
                </a:lnTo>
                <a:cubicBezTo>
                  <a:pt x="7956" y="4"/>
                  <a:pt x="8107" y="8"/>
                  <a:pt x="8415" y="257"/>
                </a:cubicBezTo>
                <a:lnTo>
                  <a:pt x="8879" y="614"/>
                </a:lnTo>
                <a:lnTo>
                  <a:pt x="0" y="636"/>
                </a:lnTo>
                <a:lnTo>
                  <a:pt x="13" y="0"/>
                </a:lnTo>
                <a:close/>
              </a:path>
            </a:pathLst>
          </a:custGeom>
          <a:gradFill>
            <a:gsLst>
              <a:gs pos="0">
                <a:schemeClr val="bg1">
                  <a:lumMod val="95000"/>
                  <a:alpha val="70000"/>
                </a:schemeClr>
              </a:gs>
              <a:gs pos="100000">
                <a:srgbClr val="000000">
                  <a:lumMod val="0"/>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nvSpPr>
        <p:spPr>
          <a:xfrm rot="10800000">
            <a:off x="9180830" y="0"/>
            <a:ext cx="3011170" cy="334645"/>
          </a:xfrm>
          <a:custGeom>
            <a:avLst/>
            <a:gdLst>
              <a:gd name="connsiteX0" fmla="*/ 2 w 9967"/>
              <a:gd name="connsiteY0" fmla="*/ 4 h 1107"/>
              <a:gd name="connsiteX1" fmla="*/ 7445 w 9967"/>
              <a:gd name="connsiteY1" fmla="*/ 0 h 1107"/>
              <a:gd name="connsiteX2" fmla="*/ 9125 w 9967"/>
              <a:gd name="connsiteY2" fmla="*/ 459 h 1107"/>
              <a:gd name="connsiteX3" fmla="*/ 9967 w 9967"/>
              <a:gd name="connsiteY3" fmla="*/ 1107 h 1107"/>
              <a:gd name="connsiteX4" fmla="*/ 0 w 9967"/>
              <a:gd name="connsiteY4" fmla="*/ 1098 h 1107"/>
              <a:gd name="connsiteX5" fmla="*/ 2 w 9967"/>
              <a:gd name="connsiteY5" fmla="*/ 4 h 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67" h="1107">
                <a:moveTo>
                  <a:pt x="2" y="4"/>
                </a:moveTo>
                <a:lnTo>
                  <a:pt x="7445" y="0"/>
                </a:lnTo>
                <a:cubicBezTo>
                  <a:pt x="8292" y="0"/>
                  <a:pt x="8567" y="7"/>
                  <a:pt x="9125" y="459"/>
                </a:cubicBezTo>
                <a:lnTo>
                  <a:pt x="9967" y="1107"/>
                </a:lnTo>
                <a:lnTo>
                  <a:pt x="0" y="1098"/>
                </a:lnTo>
                <a:lnTo>
                  <a:pt x="2" y="4"/>
                </a:lnTo>
                <a:close/>
              </a:path>
            </a:pathLst>
          </a:custGeom>
          <a:gradFill>
            <a:gsLst>
              <a:gs pos="0">
                <a:schemeClr val="bg1">
                  <a:lumMod val="95000"/>
                </a:schemeClr>
              </a:gs>
              <a:gs pos="100000">
                <a:srgbClr val="000000">
                  <a:lumMod val="0"/>
                  <a:alpha val="0"/>
                </a:srgbClr>
              </a:gs>
            </a:gsLst>
            <a:lin ang="108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userDrawn="1"/>
        </p:nvSpPr>
        <p:spPr>
          <a:xfrm flipH="1">
            <a:off x="9598660" y="-1905"/>
            <a:ext cx="1302385" cy="180975"/>
          </a:xfrm>
          <a:custGeom>
            <a:avLst/>
            <a:gdLst>
              <a:gd name="connsiteX0" fmla="*/ 0 w 2051"/>
              <a:gd name="connsiteY0" fmla="*/ 0 h 285"/>
              <a:gd name="connsiteX1" fmla="*/ 230 w 2051"/>
              <a:gd name="connsiteY1" fmla="*/ 205 h 285"/>
              <a:gd name="connsiteX2" fmla="*/ 1202 w 2051"/>
              <a:gd name="connsiteY2" fmla="*/ 211 h 285"/>
              <a:gd name="connsiteX3" fmla="*/ 1256 w 2051"/>
              <a:gd name="connsiteY3" fmla="*/ 282 h 285"/>
              <a:gd name="connsiteX4" fmla="*/ 2051 w 2051"/>
              <a:gd name="connsiteY4" fmla="*/ 285 h 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 h="285">
                <a:moveTo>
                  <a:pt x="0" y="0"/>
                </a:moveTo>
                <a:lnTo>
                  <a:pt x="230" y="205"/>
                </a:lnTo>
                <a:lnTo>
                  <a:pt x="1202" y="211"/>
                </a:lnTo>
                <a:lnTo>
                  <a:pt x="1256" y="282"/>
                </a:lnTo>
                <a:lnTo>
                  <a:pt x="2051" y="285"/>
                </a:lnTo>
              </a:path>
            </a:pathLst>
          </a:custGeom>
          <a:noFill/>
          <a:ln w="19050">
            <a:solidFill>
              <a:srgbClr val="FFFFFF"/>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userDrawn="1"/>
        </p:nvSpPr>
        <p:spPr>
          <a:xfrm flipH="1">
            <a:off x="10156825" y="52070"/>
            <a:ext cx="1880235" cy="174625"/>
          </a:xfrm>
          <a:custGeom>
            <a:avLst/>
            <a:gdLst>
              <a:gd name="connsiteX0" fmla="*/ 0 w 3610"/>
              <a:gd name="connsiteY0" fmla="*/ 0 h 335"/>
              <a:gd name="connsiteX1" fmla="*/ 153 w 3610"/>
              <a:gd name="connsiteY1" fmla="*/ 224 h 335"/>
              <a:gd name="connsiteX2" fmla="*/ 3150 w 3610"/>
              <a:gd name="connsiteY2" fmla="*/ 248 h 335"/>
              <a:gd name="connsiteX3" fmla="*/ 3216 w 3610"/>
              <a:gd name="connsiteY3" fmla="*/ 335 h 335"/>
              <a:gd name="connsiteX4" fmla="*/ 3610 w 3610"/>
              <a:gd name="connsiteY4" fmla="*/ 335 h 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0" h="335">
                <a:moveTo>
                  <a:pt x="0" y="0"/>
                </a:moveTo>
                <a:lnTo>
                  <a:pt x="153" y="224"/>
                </a:lnTo>
                <a:lnTo>
                  <a:pt x="3150" y="248"/>
                </a:lnTo>
                <a:lnTo>
                  <a:pt x="3216" y="335"/>
                </a:lnTo>
                <a:lnTo>
                  <a:pt x="3610" y="335"/>
                </a:lnTo>
              </a:path>
            </a:pathLst>
          </a:custGeom>
          <a:noFill/>
          <a:ln w="19050">
            <a:solidFill>
              <a:srgbClr val="FFFFFF"/>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userDrawn="1"/>
        </p:nvSpPr>
        <p:spPr>
          <a:xfrm flipH="1">
            <a:off x="9738360" y="-10160"/>
            <a:ext cx="62230" cy="62230"/>
          </a:xfrm>
          <a:custGeom>
            <a:avLst/>
            <a:gdLst>
              <a:gd name="connsiteX0" fmla="*/ 0 w 1040"/>
              <a:gd name="connsiteY0" fmla="*/ 0 h 827"/>
              <a:gd name="connsiteX1" fmla="*/ 1040 w 1040"/>
              <a:gd name="connsiteY1" fmla="*/ 827 h 827"/>
            </a:gdLst>
            <a:ahLst/>
            <a:cxnLst>
              <a:cxn ang="0">
                <a:pos x="connsiteX0" y="connsiteY0"/>
              </a:cxn>
              <a:cxn ang="0">
                <a:pos x="connsiteX1" y="connsiteY1"/>
              </a:cxn>
            </a:cxnLst>
            <a:rect l="l" t="t" r="r" b="b"/>
            <a:pathLst>
              <a:path w="1040" h="827">
                <a:moveTo>
                  <a:pt x="0" y="0"/>
                </a:moveTo>
                <a:lnTo>
                  <a:pt x="1040" y="827"/>
                </a:lnTo>
              </a:path>
            </a:pathLst>
          </a:custGeom>
          <a:noFill/>
          <a:ln w="19050">
            <a:solidFill>
              <a:srgbClr val="FFFFFF"/>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10800000">
            <a:off x="10556875" y="0"/>
            <a:ext cx="1635125" cy="674370"/>
          </a:xfrm>
          <a:custGeom>
            <a:avLst/>
            <a:gdLst>
              <a:gd name="connsiteX0" fmla="*/ 0 w 7366"/>
              <a:gd name="connsiteY0" fmla="*/ 11 h 3035"/>
              <a:gd name="connsiteX1" fmla="*/ 1866 w 7366"/>
              <a:gd name="connsiteY1" fmla="*/ 5 h 3035"/>
              <a:gd name="connsiteX2" fmla="*/ 5569 w 7366"/>
              <a:gd name="connsiteY2" fmla="*/ 1250 h 3035"/>
              <a:gd name="connsiteX3" fmla="*/ 7366 w 7366"/>
              <a:gd name="connsiteY3" fmla="*/ 3030 h 3035"/>
              <a:gd name="connsiteX4" fmla="*/ 3 w 7366"/>
              <a:gd name="connsiteY4" fmla="*/ 3036 h 3035"/>
              <a:gd name="connsiteX5" fmla="*/ 0 w 7366"/>
              <a:gd name="connsiteY5" fmla="*/ 11 h 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6" h="3036">
                <a:moveTo>
                  <a:pt x="0" y="11"/>
                </a:moveTo>
                <a:lnTo>
                  <a:pt x="1866" y="5"/>
                </a:lnTo>
                <a:cubicBezTo>
                  <a:pt x="4226" y="-21"/>
                  <a:pt x="4351" y="15"/>
                  <a:pt x="5569" y="1250"/>
                </a:cubicBezTo>
                <a:lnTo>
                  <a:pt x="7366" y="3030"/>
                </a:lnTo>
                <a:lnTo>
                  <a:pt x="3" y="3036"/>
                </a:lnTo>
                <a:lnTo>
                  <a:pt x="0" y="11"/>
                </a:lnTo>
                <a:close/>
              </a:path>
            </a:pathLst>
          </a:custGeom>
          <a:gradFill>
            <a:gsLst>
              <a:gs pos="0">
                <a:schemeClr val="bg1">
                  <a:lumMod val="95000"/>
                  <a:alpha val="30000"/>
                </a:schemeClr>
              </a:gs>
              <a:gs pos="100000">
                <a:schemeClr val="bg1">
                  <a:lumMod val="8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userDrawn="1"/>
        </p:nvSpPr>
        <p:spPr>
          <a:xfrm flipH="1">
            <a:off x="11482705" y="826770"/>
            <a:ext cx="717550" cy="397510"/>
          </a:xfrm>
          <a:custGeom>
            <a:avLst/>
            <a:gdLst>
              <a:gd name="connsiteX0" fmla="*/ 16 w 7794"/>
              <a:gd name="connsiteY0" fmla="*/ 18 h 4311"/>
              <a:gd name="connsiteX1" fmla="*/ 0 w 7794"/>
              <a:gd name="connsiteY1" fmla="*/ 7 h 4311"/>
              <a:gd name="connsiteX2" fmla="*/ 5248 w 7794"/>
              <a:gd name="connsiteY2" fmla="*/ 1771 h 4311"/>
              <a:gd name="connsiteX3" fmla="*/ 7794 w 7794"/>
              <a:gd name="connsiteY3" fmla="*/ 4293 h 4311"/>
              <a:gd name="connsiteX4" fmla="*/ 8 w 7794"/>
              <a:gd name="connsiteY4" fmla="*/ 4312 h 4311"/>
              <a:gd name="connsiteX5" fmla="*/ 16 w 7794"/>
              <a:gd name="connsiteY5" fmla="*/ 18 h 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4" h="4312">
                <a:moveTo>
                  <a:pt x="16" y="18"/>
                </a:moveTo>
                <a:lnTo>
                  <a:pt x="0" y="7"/>
                </a:lnTo>
                <a:cubicBezTo>
                  <a:pt x="3344" y="-30"/>
                  <a:pt x="3522" y="21"/>
                  <a:pt x="5248" y="1771"/>
                </a:cubicBezTo>
                <a:lnTo>
                  <a:pt x="7794" y="4293"/>
                </a:lnTo>
                <a:lnTo>
                  <a:pt x="8" y="4312"/>
                </a:lnTo>
                <a:lnTo>
                  <a:pt x="16" y="18"/>
                </a:lnTo>
                <a:close/>
              </a:path>
            </a:pathLst>
          </a:custGeom>
          <a:gradFill>
            <a:gsLst>
              <a:gs pos="0">
                <a:schemeClr val="bg1">
                  <a:lumMod val="95000"/>
                </a:schemeClr>
              </a:gs>
              <a:gs pos="100000">
                <a:schemeClr val="bg1">
                  <a:lumMod val="8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userDrawn="1"/>
        </p:nvSpPr>
        <p:spPr>
          <a:xfrm rot="18900000" flipV="1">
            <a:off x="10973435" y="481330"/>
            <a:ext cx="1140460" cy="389890"/>
          </a:xfrm>
          <a:custGeom>
            <a:avLst/>
            <a:gdLst>
              <a:gd name="connsiteX0" fmla="*/ 0 w 2182"/>
              <a:gd name="connsiteY0" fmla="*/ 17 h 656"/>
              <a:gd name="connsiteX1" fmla="*/ 645 w 2182"/>
              <a:gd name="connsiteY1" fmla="*/ 0 h 656"/>
              <a:gd name="connsiteX2" fmla="*/ 1324 w 2182"/>
              <a:gd name="connsiteY2" fmla="*/ 656 h 656"/>
              <a:gd name="connsiteX3" fmla="*/ 2182 w 2182"/>
              <a:gd name="connsiteY3" fmla="*/ 587 h 656"/>
            </a:gdLst>
            <a:ahLst/>
            <a:cxnLst>
              <a:cxn ang="0">
                <a:pos x="connsiteX0" y="connsiteY0"/>
              </a:cxn>
              <a:cxn ang="0">
                <a:pos x="connsiteX1" y="connsiteY1"/>
              </a:cxn>
              <a:cxn ang="0">
                <a:pos x="connsiteX2" y="connsiteY2"/>
              </a:cxn>
              <a:cxn ang="0">
                <a:pos x="connsiteX3" y="connsiteY3"/>
              </a:cxn>
            </a:cxnLst>
            <a:rect l="l" t="t" r="r" b="b"/>
            <a:pathLst>
              <a:path w="2182" h="656">
                <a:moveTo>
                  <a:pt x="0" y="17"/>
                </a:moveTo>
                <a:lnTo>
                  <a:pt x="645" y="0"/>
                </a:lnTo>
                <a:lnTo>
                  <a:pt x="1324" y="656"/>
                </a:lnTo>
                <a:lnTo>
                  <a:pt x="2182" y="587"/>
                </a:lnTo>
              </a:path>
            </a:pathLst>
          </a:custGeom>
          <a:noFill/>
          <a:ln w="19050">
            <a:gradFill>
              <a:gsLst>
                <a:gs pos="0">
                  <a:schemeClr val="bg1">
                    <a:lumMod val="95000"/>
                  </a:schemeClr>
                </a:gs>
                <a:gs pos="100000">
                  <a:srgbClr val="FFFFFF"/>
                </a:gs>
              </a:gsLst>
              <a:lin ang="5400000" scaled="1"/>
            </a:gra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Placeholder 1"/>
          <p:cNvSpPr>
            <a:spLocks noGrp="1"/>
          </p:cNvSpPr>
          <p:nvPr>
            <p:ph type="title"/>
          </p:nvPr>
        </p:nvSpPr>
        <p:spPr>
          <a:xfrm>
            <a:off x="486235" y="291773"/>
            <a:ext cx="5595836" cy="603172"/>
          </a:xfrm>
          <a:prstGeom prst="rect">
            <a:avLst/>
          </a:prstGeom>
        </p:spPr>
        <p:txBody>
          <a:bodyPr vert="horz" lIns="91440" tIns="45720" rIns="91440" bIns="45720" rtlCol="0" anchor="ctr">
            <a:noAutofit/>
          </a:bodyPr>
          <a:lstStyle>
            <a:lvl1pPr>
              <a:defRPr sz="2400"/>
            </a:lvl1pPr>
          </a:lstStyle>
          <a:p>
            <a:r>
              <a:rPr lang="zh-CN" altLang="en-US" dirty="0"/>
              <a:t>单击此处编辑母版标题样式</a:t>
            </a:r>
            <a:endParaRPr lang="en-US" dirty="0"/>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1874" y="414555"/>
            <a:ext cx="1671399" cy="365125"/>
          </a:xfrm>
          <a:prstGeom prst="rect">
            <a:avLst/>
          </a:prstGeom>
        </p:spPr>
      </p:pic>
      <p:cxnSp>
        <p:nvCxnSpPr>
          <p:cNvPr id="9" name="直接连接符 8"/>
          <p:cNvCxnSpPr/>
          <p:nvPr userDrawn="1"/>
        </p:nvCxnSpPr>
        <p:spPr>
          <a:xfrm>
            <a:off x="551937" y="875488"/>
            <a:ext cx="8640000"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9486887" y="875488"/>
            <a:ext cx="2160000" cy="0"/>
          </a:xfrm>
          <a:prstGeom prst="line">
            <a:avLst/>
          </a:prstGeom>
          <a:ln w="57150">
            <a:solidFill>
              <a:srgbClr val="00367A"/>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12" name="矩形 11"/>
          <p:cNvSpPr/>
          <p:nvPr userDrawn="1"/>
        </p:nvSpPr>
        <p:spPr>
          <a:xfrm>
            <a:off x="0" y="-3810"/>
            <a:ext cx="12191365" cy="68605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Nipic_27558705_20200422105825072963"/>
          <p:cNvPicPr>
            <a:picLocks noChangeAspect="1"/>
          </p:cNvPicPr>
          <p:nvPr userDrawn="1"/>
        </p:nvPicPr>
        <p:blipFill>
          <a:blip r:embed="rId2">
            <a:lum contrast="6000"/>
          </a:blip>
          <a:srcRect l="6736"/>
          <a:stretch>
            <a:fillRect/>
          </a:stretch>
        </p:blipFill>
        <p:spPr>
          <a:xfrm>
            <a:off x="1353820" y="3382645"/>
            <a:ext cx="10015220" cy="2769235"/>
          </a:xfrm>
          <a:prstGeom prst="rect">
            <a:avLst/>
          </a:prstGeom>
        </p:spPr>
      </p:pic>
      <p:sp>
        <p:nvSpPr>
          <p:cNvPr id="3" name="矩形 2"/>
          <p:cNvSpPr/>
          <p:nvPr userDrawn="1"/>
        </p:nvSpPr>
        <p:spPr>
          <a:xfrm rot="5400000">
            <a:off x="1219200" y="4139565"/>
            <a:ext cx="1612900" cy="1817370"/>
          </a:xfrm>
          <a:prstGeom prst="rect">
            <a:avLst/>
          </a:prstGeom>
          <a:gradFill>
            <a:gsLst>
              <a:gs pos="0">
                <a:srgbClr val="FFFFFF">
                  <a:alpha val="0"/>
                </a:srgbClr>
              </a:gs>
              <a:gs pos="100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userDrawn="1"/>
        </p:nvSpPr>
        <p:spPr>
          <a:xfrm flipH="1">
            <a:off x="0" y="5544389"/>
            <a:ext cx="12207875" cy="1312761"/>
          </a:xfrm>
          <a:custGeom>
            <a:avLst/>
            <a:gdLst>
              <a:gd name="connsiteX0" fmla="*/ 0 w 19225"/>
              <a:gd name="connsiteY0" fmla="*/ 45 h 2067"/>
              <a:gd name="connsiteX1" fmla="*/ 15499 w 19225"/>
              <a:gd name="connsiteY1" fmla="*/ 7 h 2067"/>
              <a:gd name="connsiteX2" fmla="*/ 17997 w 19225"/>
              <a:gd name="connsiteY2" fmla="*/ 843 h 2067"/>
              <a:gd name="connsiteX3" fmla="*/ 19225 w 19225"/>
              <a:gd name="connsiteY3" fmla="*/ 2055 h 2067"/>
              <a:gd name="connsiteX4" fmla="*/ 22 w 19225"/>
              <a:gd name="connsiteY4" fmla="*/ 2067 h 2067"/>
              <a:gd name="connsiteX5" fmla="*/ 0 w 19225"/>
              <a:gd name="connsiteY5" fmla="*/ 45 h 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5" h="2067">
                <a:moveTo>
                  <a:pt x="0" y="45"/>
                </a:moveTo>
                <a:lnTo>
                  <a:pt x="15499" y="7"/>
                </a:lnTo>
                <a:cubicBezTo>
                  <a:pt x="16855" y="-24"/>
                  <a:pt x="17172" y="7"/>
                  <a:pt x="17997" y="843"/>
                </a:cubicBezTo>
                <a:lnTo>
                  <a:pt x="19225" y="2055"/>
                </a:lnTo>
                <a:lnTo>
                  <a:pt x="22" y="2067"/>
                </a:lnTo>
                <a:lnTo>
                  <a:pt x="0" y="45"/>
                </a:lnTo>
                <a:close/>
              </a:path>
            </a:pathLst>
          </a:custGeom>
          <a:gradFill>
            <a:gsLst>
              <a:gs pos="0">
                <a:schemeClr val="bg1">
                  <a:lumMod val="95000"/>
                </a:schemeClr>
              </a:gs>
              <a:gs pos="100000">
                <a:schemeClr val="bg1">
                  <a:lumMod val="8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10800000">
            <a:off x="7530465" y="-3810"/>
            <a:ext cx="4677410" cy="1927225"/>
          </a:xfrm>
          <a:custGeom>
            <a:avLst/>
            <a:gdLst>
              <a:gd name="connsiteX0" fmla="*/ 0 w 7366"/>
              <a:gd name="connsiteY0" fmla="*/ 11 h 3035"/>
              <a:gd name="connsiteX1" fmla="*/ 1866 w 7366"/>
              <a:gd name="connsiteY1" fmla="*/ 5 h 3035"/>
              <a:gd name="connsiteX2" fmla="*/ 5569 w 7366"/>
              <a:gd name="connsiteY2" fmla="*/ 1250 h 3035"/>
              <a:gd name="connsiteX3" fmla="*/ 7366 w 7366"/>
              <a:gd name="connsiteY3" fmla="*/ 3030 h 3035"/>
              <a:gd name="connsiteX4" fmla="*/ 3 w 7366"/>
              <a:gd name="connsiteY4" fmla="*/ 3036 h 3035"/>
              <a:gd name="connsiteX5" fmla="*/ 0 w 7366"/>
              <a:gd name="connsiteY5" fmla="*/ 11 h 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6" h="3036">
                <a:moveTo>
                  <a:pt x="0" y="11"/>
                </a:moveTo>
                <a:lnTo>
                  <a:pt x="1866" y="5"/>
                </a:lnTo>
                <a:cubicBezTo>
                  <a:pt x="4226" y="-21"/>
                  <a:pt x="4351" y="15"/>
                  <a:pt x="5569" y="1250"/>
                </a:cubicBezTo>
                <a:lnTo>
                  <a:pt x="7366" y="3030"/>
                </a:lnTo>
                <a:lnTo>
                  <a:pt x="3" y="3036"/>
                </a:lnTo>
                <a:lnTo>
                  <a:pt x="0" y="11"/>
                </a:lnTo>
                <a:close/>
              </a:path>
            </a:pathLst>
          </a:custGeom>
          <a:gradFill>
            <a:gsLst>
              <a:gs pos="0">
                <a:schemeClr val="bg1">
                  <a:lumMod val="95000"/>
                  <a:alpha val="100000"/>
                </a:schemeClr>
              </a:gs>
              <a:gs pos="100000">
                <a:schemeClr val="bg1">
                  <a:lumMod val="85000"/>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nvSpPr>
        <p:spPr>
          <a:xfrm rot="10800000">
            <a:off x="5878830" y="0"/>
            <a:ext cx="6329045" cy="702945"/>
          </a:xfrm>
          <a:custGeom>
            <a:avLst/>
            <a:gdLst>
              <a:gd name="connsiteX0" fmla="*/ 2 w 9967"/>
              <a:gd name="connsiteY0" fmla="*/ 4 h 1107"/>
              <a:gd name="connsiteX1" fmla="*/ 7445 w 9967"/>
              <a:gd name="connsiteY1" fmla="*/ 0 h 1107"/>
              <a:gd name="connsiteX2" fmla="*/ 9125 w 9967"/>
              <a:gd name="connsiteY2" fmla="*/ 459 h 1107"/>
              <a:gd name="connsiteX3" fmla="*/ 9967 w 9967"/>
              <a:gd name="connsiteY3" fmla="*/ 1107 h 1107"/>
              <a:gd name="connsiteX4" fmla="*/ 0 w 9967"/>
              <a:gd name="connsiteY4" fmla="*/ 1098 h 1107"/>
              <a:gd name="connsiteX5" fmla="*/ 2 w 9967"/>
              <a:gd name="connsiteY5" fmla="*/ 4 h 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67" h="1107">
                <a:moveTo>
                  <a:pt x="2" y="4"/>
                </a:moveTo>
                <a:lnTo>
                  <a:pt x="7445" y="0"/>
                </a:lnTo>
                <a:cubicBezTo>
                  <a:pt x="8292" y="0"/>
                  <a:pt x="8567" y="7"/>
                  <a:pt x="9125" y="459"/>
                </a:cubicBezTo>
                <a:lnTo>
                  <a:pt x="9967" y="1107"/>
                </a:lnTo>
                <a:lnTo>
                  <a:pt x="0" y="1098"/>
                </a:lnTo>
                <a:lnTo>
                  <a:pt x="2" y="4"/>
                </a:lnTo>
                <a:close/>
              </a:path>
            </a:pathLst>
          </a:custGeom>
          <a:gradFill>
            <a:gsLst>
              <a:gs pos="0">
                <a:schemeClr val="bg1">
                  <a:lumMod val="95000"/>
                </a:schemeClr>
              </a:gs>
              <a:gs pos="100000">
                <a:srgbClr val="DE2E10">
                  <a:alpha val="0"/>
                  <a:lumMod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userDrawn="1"/>
        </p:nvSpPr>
        <p:spPr>
          <a:xfrm flipH="1">
            <a:off x="6760845" y="2530475"/>
            <a:ext cx="5440680" cy="4327525"/>
          </a:xfrm>
          <a:custGeom>
            <a:avLst/>
            <a:gdLst>
              <a:gd name="connsiteX0" fmla="*/ 3 w 6135"/>
              <a:gd name="connsiteY0" fmla="*/ 0 h 4442"/>
              <a:gd name="connsiteX1" fmla="*/ 0 w 6135"/>
              <a:gd name="connsiteY1" fmla="*/ 1 h 4442"/>
              <a:gd name="connsiteX2" fmla="*/ 3467 w 6135"/>
              <a:gd name="connsiteY2" fmla="*/ 1852 h 4442"/>
              <a:gd name="connsiteX3" fmla="*/ 6135 w 6135"/>
              <a:gd name="connsiteY3" fmla="*/ 4427 h 4442"/>
              <a:gd name="connsiteX4" fmla="*/ 15 w 6135"/>
              <a:gd name="connsiteY4" fmla="*/ 4442 h 4442"/>
              <a:gd name="connsiteX5" fmla="*/ 3 w 6135"/>
              <a:gd name="connsiteY5" fmla="*/ 0 h 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5" h="4442">
                <a:moveTo>
                  <a:pt x="3" y="0"/>
                </a:moveTo>
                <a:lnTo>
                  <a:pt x="0" y="1"/>
                </a:lnTo>
                <a:cubicBezTo>
                  <a:pt x="671" y="16"/>
                  <a:pt x="1697" y="57"/>
                  <a:pt x="3467" y="1852"/>
                </a:cubicBezTo>
                <a:lnTo>
                  <a:pt x="6135" y="4427"/>
                </a:lnTo>
                <a:lnTo>
                  <a:pt x="15" y="4442"/>
                </a:lnTo>
                <a:lnTo>
                  <a:pt x="3" y="0"/>
                </a:lnTo>
                <a:close/>
              </a:path>
            </a:pathLst>
          </a:custGeom>
          <a:gradFill>
            <a:gsLst>
              <a:gs pos="0">
                <a:srgbClr val="A30307"/>
              </a:gs>
              <a:gs pos="100000">
                <a:srgbClr val="DE2E10">
                  <a:alpha val="39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userDrawn="1"/>
        </p:nvGrpSpPr>
        <p:grpSpPr>
          <a:xfrm rot="10800000" flipH="1">
            <a:off x="6618605" y="-1270"/>
            <a:ext cx="5577840" cy="524510"/>
            <a:chOff x="10423" y="9979"/>
            <a:chExt cx="8784" cy="826"/>
          </a:xfrm>
        </p:grpSpPr>
        <p:sp>
          <p:nvSpPr>
            <p:cNvPr id="36" name="任意多边形 35"/>
            <p:cNvSpPr/>
            <p:nvPr userDrawn="1"/>
          </p:nvSpPr>
          <p:spPr>
            <a:xfrm rot="10800000">
              <a:off x="10423" y="10291"/>
              <a:ext cx="4968" cy="512"/>
            </a:xfrm>
            <a:custGeom>
              <a:avLst/>
              <a:gdLst>
                <a:gd name="connsiteX0" fmla="*/ 0 w 4968"/>
                <a:gd name="connsiteY0" fmla="*/ 0 h 512"/>
                <a:gd name="connsiteX1" fmla="*/ 396 w 4968"/>
                <a:gd name="connsiteY1" fmla="*/ 313 h 512"/>
                <a:gd name="connsiteX2" fmla="*/ 2836 w 4968"/>
                <a:gd name="connsiteY2" fmla="*/ 326 h 512"/>
                <a:gd name="connsiteX3" fmla="*/ 2971 w 4968"/>
                <a:gd name="connsiteY3" fmla="*/ 504 h 512"/>
                <a:gd name="connsiteX4" fmla="*/ 4968 w 4968"/>
                <a:gd name="connsiteY4" fmla="*/ 512 h 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8" h="512">
                  <a:moveTo>
                    <a:pt x="0" y="0"/>
                  </a:moveTo>
                  <a:lnTo>
                    <a:pt x="396" y="313"/>
                  </a:lnTo>
                  <a:lnTo>
                    <a:pt x="2836" y="326"/>
                  </a:lnTo>
                  <a:lnTo>
                    <a:pt x="2971" y="504"/>
                  </a:lnTo>
                  <a:lnTo>
                    <a:pt x="4968" y="512"/>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userDrawn="1"/>
          </p:nvSpPr>
          <p:spPr>
            <a:xfrm rot="10800000">
              <a:off x="11782" y="10077"/>
              <a:ext cx="4052" cy="726"/>
            </a:xfrm>
            <a:custGeom>
              <a:avLst/>
              <a:gdLst>
                <a:gd name="connsiteX0" fmla="*/ 0 w 4052"/>
                <a:gd name="connsiteY0" fmla="*/ 0 h 726"/>
                <a:gd name="connsiteX1" fmla="*/ 666 w 4052"/>
                <a:gd name="connsiteY1" fmla="*/ 534 h 726"/>
                <a:gd name="connsiteX2" fmla="*/ 3106 w 4052"/>
                <a:gd name="connsiteY2" fmla="*/ 547 h 726"/>
                <a:gd name="connsiteX3" fmla="*/ 3241 w 4052"/>
                <a:gd name="connsiteY3" fmla="*/ 725 h 726"/>
                <a:gd name="connsiteX4" fmla="*/ 4052 w 4052"/>
                <a:gd name="connsiteY4" fmla="*/ 726 h 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2" h="726">
                  <a:moveTo>
                    <a:pt x="0" y="0"/>
                  </a:moveTo>
                  <a:lnTo>
                    <a:pt x="666" y="534"/>
                  </a:lnTo>
                  <a:lnTo>
                    <a:pt x="3106" y="547"/>
                  </a:lnTo>
                  <a:lnTo>
                    <a:pt x="3241" y="725"/>
                  </a:lnTo>
                  <a:lnTo>
                    <a:pt x="4052" y="726"/>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userDrawn="1"/>
          </p:nvSpPr>
          <p:spPr>
            <a:xfrm rot="10800000">
              <a:off x="15755" y="9979"/>
              <a:ext cx="1040" cy="827"/>
            </a:xfrm>
            <a:custGeom>
              <a:avLst/>
              <a:gdLst>
                <a:gd name="connsiteX0" fmla="*/ 0 w 1040"/>
                <a:gd name="connsiteY0" fmla="*/ 0 h 827"/>
                <a:gd name="connsiteX1" fmla="*/ 1040 w 1040"/>
                <a:gd name="connsiteY1" fmla="*/ 827 h 827"/>
              </a:gdLst>
              <a:ahLst/>
              <a:cxnLst>
                <a:cxn ang="0">
                  <a:pos x="connsiteX0" y="connsiteY0"/>
                </a:cxn>
                <a:cxn ang="0">
                  <a:pos x="connsiteX1" y="connsiteY1"/>
                </a:cxn>
              </a:cxnLst>
              <a:rect l="l" t="t" r="r" b="b"/>
              <a:pathLst>
                <a:path w="1040" h="827">
                  <a:moveTo>
                    <a:pt x="0" y="0"/>
                  </a:moveTo>
                  <a:lnTo>
                    <a:pt x="1040" y="827"/>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userDrawn="1"/>
          </p:nvSpPr>
          <p:spPr>
            <a:xfrm rot="10800000">
              <a:off x="10995" y="10592"/>
              <a:ext cx="227" cy="208"/>
            </a:xfrm>
            <a:custGeom>
              <a:avLst/>
              <a:gdLst>
                <a:gd name="connsiteX0" fmla="*/ 0 w 1040"/>
                <a:gd name="connsiteY0" fmla="*/ 0 h 827"/>
                <a:gd name="connsiteX1" fmla="*/ 1040 w 1040"/>
                <a:gd name="connsiteY1" fmla="*/ 827 h 827"/>
              </a:gdLst>
              <a:ahLst/>
              <a:cxnLst>
                <a:cxn ang="0">
                  <a:pos x="connsiteX0" y="connsiteY0"/>
                </a:cxn>
                <a:cxn ang="0">
                  <a:pos x="connsiteX1" y="connsiteY1"/>
                </a:cxn>
              </a:cxnLst>
              <a:rect l="l" t="t" r="r" b="b"/>
              <a:pathLst>
                <a:path w="1040" h="827">
                  <a:moveTo>
                    <a:pt x="0" y="0"/>
                  </a:moveTo>
                  <a:lnTo>
                    <a:pt x="1040" y="827"/>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userDrawn="1"/>
          </p:nvSpPr>
          <p:spPr>
            <a:xfrm rot="10800000">
              <a:off x="16689" y="9979"/>
              <a:ext cx="2519" cy="813"/>
            </a:xfrm>
            <a:custGeom>
              <a:avLst/>
              <a:gdLst>
                <a:gd name="connsiteX0" fmla="*/ 0 w 2519"/>
                <a:gd name="connsiteY0" fmla="*/ 0 h 813"/>
                <a:gd name="connsiteX1" fmla="*/ 740 w 2519"/>
                <a:gd name="connsiteY1" fmla="*/ 635 h 813"/>
                <a:gd name="connsiteX2" fmla="*/ 1573 w 2519"/>
                <a:gd name="connsiteY2" fmla="*/ 634 h 813"/>
                <a:gd name="connsiteX3" fmla="*/ 1708 w 2519"/>
                <a:gd name="connsiteY3" fmla="*/ 812 h 813"/>
                <a:gd name="connsiteX4" fmla="*/ 2519 w 2519"/>
                <a:gd name="connsiteY4" fmla="*/ 813 h 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 h="813">
                  <a:moveTo>
                    <a:pt x="0" y="0"/>
                  </a:moveTo>
                  <a:lnTo>
                    <a:pt x="740" y="635"/>
                  </a:lnTo>
                  <a:lnTo>
                    <a:pt x="1573" y="634"/>
                  </a:lnTo>
                  <a:lnTo>
                    <a:pt x="1708" y="812"/>
                  </a:lnTo>
                  <a:lnTo>
                    <a:pt x="2519" y="813"/>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任意多边形 17"/>
          <p:cNvSpPr/>
          <p:nvPr userDrawn="1"/>
        </p:nvSpPr>
        <p:spPr>
          <a:xfrm rot="10800000">
            <a:off x="8797290" y="0"/>
            <a:ext cx="3404235" cy="1400810"/>
          </a:xfrm>
          <a:custGeom>
            <a:avLst/>
            <a:gdLst>
              <a:gd name="connsiteX0" fmla="*/ 0 w 5361"/>
              <a:gd name="connsiteY0" fmla="*/ 4 h 2206"/>
              <a:gd name="connsiteX1" fmla="*/ 1358 w 5361"/>
              <a:gd name="connsiteY1" fmla="*/ 0 h 2206"/>
              <a:gd name="connsiteX2" fmla="*/ 4044 w 5361"/>
              <a:gd name="connsiteY2" fmla="*/ 912 h 2206"/>
              <a:gd name="connsiteX3" fmla="*/ 5361 w 5361"/>
              <a:gd name="connsiteY3" fmla="*/ 2202 h 2206"/>
              <a:gd name="connsiteX4" fmla="*/ 2 w 5361"/>
              <a:gd name="connsiteY4" fmla="*/ 2206 h 2206"/>
              <a:gd name="connsiteX5" fmla="*/ 0 w 5361"/>
              <a:gd name="connsiteY5" fmla="*/ 4 h 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1" h="2206">
                <a:moveTo>
                  <a:pt x="0" y="4"/>
                </a:moveTo>
                <a:lnTo>
                  <a:pt x="1358" y="0"/>
                </a:lnTo>
                <a:cubicBezTo>
                  <a:pt x="3130" y="-2"/>
                  <a:pt x="3157" y="13"/>
                  <a:pt x="4044" y="912"/>
                </a:cubicBezTo>
                <a:lnTo>
                  <a:pt x="5361" y="2202"/>
                </a:lnTo>
                <a:lnTo>
                  <a:pt x="2" y="2206"/>
                </a:lnTo>
                <a:lnTo>
                  <a:pt x="0" y="4"/>
                </a:lnTo>
                <a:close/>
              </a:path>
            </a:pathLst>
          </a:custGeom>
          <a:gradFill>
            <a:gsLst>
              <a:gs pos="0">
                <a:schemeClr val="bg1">
                  <a:lumMod val="95000"/>
                  <a:alpha val="30000"/>
                </a:schemeClr>
              </a:gs>
              <a:gs pos="100000">
                <a:schemeClr val="bg1">
                  <a:lumMod val="8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1117600" y="8475133"/>
            <a:ext cx="3657600" cy="486833"/>
          </a:xfrm>
        </p:spPr>
        <p:txBody>
          <a:bodyPr/>
          <a:lstStyle/>
          <a:p>
            <a:fld id="{263DB197-84B0-484E-9C0F-88358ECCB797}" type="datetimeFigureOut">
              <a:rPr lang="zh-CN" altLang="en-US" smtClean="0"/>
              <a:t>2025/3/28</a:t>
            </a:fld>
            <a:endParaRPr lang="zh-CN" altLang="en-US"/>
          </a:p>
        </p:txBody>
      </p:sp>
      <p:sp>
        <p:nvSpPr>
          <p:cNvPr id="4" name="页脚占位符 3"/>
          <p:cNvSpPr>
            <a:spLocks noGrp="1"/>
          </p:cNvSpPr>
          <p:nvPr>
            <p:ph type="ftr" sz="quarter" idx="11"/>
          </p:nvPr>
        </p:nvSpPr>
        <p:spPr>
          <a:xfrm>
            <a:off x="5384800" y="8475133"/>
            <a:ext cx="5486400" cy="486833"/>
          </a:xfrm>
        </p:spPr>
        <p:txBody>
          <a:bodyPr/>
          <a:lstStyle/>
          <a:p>
            <a:endParaRPr lang="zh-CN" altLang="en-US"/>
          </a:p>
        </p:txBody>
      </p:sp>
      <p:sp>
        <p:nvSpPr>
          <p:cNvPr id="5" name="灯片编号占位符 4"/>
          <p:cNvSpPr>
            <a:spLocks noGrp="1"/>
          </p:cNvSpPr>
          <p:nvPr>
            <p:ph type="sldNum" sz="quarter" idx="12"/>
          </p:nvPr>
        </p:nvSpPr>
        <p:spPr>
          <a:xfrm>
            <a:off x="11480800" y="8475133"/>
            <a:ext cx="3657600" cy="486833"/>
          </a:xfrm>
        </p:spPr>
        <p:txBody>
          <a:bodyPr/>
          <a:lstStyle/>
          <a:p>
            <a:fld id="{E077DA78-E013-4A8C-AD75-63A150561B10}" type="slidenum">
              <a:rPr lang="zh-CN" altLang="en-US" smtClean="0"/>
              <a:t>‹#›</a:t>
            </a:fld>
            <a:endParaRPr lang="zh-CN" alt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43" name="矩形 42"/>
          <p:cNvSpPr/>
          <p:nvPr userDrawn="1"/>
        </p:nvSpPr>
        <p:spPr>
          <a:xfrm>
            <a:off x="0" y="-2540"/>
            <a:ext cx="12191365" cy="68605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Nipic_27558705_20200422105825072963"/>
          <p:cNvPicPr>
            <a:picLocks noChangeAspect="1"/>
          </p:cNvPicPr>
          <p:nvPr userDrawn="1"/>
        </p:nvPicPr>
        <p:blipFill>
          <a:blip r:embed="rId2">
            <a:lum contrast="6000"/>
          </a:blip>
          <a:srcRect l="15145"/>
          <a:stretch>
            <a:fillRect/>
          </a:stretch>
        </p:blipFill>
        <p:spPr>
          <a:xfrm>
            <a:off x="0" y="4083685"/>
            <a:ext cx="9112250" cy="2769235"/>
          </a:xfrm>
          <a:prstGeom prst="rect">
            <a:avLst/>
          </a:prstGeom>
        </p:spPr>
      </p:pic>
      <p:sp>
        <p:nvSpPr>
          <p:cNvPr id="23" name="直角三角形 22"/>
          <p:cNvSpPr/>
          <p:nvPr userDrawn="1"/>
        </p:nvSpPr>
        <p:spPr>
          <a:xfrm flipH="1">
            <a:off x="7529830" y="2186305"/>
            <a:ext cx="4671695" cy="4671695"/>
          </a:xfrm>
          <a:prstGeom prst="rtTriangle">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flipH="1">
            <a:off x="7520940" y="4934585"/>
            <a:ext cx="4677410" cy="1927225"/>
          </a:xfrm>
          <a:custGeom>
            <a:avLst/>
            <a:gdLst>
              <a:gd name="connsiteX0" fmla="*/ 0 w 7366"/>
              <a:gd name="connsiteY0" fmla="*/ 11 h 3035"/>
              <a:gd name="connsiteX1" fmla="*/ 1866 w 7366"/>
              <a:gd name="connsiteY1" fmla="*/ 5 h 3035"/>
              <a:gd name="connsiteX2" fmla="*/ 5569 w 7366"/>
              <a:gd name="connsiteY2" fmla="*/ 1250 h 3035"/>
              <a:gd name="connsiteX3" fmla="*/ 7366 w 7366"/>
              <a:gd name="connsiteY3" fmla="*/ 3030 h 3035"/>
              <a:gd name="connsiteX4" fmla="*/ 3 w 7366"/>
              <a:gd name="connsiteY4" fmla="*/ 3036 h 3035"/>
              <a:gd name="connsiteX5" fmla="*/ 0 w 7366"/>
              <a:gd name="connsiteY5" fmla="*/ 11 h 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6" h="3036">
                <a:moveTo>
                  <a:pt x="0" y="11"/>
                </a:moveTo>
                <a:lnTo>
                  <a:pt x="1866" y="5"/>
                </a:lnTo>
                <a:cubicBezTo>
                  <a:pt x="4226" y="-21"/>
                  <a:pt x="4351" y="15"/>
                  <a:pt x="5569" y="1250"/>
                </a:cubicBezTo>
                <a:lnTo>
                  <a:pt x="7366" y="3030"/>
                </a:lnTo>
                <a:lnTo>
                  <a:pt x="3" y="3036"/>
                </a:lnTo>
                <a:lnTo>
                  <a:pt x="0" y="11"/>
                </a:lnTo>
                <a:close/>
              </a:path>
            </a:pathLst>
          </a:custGeom>
          <a:solidFill>
            <a:schemeClr val="accent5">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nvSpPr>
        <p:spPr>
          <a:xfrm flipH="1">
            <a:off x="5872480" y="6155055"/>
            <a:ext cx="6329045" cy="702945"/>
          </a:xfrm>
          <a:custGeom>
            <a:avLst/>
            <a:gdLst>
              <a:gd name="connsiteX0" fmla="*/ 2 w 9967"/>
              <a:gd name="connsiteY0" fmla="*/ 4 h 1107"/>
              <a:gd name="connsiteX1" fmla="*/ 7445 w 9967"/>
              <a:gd name="connsiteY1" fmla="*/ 0 h 1107"/>
              <a:gd name="connsiteX2" fmla="*/ 9125 w 9967"/>
              <a:gd name="connsiteY2" fmla="*/ 459 h 1107"/>
              <a:gd name="connsiteX3" fmla="*/ 9967 w 9967"/>
              <a:gd name="connsiteY3" fmla="*/ 1107 h 1107"/>
              <a:gd name="connsiteX4" fmla="*/ 0 w 9967"/>
              <a:gd name="connsiteY4" fmla="*/ 1098 h 1107"/>
              <a:gd name="connsiteX5" fmla="*/ 2 w 9967"/>
              <a:gd name="connsiteY5" fmla="*/ 4 h 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67" h="1107">
                <a:moveTo>
                  <a:pt x="2" y="4"/>
                </a:moveTo>
                <a:lnTo>
                  <a:pt x="7445" y="0"/>
                </a:lnTo>
                <a:cubicBezTo>
                  <a:pt x="8292" y="0"/>
                  <a:pt x="8567" y="7"/>
                  <a:pt x="9125" y="459"/>
                </a:cubicBezTo>
                <a:lnTo>
                  <a:pt x="9967" y="1107"/>
                </a:lnTo>
                <a:lnTo>
                  <a:pt x="0" y="1098"/>
                </a:lnTo>
                <a:lnTo>
                  <a:pt x="2" y="4"/>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userDrawn="1"/>
        </p:nvSpPr>
        <p:spPr>
          <a:xfrm flipH="1">
            <a:off x="8809355" y="3465830"/>
            <a:ext cx="3392170" cy="3392170"/>
          </a:xfrm>
          <a:prstGeom prst="rtTriangle">
            <a:avLst/>
          </a:prstGeom>
          <a:solidFill>
            <a:schemeClr val="accent5">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userDrawn="1"/>
        </p:nvSpPr>
        <p:spPr>
          <a:xfrm rot="10800000">
            <a:off x="6618605" y="6534785"/>
            <a:ext cx="3154680" cy="325120"/>
          </a:xfrm>
          <a:custGeom>
            <a:avLst/>
            <a:gdLst>
              <a:gd name="connsiteX0" fmla="*/ 0 w 4968"/>
              <a:gd name="connsiteY0" fmla="*/ 0 h 512"/>
              <a:gd name="connsiteX1" fmla="*/ 396 w 4968"/>
              <a:gd name="connsiteY1" fmla="*/ 313 h 512"/>
              <a:gd name="connsiteX2" fmla="*/ 2836 w 4968"/>
              <a:gd name="connsiteY2" fmla="*/ 326 h 512"/>
              <a:gd name="connsiteX3" fmla="*/ 2971 w 4968"/>
              <a:gd name="connsiteY3" fmla="*/ 504 h 512"/>
              <a:gd name="connsiteX4" fmla="*/ 4968 w 4968"/>
              <a:gd name="connsiteY4" fmla="*/ 512 h 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8" h="512">
                <a:moveTo>
                  <a:pt x="0" y="0"/>
                </a:moveTo>
                <a:lnTo>
                  <a:pt x="396" y="313"/>
                </a:lnTo>
                <a:lnTo>
                  <a:pt x="2836" y="326"/>
                </a:lnTo>
                <a:lnTo>
                  <a:pt x="2971" y="504"/>
                </a:lnTo>
                <a:lnTo>
                  <a:pt x="4968" y="512"/>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userDrawn="1"/>
        </p:nvSpPr>
        <p:spPr>
          <a:xfrm rot="10800000">
            <a:off x="7481570" y="6398895"/>
            <a:ext cx="2573020" cy="461010"/>
          </a:xfrm>
          <a:custGeom>
            <a:avLst/>
            <a:gdLst>
              <a:gd name="connsiteX0" fmla="*/ 0 w 4052"/>
              <a:gd name="connsiteY0" fmla="*/ 0 h 726"/>
              <a:gd name="connsiteX1" fmla="*/ 666 w 4052"/>
              <a:gd name="connsiteY1" fmla="*/ 534 h 726"/>
              <a:gd name="connsiteX2" fmla="*/ 3106 w 4052"/>
              <a:gd name="connsiteY2" fmla="*/ 547 h 726"/>
              <a:gd name="connsiteX3" fmla="*/ 3241 w 4052"/>
              <a:gd name="connsiteY3" fmla="*/ 725 h 726"/>
              <a:gd name="connsiteX4" fmla="*/ 4052 w 4052"/>
              <a:gd name="connsiteY4" fmla="*/ 726 h 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2" h="726">
                <a:moveTo>
                  <a:pt x="0" y="0"/>
                </a:moveTo>
                <a:lnTo>
                  <a:pt x="666" y="534"/>
                </a:lnTo>
                <a:lnTo>
                  <a:pt x="3106" y="547"/>
                </a:lnTo>
                <a:lnTo>
                  <a:pt x="3241" y="725"/>
                </a:lnTo>
                <a:lnTo>
                  <a:pt x="4052" y="726"/>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userDrawn="1"/>
        </p:nvSpPr>
        <p:spPr>
          <a:xfrm rot="10800000">
            <a:off x="10004425" y="6336665"/>
            <a:ext cx="660400" cy="525145"/>
          </a:xfrm>
          <a:custGeom>
            <a:avLst/>
            <a:gdLst>
              <a:gd name="connsiteX0" fmla="*/ 0 w 1040"/>
              <a:gd name="connsiteY0" fmla="*/ 0 h 827"/>
              <a:gd name="connsiteX1" fmla="*/ 1040 w 1040"/>
              <a:gd name="connsiteY1" fmla="*/ 827 h 827"/>
            </a:gdLst>
            <a:ahLst/>
            <a:cxnLst>
              <a:cxn ang="0">
                <a:pos x="connsiteX0" y="connsiteY0"/>
              </a:cxn>
              <a:cxn ang="0">
                <a:pos x="connsiteX1" y="connsiteY1"/>
              </a:cxn>
            </a:cxnLst>
            <a:rect l="l" t="t" r="r" b="b"/>
            <a:pathLst>
              <a:path w="1040" h="827">
                <a:moveTo>
                  <a:pt x="0" y="0"/>
                </a:moveTo>
                <a:lnTo>
                  <a:pt x="1040" y="827"/>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userDrawn="1"/>
        </p:nvSpPr>
        <p:spPr>
          <a:xfrm rot="10800000">
            <a:off x="6981825" y="6725920"/>
            <a:ext cx="144145" cy="132080"/>
          </a:xfrm>
          <a:custGeom>
            <a:avLst/>
            <a:gdLst>
              <a:gd name="connsiteX0" fmla="*/ 0 w 1040"/>
              <a:gd name="connsiteY0" fmla="*/ 0 h 827"/>
              <a:gd name="connsiteX1" fmla="*/ 1040 w 1040"/>
              <a:gd name="connsiteY1" fmla="*/ 827 h 827"/>
            </a:gdLst>
            <a:ahLst/>
            <a:cxnLst>
              <a:cxn ang="0">
                <a:pos x="connsiteX0" y="connsiteY0"/>
              </a:cxn>
              <a:cxn ang="0">
                <a:pos x="connsiteX1" y="connsiteY1"/>
              </a:cxn>
            </a:cxnLst>
            <a:rect l="l" t="t" r="r" b="b"/>
            <a:pathLst>
              <a:path w="1040" h="827">
                <a:moveTo>
                  <a:pt x="0" y="0"/>
                </a:moveTo>
                <a:lnTo>
                  <a:pt x="1040" y="827"/>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userDrawn="1"/>
        </p:nvSpPr>
        <p:spPr>
          <a:xfrm rot="10800000">
            <a:off x="10597515" y="6336665"/>
            <a:ext cx="1599565" cy="516255"/>
          </a:xfrm>
          <a:custGeom>
            <a:avLst/>
            <a:gdLst>
              <a:gd name="connsiteX0" fmla="*/ 0 w 2519"/>
              <a:gd name="connsiteY0" fmla="*/ 0 h 813"/>
              <a:gd name="connsiteX1" fmla="*/ 740 w 2519"/>
              <a:gd name="connsiteY1" fmla="*/ 635 h 813"/>
              <a:gd name="connsiteX2" fmla="*/ 1573 w 2519"/>
              <a:gd name="connsiteY2" fmla="*/ 634 h 813"/>
              <a:gd name="connsiteX3" fmla="*/ 1708 w 2519"/>
              <a:gd name="connsiteY3" fmla="*/ 812 h 813"/>
              <a:gd name="connsiteX4" fmla="*/ 2519 w 2519"/>
              <a:gd name="connsiteY4" fmla="*/ 813 h 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 h="813">
                <a:moveTo>
                  <a:pt x="0" y="0"/>
                </a:moveTo>
                <a:lnTo>
                  <a:pt x="740" y="635"/>
                </a:lnTo>
                <a:lnTo>
                  <a:pt x="1573" y="634"/>
                </a:lnTo>
                <a:lnTo>
                  <a:pt x="1708" y="812"/>
                </a:lnTo>
                <a:lnTo>
                  <a:pt x="2519" y="813"/>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userDrawn="1"/>
        </p:nvSpPr>
        <p:spPr>
          <a:xfrm flipH="1">
            <a:off x="8787130" y="5457190"/>
            <a:ext cx="3404235" cy="1400810"/>
          </a:xfrm>
          <a:custGeom>
            <a:avLst/>
            <a:gdLst>
              <a:gd name="connsiteX0" fmla="*/ 0 w 5361"/>
              <a:gd name="connsiteY0" fmla="*/ 4 h 2206"/>
              <a:gd name="connsiteX1" fmla="*/ 1358 w 5361"/>
              <a:gd name="connsiteY1" fmla="*/ 0 h 2206"/>
              <a:gd name="connsiteX2" fmla="*/ 4044 w 5361"/>
              <a:gd name="connsiteY2" fmla="*/ 912 h 2206"/>
              <a:gd name="connsiteX3" fmla="*/ 5361 w 5361"/>
              <a:gd name="connsiteY3" fmla="*/ 2202 h 2206"/>
              <a:gd name="connsiteX4" fmla="*/ 2 w 5361"/>
              <a:gd name="connsiteY4" fmla="*/ 2206 h 2206"/>
              <a:gd name="connsiteX5" fmla="*/ 0 w 5361"/>
              <a:gd name="connsiteY5" fmla="*/ 4 h 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1" h="2206">
                <a:moveTo>
                  <a:pt x="0" y="4"/>
                </a:moveTo>
                <a:lnTo>
                  <a:pt x="1358" y="0"/>
                </a:lnTo>
                <a:cubicBezTo>
                  <a:pt x="3130" y="-2"/>
                  <a:pt x="3157" y="13"/>
                  <a:pt x="4044" y="912"/>
                </a:cubicBezTo>
                <a:lnTo>
                  <a:pt x="5361" y="2202"/>
                </a:lnTo>
                <a:lnTo>
                  <a:pt x="2" y="2206"/>
                </a:lnTo>
                <a:lnTo>
                  <a:pt x="0" y="4"/>
                </a:lnTo>
                <a:close/>
              </a:path>
            </a:pathLst>
          </a:custGeom>
          <a:solidFill>
            <a:schemeClr val="accent5">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descr="LOGO-01"/>
          <p:cNvPicPr>
            <a:picLocks noChangeAspect="1"/>
          </p:cNvPicPr>
          <p:nvPr userDrawn="1"/>
        </p:nvPicPr>
        <p:blipFill>
          <a:blip r:embed="rId3"/>
          <a:stretch>
            <a:fillRect/>
          </a:stretch>
        </p:blipFill>
        <p:spPr>
          <a:xfrm>
            <a:off x="626110" y="304165"/>
            <a:ext cx="2964180" cy="6832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2" name="矩形 21"/>
          <p:cNvSpPr/>
          <p:nvPr userDrawn="1"/>
        </p:nvSpPr>
        <p:spPr>
          <a:xfrm>
            <a:off x="0" y="-3175"/>
            <a:ext cx="12191365" cy="68605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直角三角形 1"/>
          <p:cNvSpPr/>
          <p:nvPr userDrawn="1"/>
        </p:nvSpPr>
        <p:spPr>
          <a:xfrm rot="10800000" flipH="1">
            <a:off x="-6350" y="0"/>
            <a:ext cx="2946400" cy="2946400"/>
          </a:xfrm>
          <a:prstGeom prst="rtTriangle">
            <a:avLst/>
          </a:prstGeom>
          <a:gradFill>
            <a:gsLst>
              <a:gs pos="0">
                <a:schemeClr val="bg1">
                  <a:alpha val="0"/>
                  <a:lumMod val="0"/>
                  <a:lumOff val="100000"/>
                </a:schemeClr>
              </a:gs>
              <a:gs pos="100000">
                <a:srgbClr val="DE2E10">
                  <a:alpha val="60000"/>
                  <a:lumMod val="97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userDrawn="1"/>
        </p:nvSpPr>
        <p:spPr>
          <a:xfrm rot="10800000" flipH="1">
            <a:off x="-6350" y="0"/>
            <a:ext cx="1974850" cy="1974850"/>
          </a:xfrm>
          <a:prstGeom prst="rtTriangle">
            <a:avLst/>
          </a:prstGeom>
          <a:gradFill>
            <a:gsLst>
              <a:gs pos="0">
                <a:schemeClr val="bg1">
                  <a:alpha val="0"/>
                </a:schemeClr>
              </a:gs>
              <a:gs pos="59000">
                <a:srgbClr val="DE2E10">
                  <a:alpha val="42000"/>
                  <a:lumMod val="97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userDrawn="1"/>
        </p:nvSpPr>
        <p:spPr>
          <a:xfrm rot="10800000" flipH="1">
            <a:off x="-6350" y="-3810"/>
            <a:ext cx="4084955" cy="1683385"/>
          </a:xfrm>
          <a:custGeom>
            <a:avLst/>
            <a:gdLst>
              <a:gd name="connsiteX0" fmla="*/ 0 w 7366"/>
              <a:gd name="connsiteY0" fmla="*/ 11 h 3035"/>
              <a:gd name="connsiteX1" fmla="*/ 1866 w 7366"/>
              <a:gd name="connsiteY1" fmla="*/ 5 h 3035"/>
              <a:gd name="connsiteX2" fmla="*/ 5569 w 7366"/>
              <a:gd name="connsiteY2" fmla="*/ 1250 h 3035"/>
              <a:gd name="connsiteX3" fmla="*/ 7366 w 7366"/>
              <a:gd name="connsiteY3" fmla="*/ 3030 h 3035"/>
              <a:gd name="connsiteX4" fmla="*/ 3 w 7366"/>
              <a:gd name="connsiteY4" fmla="*/ 3036 h 3035"/>
              <a:gd name="connsiteX5" fmla="*/ 0 w 7366"/>
              <a:gd name="connsiteY5" fmla="*/ 11 h 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6" h="3036">
                <a:moveTo>
                  <a:pt x="0" y="11"/>
                </a:moveTo>
                <a:lnTo>
                  <a:pt x="1866" y="5"/>
                </a:lnTo>
                <a:cubicBezTo>
                  <a:pt x="4226" y="-21"/>
                  <a:pt x="4351" y="15"/>
                  <a:pt x="5569" y="1250"/>
                </a:cubicBezTo>
                <a:lnTo>
                  <a:pt x="7366" y="3030"/>
                </a:lnTo>
                <a:lnTo>
                  <a:pt x="3" y="3036"/>
                </a:lnTo>
                <a:lnTo>
                  <a:pt x="0" y="11"/>
                </a:lnTo>
                <a:close/>
              </a:path>
            </a:pathLst>
          </a:custGeom>
          <a:solidFill>
            <a:srgbClr val="DE2E1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userDrawn="1"/>
        </p:nvSpPr>
        <p:spPr>
          <a:xfrm rot="10800000" flipH="1">
            <a:off x="0" y="0"/>
            <a:ext cx="7557770" cy="839470"/>
          </a:xfrm>
          <a:custGeom>
            <a:avLst/>
            <a:gdLst>
              <a:gd name="connsiteX0" fmla="*/ 2 w 9967"/>
              <a:gd name="connsiteY0" fmla="*/ 4 h 1107"/>
              <a:gd name="connsiteX1" fmla="*/ 7445 w 9967"/>
              <a:gd name="connsiteY1" fmla="*/ 0 h 1107"/>
              <a:gd name="connsiteX2" fmla="*/ 9125 w 9967"/>
              <a:gd name="connsiteY2" fmla="*/ 459 h 1107"/>
              <a:gd name="connsiteX3" fmla="*/ 9967 w 9967"/>
              <a:gd name="connsiteY3" fmla="*/ 1107 h 1107"/>
              <a:gd name="connsiteX4" fmla="*/ 0 w 9967"/>
              <a:gd name="connsiteY4" fmla="*/ 1098 h 1107"/>
              <a:gd name="connsiteX5" fmla="*/ 2 w 9967"/>
              <a:gd name="connsiteY5" fmla="*/ 4 h 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67" h="1107">
                <a:moveTo>
                  <a:pt x="2" y="4"/>
                </a:moveTo>
                <a:lnTo>
                  <a:pt x="7445" y="0"/>
                </a:lnTo>
                <a:cubicBezTo>
                  <a:pt x="8292" y="0"/>
                  <a:pt x="8567" y="7"/>
                  <a:pt x="9125" y="459"/>
                </a:cubicBezTo>
                <a:lnTo>
                  <a:pt x="9967" y="1107"/>
                </a:lnTo>
                <a:lnTo>
                  <a:pt x="0" y="1098"/>
                </a:lnTo>
                <a:lnTo>
                  <a:pt x="2" y="4"/>
                </a:lnTo>
                <a:close/>
              </a:path>
            </a:pathLst>
          </a:custGeom>
          <a:gradFill>
            <a:gsLst>
              <a:gs pos="10000">
                <a:srgbClr val="A50319">
                  <a:alpha val="100000"/>
                </a:srgbClr>
              </a:gs>
              <a:gs pos="100000">
                <a:srgbClr val="DE2E10">
                  <a:alpha val="0"/>
                  <a:lumMod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userDrawn="1"/>
        </p:nvSpPr>
        <p:spPr>
          <a:xfrm>
            <a:off x="3351530" y="1270"/>
            <a:ext cx="3152140" cy="321310"/>
          </a:xfrm>
          <a:custGeom>
            <a:avLst/>
            <a:gdLst>
              <a:gd name="connsiteX0" fmla="*/ 0 w 4964"/>
              <a:gd name="connsiteY0" fmla="*/ 0 h 506"/>
              <a:gd name="connsiteX1" fmla="*/ 392 w 4964"/>
              <a:gd name="connsiteY1" fmla="*/ 307 h 506"/>
              <a:gd name="connsiteX2" fmla="*/ 2832 w 4964"/>
              <a:gd name="connsiteY2" fmla="*/ 320 h 506"/>
              <a:gd name="connsiteX3" fmla="*/ 2967 w 4964"/>
              <a:gd name="connsiteY3" fmla="*/ 498 h 506"/>
              <a:gd name="connsiteX4" fmla="*/ 4964 w 4964"/>
              <a:gd name="connsiteY4" fmla="*/ 506 h 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4" h="506">
                <a:moveTo>
                  <a:pt x="0" y="0"/>
                </a:moveTo>
                <a:lnTo>
                  <a:pt x="392" y="307"/>
                </a:lnTo>
                <a:lnTo>
                  <a:pt x="2832" y="320"/>
                </a:lnTo>
                <a:lnTo>
                  <a:pt x="2967" y="498"/>
                </a:lnTo>
                <a:lnTo>
                  <a:pt x="4964" y="506"/>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userDrawn="1"/>
        </p:nvSpPr>
        <p:spPr>
          <a:xfrm>
            <a:off x="3073400" y="14605"/>
            <a:ext cx="2567305" cy="443865"/>
          </a:xfrm>
          <a:custGeom>
            <a:avLst/>
            <a:gdLst>
              <a:gd name="connsiteX0" fmla="*/ 0 w 4043"/>
              <a:gd name="connsiteY0" fmla="*/ 0 h 699"/>
              <a:gd name="connsiteX1" fmla="*/ 657 w 4043"/>
              <a:gd name="connsiteY1" fmla="*/ 507 h 699"/>
              <a:gd name="connsiteX2" fmla="*/ 3097 w 4043"/>
              <a:gd name="connsiteY2" fmla="*/ 520 h 699"/>
              <a:gd name="connsiteX3" fmla="*/ 3232 w 4043"/>
              <a:gd name="connsiteY3" fmla="*/ 698 h 699"/>
              <a:gd name="connsiteX4" fmla="*/ 4043 w 4043"/>
              <a:gd name="connsiteY4" fmla="*/ 699 h 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3" h="699">
                <a:moveTo>
                  <a:pt x="0" y="0"/>
                </a:moveTo>
                <a:lnTo>
                  <a:pt x="657" y="507"/>
                </a:lnTo>
                <a:lnTo>
                  <a:pt x="3097" y="520"/>
                </a:lnTo>
                <a:lnTo>
                  <a:pt x="3232" y="698"/>
                </a:lnTo>
                <a:lnTo>
                  <a:pt x="4043" y="699"/>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userDrawn="1"/>
        </p:nvSpPr>
        <p:spPr>
          <a:xfrm>
            <a:off x="5996305" y="-635"/>
            <a:ext cx="144145" cy="132080"/>
          </a:xfrm>
          <a:custGeom>
            <a:avLst/>
            <a:gdLst>
              <a:gd name="connsiteX0" fmla="*/ 0 w 1040"/>
              <a:gd name="connsiteY0" fmla="*/ 0 h 827"/>
              <a:gd name="connsiteX1" fmla="*/ 1040 w 1040"/>
              <a:gd name="connsiteY1" fmla="*/ 827 h 827"/>
            </a:gdLst>
            <a:ahLst/>
            <a:cxnLst>
              <a:cxn ang="0">
                <a:pos x="connsiteX0" y="connsiteY0"/>
              </a:cxn>
              <a:cxn ang="0">
                <a:pos x="connsiteX1" y="connsiteY1"/>
              </a:cxn>
            </a:cxnLst>
            <a:rect l="l" t="t" r="r" b="b"/>
            <a:pathLst>
              <a:path w="1040" h="827">
                <a:moveTo>
                  <a:pt x="0" y="0"/>
                </a:moveTo>
                <a:lnTo>
                  <a:pt x="1040" y="827"/>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flipH="1">
            <a:off x="7252335" y="4123841"/>
            <a:ext cx="4949190" cy="2738045"/>
          </a:xfrm>
          <a:custGeom>
            <a:avLst/>
            <a:gdLst>
              <a:gd name="connsiteX0" fmla="*/ 16 w 7794"/>
              <a:gd name="connsiteY0" fmla="*/ 18 h 4311"/>
              <a:gd name="connsiteX1" fmla="*/ 0 w 7794"/>
              <a:gd name="connsiteY1" fmla="*/ 7 h 4311"/>
              <a:gd name="connsiteX2" fmla="*/ 5248 w 7794"/>
              <a:gd name="connsiteY2" fmla="*/ 1771 h 4311"/>
              <a:gd name="connsiteX3" fmla="*/ 7794 w 7794"/>
              <a:gd name="connsiteY3" fmla="*/ 4293 h 4311"/>
              <a:gd name="connsiteX4" fmla="*/ 8 w 7794"/>
              <a:gd name="connsiteY4" fmla="*/ 4312 h 4311"/>
              <a:gd name="connsiteX5" fmla="*/ 16 w 7794"/>
              <a:gd name="connsiteY5" fmla="*/ 18 h 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4" h="4312">
                <a:moveTo>
                  <a:pt x="16" y="18"/>
                </a:moveTo>
                <a:lnTo>
                  <a:pt x="0" y="7"/>
                </a:lnTo>
                <a:cubicBezTo>
                  <a:pt x="3344" y="-30"/>
                  <a:pt x="3522" y="21"/>
                  <a:pt x="5248" y="1771"/>
                </a:cubicBezTo>
                <a:lnTo>
                  <a:pt x="7794" y="4293"/>
                </a:lnTo>
                <a:lnTo>
                  <a:pt x="8" y="4312"/>
                </a:lnTo>
                <a:lnTo>
                  <a:pt x="16" y="18"/>
                </a:lnTo>
                <a:close/>
              </a:path>
            </a:pathLst>
          </a:custGeom>
          <a:gradFill>
            <a:gsLst>
              <a:gs pos="0">
                <a:schemeClr val="bg1">
                  <a:lumMod val="95000"/>
                  <a:alpha val="30000"/>
                </a:schemeClr>
              </a:gs>
              <a:gs pos="100000">
                <a:schemeClr val="bg1">
                  <a:lumMod val="8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flipH="1">
            <a:off x="5872480" y="6155055"/>
            <a:ext cx="6329045" cy="702945"/>
          </a:xfrm>
          <a:custGeom>
            <a:avLst/>
            <a:gdLst>
              <a:gd name="connsiteX0" fmla="*/ 2 w 9967"/>
              <a:gd name="connsiteY0" fmla="*/ 4 h 1107"/>
              <a:gd name="connsiteX1" fmla="*/ 7445 w 9967"/>
              <a:gd name="connsiteY1" fmla="*/ 0 h 1107"/>
              <a:gd name="connsiteX2" fmla="*/ 9125 w 9967"/>
              <a:gd name="connsiteY2" fmla="*/ 459 h 1107"/>
              <a:gd name="connsiteX3" fmla="*/ 9967 w 9967"/>
              <a:gd name="connsiteY3" fmla="*/ 1107 h 1107"/>
              <a:gd name="connsiteX4" fmla="*/ 0 w 9967"/>
              <a:gd name="connsiteY4" fmla="*/ 1098 h 1107"/>
              <a:gd name="connsiteX5" fmla="*/ 2 w 9967"/>
              <a:gd name="connsiteY5" fmla="*/ 4 h 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67" h="1107">
                <a:moveTo>
                  <a:pt x="2" y="4"/>
                </a:moveTo>
                <a:lnTo>
                  <a:pt x="7445" y="0"/>
                </a:lnTo>
                <a:cubicBezTo>
                  <a:pt x="8292" y="0"/>
                  <a:pt x="8567" y="7"/>
                  <a:pt x="9125" y="459"/>
                </a:cubicBezTo>
                <a:lnTo>
                  <a:pt x="9967" y="1107"/>
                </a:lnTo>
                <a:lnTo>
                  <a:pt x="0" y="1098"/>
                </a:lnTo>
                <a:lnTo>
                  <a:pt x="2" y="4"/>
                </a:lnTo>
                <a:close/>
              </a:path>
            </a:pathLst>
          </a:custGeom>
          <a:gradFill>
            <a:gsLst>
              <a:gs pos="0">
                <a:schemeClr val="bg1">
                  <a:lumMod val="95000"/>
                </a:schemeClr>
              </a:gs>
              <a:gs pos="100000">
                <a:srgbClr val="000000">
                  <a:lumMod val="0"/>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userDrawn="1"/>
        </p:nvSpPr>
        <p:spPr>
          <a:xfrm rot="10800000">
            <a:off x="6618605" y="6534785"/>
            <a:ext cx="3152775" cy="325755"/>
          </a:xfrm>
          <a:custGeom>
            <a:avLst/>
            <a:gdLst>
              <a:gd name="connsiteX0" fmla="*/ 0 w 4965"/>
              <a:gd name="connsiteY0" fmla="*/ 0 h 513"/>
              <a:gd name="connsiteX1" fmla="*/ 393 w 4965"/>
              <a:gd name="connsiteY1" fmla="*/ 314 h 513"/>
              <a:gd name="connsiteX2" fmla="*/ 2833 w 4965"/>
              <a:gd name="connsiteY2" fmla="*/ 327 h 513"/>
              <a:gd name="connsiteX3" fmla="*/ 2968 w 4965"/>
              <a:gd name="connsiteY3" fmla="*/ 505 h 513"/>
              <a:gd name="connsiteX4" fmla="*/ 4965 w 4965"/>
              <a:gd name="connsiteY4" fmla="*/ 513 h 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5" h="513">
                <a:moveTo>
                  <a:pt x="0" y="0"/>
                </a:moveTo>
                <a:lnTo>
                  <a:pt x="393" y="314"/>
                </a:lnTo>
                <a:lnTo>
                  <a:pt x="2833" y="327"/>
                </a:lnTo>
                <a:lnTo>
                  <a:pt x="2968" y="505"/>
                </a:lnTo>
                <a:lnTo>
                  <a:pt x="4965" y="513"/>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userDrawn="1"/>
        </p:nvSpPr>
        <p:spPr>
          <a:xfrm rot="10800000">
            <a:off x="7481570" y="6398895"/>
            <a:ext cx="2574290" cy="459105"/>
          </a:xfrm>
          <a:custGeom>
            <a:avLst/>
            <a:gdLst>
              <a:gd name="connsiteX0" fmla="*/ 0 w 4054"/>
              <a:gd name="connsiteY0" fmla="*/ 0 h 723"/>
              <a:gd name="connsiteX1" fmla="*/ 668 w 4054"/>
              <a:gd name="connsiteY1" fmla="*/ 531 h 723"/>
              <a:gd name="connsiteX2" fmla="*/ 3108 w 4054"/>
              <a:gd name="connsiteY2" fmla="*/ 544 h 723"/>
              <a:gd name="connsiteX3" fmla="*/ 3243 w 4054"/>
              <a:gd name="connsiteY3" fmla="*/ 722 h 723"/>
              <a:gd name="connsiteX4" fmla="*/ 4054 w 4054"/>
              <a:gd name="connsiteY4" fmla="*/ 723 h 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4" h="723">
                <a:moveTo>
                  <a:pt x="0" y="0"/>
                </a:moveTo>
                <a:lnTo>
                  <a:pt x="668" y="531"/>
                </a:lnTo>
                <a:lnTo>
                  <a:pt x="3108" y="544"/>
                </a:lnTo>
                <a:lnTo>
                  <a:pt x="3243" y="722"/>
                </a:lnTo>
                <a:lnTo>
                  <a:pt x="4054" y="723"/>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userDrawn="1"/>
        </p:nvSpPr>
        <p:spPr>
          <a:xfrm rot="10800000">
            <a:off x="10004425" y="6336665"/>
            <a:ext cx="660400" cy="525145"/>
          </a:xfrm>
          <a:custGeom>
            <a:avLst/>
            <a:gdLst>
              <a:gd name="connsiteX0" fmla="*/ 0 w 1040"/>
              <a:gd name="connsiteY0" fmla="*/ 0 h 827"/>
              <a:gd name="connsiteX1" fmla="*/ 1040 w 1040"/>
              <a:gd name="connsiteY1" fmla="*/ 827 h 827"/>
            </a:gdLst>
            <a:ahLst/>
            <a:cxnLst>
              <a:cxn ang="0">
                <a:pos x="connsiteX0" y="connsiteY0"/>
              </a:cxn>
              <a:cxn ang="0">
                <a:pos x="connsiteX1" y="connsiteY1"/>
              </a:cxn>
            </a:cxnLst>
            <a:rect l="l" t="t" r="r" b="b"/>
            <a:pathLst>
              <a:path w="1040" h="827">
                <a:moveTo>
                  <a:pt x="0" y="0"/>
                </a:moveTo>
                <a:lnTo>
                  <a:pt x="1040" y="827"/>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userDrawn="1"/>
        </p:nvSpPr>
        <p:spPr>
          <a:xfrm rot="10800000">
            <a:off x="6981825" y="6725920"/>
            <a:ext cx="144145" cy="132080"/>
          </a:xfrm>
          <a:custGeom>
            <a:avLst/>
            <a:gdLst>
              <a:gd name="connsiteX0" fmla="*/ 0 w 1040"/>
              <a:gd name="connsiteY0" fmla="*/ 0 h 827"/>
              <a:gd name="connsiteX1" fmla="*/ 1040 w 1040"/>
              <a:gd name="connsiteY1" fmla="*/ 827 h 827"/>
            </a:gdLst>
            <a:ahLst/>
            <a:cxnLst>
              <a:cxn ang="0">
                <a:pos x="connsiteX0" y="connsiteY0"/>
              </a:cxn>
              <a:cxn ang="0">
                <a:pos x="connsiteX1" y="connsiteY1"/>
              </a:cxn>
            </a:cxnLst>
            <a:rect l="l" t="t" r="r" b="b"/>
            <a:pathLst>
              <a:path w="1040" h="827">
                <a:moveTo>
                  <a:pt x="0" y="0"/>
                </a:moveTo>
                <a:lnTo>
                  <a:pt x="1040" y="827"/>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userDrawn="1"/>
        </p:nvSpPr>
        <p:spPr>
          <a:xfrm rot="10800000">
            <a:off x="10597515" y="6336665"/>
            <a:ext cx="1729105" cy="629285"/>
          </a:xfrm>
          <a:custGeom>
            <a:avLst/>
            <a:gdLst>
              <a:gd name="connsiteX0" fmla="*/ 0 w 2723"/>
              <a:gd name="connsiteY0" fmla="*/ 0 h 991"/>
              <a:gd name="connsiteX1" fmla="*/ 944 w 2723"/>
              <a:gd name="connsiteY1" fmla="*/ 813 h 991"/>
              <a:gd name="connsiteX2" fmla="*/ 1777 w 2723"/>
              <a:gd name="connsiteY2" fmla="*/ 812 h 991"/>
              <a:gd name="connsiteX3" fmla="*/ 1912 w 2723"/>
              <a:gd name="connsiteY3" fmla="*/ 990 h 991"/>
              <a:gd name="connsiteX4" fmla="*/ 2723 w 2723"/>
              <a:gd name="connsiteY4" fmla="*/ 991 h 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 h="991">
                <a:moveTo>
                  <a:pt x="0" y="0"/>
                </a:moveTo>
                <a:lnTo>
                  <a:pt x="944" y="813"/>
                </a:lnTo>
                <a:lnTo>
                  <a:pt x="1777" y="812"/>
                </a:lnTo>
                <a:lnTo>
                  <a:pt x="1912" y="990"/>
                </a:lnTo>
                <a:lnTo>
                  <a:pt x="2723" y="991"/>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userDrawn="1"/>
        </p:nvSpPr>
        <p:spPr>
          <a:xfrm flipH="1">
            <a:off x="8945880" y="5521960"/>
            <a:ext cx="3246120" cy="1336040"/>
          </a:xfrm>
          <a:custGeom>
            <a:avLst/>
            <a:gdLst>
              <a:gd name="connsiteX0" fmla="*/ 0 w 5361"/>
              <a:gd name="connsiteY0" fmla="*/ 4 h 2206"/>
              <a:gd name="connsiteX1" fmla="*/ 1358 w 5361"/>
              <a:gd name="connsiteY1" fmla="*/ 0 h 2206"/>
              <a:gd name="connsiteX2" fmla="*/ 4044 w 5361"/>
              <a:gd name="connsiteY2" fmla="*/ 912 h 2206"/>
              <a:gd name="connsiteX3" fmla="*/ 5361 w 5361"/>
              <a:gd name="connsiteY3" fmla="*/ 2202 h 2206"/>
              <a:gd name="connsiteX4" fmla="*/ 2 w 5361"/>
              <a:gd name="connsiteY4" fmla="*/ 2206 h 2206"/>
              <a:gd name="connsiteX5" fmla="*/ 0 w 5361"/>
              <a:gd name="connsiteY5" fmla="*/ 4 h 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1" h="2206">
                <a:moveTo>
                  <a:pt x="0" y="4"/>
                </a:moveTo>
                <a:lnTo>
                  <a:pt x="1358" y="0"/>
                </a:lnTo>
                <a:cubicBezTo>
                  <a:pt x="3130" y="-2"/>
                  <a:pt x="3157" y="13"/>
                  <a:pt x="4044" y="912"/>
                </a:cubicBezTo>
                <a:lnTo>
                  <a:pt x="5361" y="2202"/>
                </a:lnTo>
                <a:lnTo>
                  <a:pt x="2" y="2206"/>
                </a:lnTo>
                <a:lnTo>
                  <a:pt x="0" y="4"/>
                </a:lnTo>
                <a:close/>
              </a:path>
            </a:pathLst>
          </a:custGeom>
          <a:gradFill>
            <a:gsLst>
              <a:gs pos="0">
                <a:schemeClr val="bg1">
                  <a:lumMod val="95000"/>
                  <a:alpha val="40000"/>
                </a:schemeClr>
              </a:gs>
              <a:gs pos="85000">
                <a:schemeClr val="bg1">
                  <a:lumMod val="85000"/>
                  <a:alpha val="10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2" name="矩形 51"/>
          <p:cNvSpPr/>
          <p:nvPr userDrawn="1"/>
        </p:nvSpPr>
        <p:spPr>
          <a:xfrm>
            <a:off x="0" y="-2540"/>
            <a:ext cx="12191365" cy="68605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userDrawn="1"/>
        </p:nvSpPr>
        <p:spPr>
          <a:xfrm flipH="1">
            <a:off x="7142480" y="6496050"/>
            <a:ext cx="5049520" cy="361950"/>
          </a:xfrm>
          <a:custGeom>
            <a:avLst/>
            <a:gdLst>
              <a:gd name="connsiteX0" fmla="*/ 13 w 8879"/>
              <a:gd name="connsiteY0" fmla="*/ 0 h 636"/>
              <a:gd name="connsiteX1" fmla="*/ 7489 w 8879"/>
              <a:gd name="connsiteY1" fmla="*/ 4 h 636"/>
              <a:gd name="connsiteX2" fmla="*/ 8415 w 8879"/>
              <a:gd name="connsiteY2" fmla="*/ 257 h 636"/>
              <a:gd name="connsiteX3" fmla="*/ 8879 w 8879"/>
              <a:gd name="connsiteY3" fmla="*/ 614 h 636"/>
              <a:gd name="connsiteX4" fmla="*/ 0 w 8879"/>
              <a:gd name="connsiteY4" fmla="*/ 636 h 636"/>
              <a:gd name="connsiteX5" fmla="*/ 13 w 8879"/>
              <a:gd name="connsiteY5" fmla="*/ 0 h 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9" h="636">
                <a:moveTo>
                  <a:pt x="13" y="0"/>
                </a:moveTo>
                <a:lnTo>
                  <a:pt x="7489" y="4"/>
                </a:lnTo>
                <a:cubicBezTo>
                  <a:pt x="7956" y="4"/>
                  <a:pt x="8107" y="8"/>
                  <a:pt x="8415" y="257"/>
                </a:cubicBezTo>
                <a:lnTo>
                  <a:pt x="8879" y="614"/>
                </a:lnTo>
                <a:lnTo>
                  <a:pt x="0" y="636"/>
                </a:lnTo>
                <a:lnTo>
                  <a:pt x="13" y="0"/>
                </a:lnTo>
                <a:close/>
              </a:path>
            </a:pathLst>
          </a:custGeom>
          <a:gradFill>
            <a:gsLst>
              <a:gs pos="0">
                <a:schemeClr val="bg1">
                  <a:lumMod val="95000"/>
                  <a:alpha val="70000"/>
                </a:schemeClr>
              </a:gs>
              <a:gs pos="100000">
                <a:srgbClr val="000000">
                  <a:lumMod val="0"/>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nvSpPr>
        <p:spPr>
          <a:xfrm rot="10800000">
            <a:off x="9180830" y="0"/>
            <a:ext cx="3011170" cy="334645"/>
          </a:xfrm>
          <a:custGeom>
            <a:avLst/>
            <a:gdLst>
              <a:gd name="connsiteX0" fmla="*/ 2 w 9967"/>
              <a:gd name="connsiteY0" fmla="*/ 4 h 1107"/>
              <a:gd name="connsiteX1" fmla="*/ 7445 w 9967"/>
              <a:gd name="connsiteY1" fmla="*/ 0 h 1107"/>
              <a:gd name="connsiteX2" fmla="*/ 9125 w 9967"/>
              <a:gd name="connsiteY2" fmla="*/ 459 h 1107"/>
              <a:gd name="connsiteX3" fmla="*/ 9967 w 9967"/>
              <a:gd name="connsiteY3" fmla="*/ 1107 h 1107"/>
              <a:gd name="connsiteX4" fmla="*/ 0 w 9967"/>
              <a:gd name="connsiteY4" fmla="*/ 1098 h 1107"/>
              <a:gd name="connsiteX5" fmla="*/ 2 w 9967"/>
              <a:gd name="connsiteY5" fmla="*/ 4 h 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67" h="1107">
                <a:moveTo>
                  <a:pt x="2" y="4"/>
                </a:moveTo>
                <a:lnTo>
                  <a:pt x="7445" y="0"/>
                </a:lnTo>
                <a:cubicBezTo>
                  <a:pt x="8292" y="0"/>
                  <a:pt x="8567" y="7"/>
                  <a:pt x="9125" y="459"/>
                </a:cubicBezTo>
                <a:lnTo>
                  <a:pt x="9967" y="1107"/>
                </a:lnTo>
                <a:lnTo>
                  <a:pt x="0" y="1098"/>
                </a:lnTo>
                <a:lnTo>
                  <a:pt x="2" y="4"/>
                </a:lnTo>
                <a:close/>
              </a:path>
            </a:pathLst>
          </a:custGeom>
          <a:gradFill>
            <a:gsLst>
              <a:gs pos="0">
                <a:schemeClr val="bg1">
                  <a:lumMod val="95000"/>
                </a:schemeClr>
              </a:gs>
              <a:gs pos="100000">
                <a:srgbClr val="000000">
                  <a:lumMod val="0"/>
                  <a:alpha val="0"/>
                </a:srgbClr>
              </a:gs>
            </a:gsLst>
            <a:lin ang="108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userDrawn="1"/>
        </p:nvSpPr>
        <p:spPr>
          <a:xfrm flipH="1">
            <a:off x="9598660" y="-1905"/>
            <a:ext cx="1302385" cy="180975"/>
          </a:xfrm>
          <a:custGeom>
            <a:avLst/>
            <a:gdLst>
              <a:gd name="connsiteX0" fmla="*/ 0 w 2051"/>
              <a:gd name="connsiteY0" fmla="*/ 0 h 285"/>
              <a:gd name="connsiteX1" fmla="*/ 230 w 2051"/>
              <a:gd name="connsiteY1" fmla="*/ 205 h 285"/>
              <a:gd name="connsiteX2" fmla="*/ 1202 w 2051"/>
              <a:gd name="connsiteY2" fmla="*/ 211 h 285"/>
              <a:gd name="connsiteX3" fmla="*/ 1256 w 2051"/>
              <a:gd name="connsiteY3" fmla="*/ 282 h 285"/>
              <a:gd name="connsiteX4" fmla="*/ 2051 w 2051"/>
              <a:gd name="connsiteY4" fmla="*/ 285 h 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 h="285">
                <a:moveTo>
                  <a:pt x="0" y="0"/>
                </a:moveTo>
                <a:lnTo>
                  <a:pt x="230" y="205"/>
                </a:lnTo>
                <a:lnTo>
                  <a:pt x="1202" y="211"/>
                </a:lnTo>
                <a:lnTo>
                  <a:pt x="1256" y="282"/>
                </a:lnTo>
                <a:lnTo>
                  <a:pt x="2051" y="285"/>
                </a:lnTo>
              </a:path>
            </a:pathLst>
          </a:custGeom>
          <a:noFill/>
          <a:ln w="19050">
            <a:solidFill>
              <a:srgbClr val="FFFFFF"/>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userDrawn="1"/>
        </p:nvSpPr>
        <p:spPr>
          <a:xfrm flipH="1">
            <a:off x="9942195" y="52070"/>
            <a:ext cx="1880235" cy="174625"/>
          </a:xfrm>
          <a:custGeom>
            <a:avLst/>
            <a:gdLst>
              <a:gd name="connsiteX0" fmla="*/ 0 w 3610"/>
              <a:gd name="connsiteY0" fmla="*/ 0 h 335"/>
              <a:gd name="connsiteX1" fmla="*/ 153 w 3610"/>
              <a:gd name="connsiteY1" fmla="*/ 224 h 335"/>
              <a:gd name="connsiteX2" fmla="*/ 3150 w 3610"/>
              <a:gd name="connsiteY2" fmla="*/ 248 h 335"/>
              <a:gd name="connsiteX3" fmla="*/ 3216 w 3610"/>
              <a:gd name="connsiteY3" fmla="*/ 335 h 335"/>
              <a:gd name="connsiteX4" fmla="*/ 3610 w 3610"/>
              <a:gd name="connsiteY4" fmla="*/ 335 h 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0" h="335">
                <a:moveTo>
                  <a:pt x="0" y="0"/>
                </a:moveTo>
                <a:lnTo>
                  <a:pt x="153" y="224"/>
                </a:lnTo>
                <a:lnTo>
                  <a:pt x="3150" y="248"/>
                </a:lnTo>
                <a:lnTo>
                  <a:pt x="3216" y="335"/>
                </a:lnTo>
                <a:lnTo>
                  <a:pt x="3610" y="335"/>
                </a:lnTo>
              </a:path>
            </a:pathLst>
          </a:custGeom>
          <a:noFill/>
          <a:ln w="19050">
            <a:solidFill>
              <a:srgbClr val="FFFFFF"/>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userDrawn="1"/>
        </p:nvSpPr>
        <p:spPr>
          <a:xfrm flipH="1">
            <a:off x="9738360" y="-10160"/>
            <a:ext cx="62230" cy="62230"/>
          </a:xfrm>
          <a:custGeom>
            <a:avLst/>
            <a:gdLst>
              <a:gd name="connsiteX0" fmla="*/ 0 w 1040"/>
              <a:gd name="connsiteY0" fmla="*/ 0 h 827"/>
              <a:gd name="connsiteX1" fmla="*/ 1040 w 1040"/>
              <a:gd name="connsiteY1" fmla="*/ 827 h 827"/>
            </a:gdLst>
            <a:ahLst/>
            <a:cxnLst>
              <a:cxn ang="0">
                <a:pos x="connsiteX0" y="connsiteY0"/>
              </a:cxn>
              <a:cxn ang="0">
                <a:pos x="connsiteX1" y="connsiteY1"/>
              </a:cxn>
            </a:cxnLst>
            <a:rect l="l" t="t" r="r" b="b"/>
            <a:pathLst>
              <a:path w="1040" h="827">
                <a:moveTo>
                  <a:pt x="0" y="0"/>
                </a:moveTo>
                <a:lnTo>
                  <a:pt x="1040" y="827"/>
                </a:lnTo>
              </a:path>
            </a:pathLst>
          </a:custGeom>
          <a:noFill/>
          <a:ln w="19050">
            <a:solidFill>
              <a:srgbClr val="FFFFFF"/>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10800000">
            <a:off x="10556875" y="0"/>
            <a:ext cx="1635125" cy="674370"/>
          </a:xfrm>
          <a:custGeom>
            <a:avLst/>
            <a:gdLst>
              <a:gd name="connsiteX0" fmla="*/ 0 w 7366"/>
              <a:gd name="connsiteY0" fmla="*/ 11 h 3035"/>
              <a:gd name="connsiteX1" fmla="*/ 1866 w 7366"/>
              <a:gd name="connsiteY1" fmla="*/ 5 h 3035"/>
              <a:gd name="connsiteX2" fmla="*/ 5569 w 7366"/>
              <a:gd name="connsiteY2" fmla="*/ 1250 h 3035"/>
              <a:gd name="connsiteX3" fmla="*/ 7366 w 7366"/>
              <a:gd name="connsiteY3" fmla="*/ 3030 h 3035"/>
              <a:gd name="connsiteX4" fmla="*/ 3 w 7366"/>
              <a:gd name="connsiteY4" fmla="*/ 3036 h 3035"/>
              <a:gd name="connsiteX5" fmla="*/ 0 w 7366"/>
              <a:gd name="connsiteY5" fmla="*/ 11 h 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6" h="3036">
                <a:moveTo>
                  <a:pt x="0" y="11"/>
                </a:moveTo>
                <a:lnTo>
                  <a:pt x="1866" y="5"/>
                </a:lnTo>
                <a:cubicBezTo>
                  <a:pt x="4226" y="-21"/>
                  <a:pt x="4351" y="15"/>
                  <a:pt x="5569" y="1250"/>
                </a:cubicBezTo>
                <a:lnTo>
                  <a:pt x="7366" y="3030"/>
                </a:lnTo>
                <a:lnTo>
                  <a:pt x="3" y="3036"/>
                </a:lnTo>
                <a:lnTo>
                  <a:pt x="0" y="11"/>
                </a:lnTo>
                <a:close/>
              </a:path>
            </a:pathLst>
          </a:custGeom>
          <a:gradFill>
            <a:gsLst>
              <a:gs pos="0">
                <a:schemeClr val="bg1">
                  <a:lumMod val="95000"/>
                  <a:alpha val="30000"/>
                </a:schemeClr>
              </a:gs>
              <a:gs pos="100000">
                <a:schemeClr val="bg1">
                  <a:lumMod val="8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userDrawn="1"/>
        </p:nvSpPr>
        <p:spPr>
          <a:xfrm flipH="1">
            <a:off x="11474450" y="826770"/>
            <a:ext cx="717550" cy="397510"/>
          </a:xfrm>
          <a:custGeom>
            <a:avLst/>
            <a:gdLst>
              <a:gd name="connsiteX0" fmla="*/ 16 w 7794"/>
              <a:gd name="connsiteY0" fmla="*/ 18 h 4311"/>
              <a:gd name="connsiteX1" fmla="*/ 0 w 7794"/>
              <a:gd name="connsiteY1" fmla="*/ 7 h 4311"/>
              <a:gd name="connsiteX2" fmla="*/ 5248 w 7794"/>
              <a:gd name="connsiteY2" fmla="*/ 1771 h 4311"/>
              <a:gd name="connsiteX3" fmla="*/ 7794 w 7794"/>
              <a:gd name="connsiteY3" fmla="*/ 4293 h 4311"/>
              <a:gd name="connsiteX4" fmla="*/ 8 w 7794"/>
              <a:gd name="connsiteY4" fmla="*/ 4312 h 4311"/>
              <a:gd name="connsiteX5" fmla="*/ 16 w 7794"/>
              <a:gd name="connsiteY5" fmla="*/ 18 h 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4" h="4312">
                <a:moveTo>
                  <a:pt x="16" y="18"/>
                </a:moveTo>
                <a:lnTo>
                  <a:pt x="0" y="7"/>
                </a:lnTo>
                <a:cubicBezTo>
                  <a:pt x="3344" y="-30"/>
                  <a:pt x="3522" y="21"/>
                  <a:pt x="5248" y="1771"/>
                </a:cubicBezTo>
                <a:lnTo>
                  <a:pt x="7794" y="4293"/>
                </a:lnTo>
                <a:lnTo>
                  <a:pt x="8" y="4312"/>
                </a:lnTo>
                <a:lnTo>
                  <a:pt x="16" y="18"/>
                </a:lnTo>
                <a:close/>
              </a:path>
            </a:pathLst>
          </a:custGeom>
          <a:gradFill>
            <a:gsLst>
              <a:gs pos="0">
                <a:schemeClr val="bg1">
                  <a:lumMod val="95000"/>
                </a:schemeClr>
              </a:gs>
              <a:gs pos="100000">
                <a:schemeClr val="bg1">
                  <a:lumMod val="8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userDrawn="1"/>
        </p:nvSpPr>
        <p:spPr>
          <a:xfrm rot="18900000" flipV="1">
            <a:off x="10758805" y="481330"/>
            <a:ext cx="1140460" cy="389890"/>
          </a:xfrm>
          <a:custGeom>
            <a:avLst/>
            <a:gdLst>
              <a:gd name="connsiteX0" fmla="*/ 0 w 2182"/>
              <a:gd name="connsiteY0" fmla="*/ 17 h 656"/>
              <a:gd name="connsiteX1" fmla="*/ 645 w 2182"/>
              <a:gd name="connsiteY1" fmla="*/ 0 h 656"/>
              <a:gd name="connsiteX2" fmla="*/ 1324 w 2182"/>
              <a:gd name="connsiteY2" fmla="*/ 656 h 656"/>
              <a:gd name="connsiteX3" fmla="*/ 2182 w 2182"/>
              <a:gd name="connsiteY3" fmla="*/ 587 h 656"/>
            </a:gdLst>
            <a:ahLst/>
            <a:cxnLst>
              <a:cxn ang="0">
                <a:pos x="connsiteX0" y="connsiteY0"/>
              </a:cxn>
              <a:cxn ang="0">
                <a:pos x="connsiteX1" y="connsiteY1"/>
              </a:cxn>
              <a:cxn ang="0">
                <a:pos x="connsiteX2" y="connsiteY2"/>
              </a:cxn>
              <a:cxn ang="0">
                <a:pos x="connsiteX3" y="connsiteY3"/>
              </a:cxn>
            </a:cxnLst>
            <a:rect l="l" t="t" r="r" b="b"/>
            <a:pathLst>
              <a:path w="2182" h="656">
                <a:moveTo>
                  <a:pt x="0" y="17"/>
                </a:moveTo>
                <a:lnTo>
                  <a:pt x="645" y="0"/>
                </a:lnTo>
                <a:lnTo>
                  <a:pt x="1324" y="656"/>
                </a:lnTo>
                <a:lnTo>
                  <a:pt x="2182" y="587"/>
                </a:lnTo>
              </a:path>
            </a:pathLst>
          </a:custGeom>
          <a:noFill/>
          <a:ln w="19050">
            <a:gradFill>
              <a:gsLst>
                <a:gs pos="0">
                  <a:schemeClr val="bg1">
                    <a:lumMod val="95000"/>
                  </a:schemeClr>
                </a:gs>
                <a:gs pos="100000">
                  <a:srgbClr val="FFFFFF"/>
                </a:gs>
              </a:gsLst>
              <a:lin ang="5400000" scaled="1"/>
            </a:gra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userDrawn="1"/>
        </p:nvCxnSpPr>
        <p:spPr>
          <a:xfrm>
            <a:off x="149225" y="6677025"/>
            <a:ext cx="11325225" cy="0"/>
          </a:xfrm>
          <a:prstGeom prst="line">
            <a:avLst/>
          </a:prstGeom>
          <a:ln w="22225">
            <a:gradFill>
              <a:gsLst>
                <a:gs pos="0">
                  <a:schemeClr val="bg1">
                    <a:lumMod val="95000"/>
                  </a:schemeClr>
                </a:gs>
                <a:gs pos="81000">
                  <a:srgbClr val="E6E6E6"/>
                </a:gs>
              </a:gsLst>
              <a:lin ang="10800000" scaled="0"/>
            </a:gradFill>
            <a:headEnd type="oval"/>
            <a:tailEnd type="oval"/>
          </a:ln>
        </p:spPr>
        <p:style>
          <a:lnRef idx="1">
            <a:schemeClr val="accent1"/>
          </a:lnRef>
          <a:fillRef idx="0">
            <a:schemeClr val="accent1"/>
          </a:fillRef>
          <a:effectRef idx="0">
            <a:schemeClr val="accent1"/>
          </a:effectRef>
          <a:fontRef idx="minor">
            <a:schemeClr val="tx1"/>
          </a:fontRef>
        </p:style>
      </p:cxnSp>
      <p:pic>
        <p:nvPicPr>
          <p:cNvPr id="27" name="图片 26" descr="LOGO-01"/>
          <p:cNvPicPr>
            <a:picLocks noChangeAspect="1"/>
          </p:cNvPicPr>
          <p:nvPr userDrawn="1"/>
        </p:nvPicPr>
        <p:blipFill>
          <a:blip r:embed="rId2"/>
          <a:stretch>
            <a:fillRect/>
          </a:stretch>
        </p:blipFill>
        <p:spPr>
          <a:xfrm>
            <a:off x="626110" y="304165"/>
            <a:ext cx="2964180" cy="6832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2" name="矩形 11"/>
          <p:cNvSpPr/>
          <p:nvPr userDrawn="1"/>
        </p:nvSpPr>
        <p:spPr>
          <a:xfrm>
            <a:off x="0" y="-3810"/>
            <a:ext cx="12191365" cy="68605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Nipic_27558705_20200422105825072963"/>
          <p:cNvPicPr>
            <a:picLocks noChangeAspect="1"/>
          </p:cNvPicPr>
          <p:nvPr userDrawn="1"/>
        </p:nvPicPr>
        <p:blipFill>
          <a:blip r:embed="rId2">
            <a:lum contrast="6000"/>
          </a:blip>
          <a:srcRect l="6736"/>
          <a:stretch>
            <a:fillRect/>
          </a:stretch>
        </p:blipFill>
        <p:spPr>
          <a:xfrm>
            <a:off x="1353820" y="3382645"/>
            <a:ext cx="10015220" cy="2769235"/>
          </a:xfrm>
          <a:prstGeom prst="rect">
            <a:avLst/>
          </a:prstGeom>
        </p:spPr>
      </p:pic>
      <p:sp>
        <p:nvSpPr>
          <p:cNvPr id="9" name="矩形 8"/>
          <p:cNvSpPr/>
          <p:nvPr userDrawn="1"/>
        </p:nvSpPr>
        <p:spPr>
          <a:xfrm rot="5400000">
            <a:off x="1219200" y="4139565"/>
            <a:ext cx="1612900" cy="1817370"/>
          </a:xfrm>
          <a:prstGeom prst="rect">
            <a:avLst/>
          </a:prstGeom>
          <a:gradFill>
            <a:gsLst>
              <a:gs pos="0">
                <a:srgbClr val="FFFFFF">
                  <a:alpha val="0"/>
                </a:srgbClr>
              </a:gs>
              <a:gs pos="100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flipH="1">
            <a:off x="0" y="5544389"/>
            <a:ext cx="12207875" cy="1312761"/>
          </a:xfrm>
          <a:custGeom>
            <a:avLst/>
            <a:gdLst>
              <a:gd name="connsiteX0" fmla="*/ 0 w 19225"/>
              <a:gd name="connsiteY0" fmla="*/ 45 h 2067"/>
              <a:gd name="connsiteX1" fmla="*/ 15499 w 19225"/>
              <a:gd name="connsiteY1" fmla="*/ 7 h 2067"/>
              <a:gd name="connsiteX2" fmla="*/ 17997 w 19225"/>
              <a:gd name="connsiteY2" fmla="*/ 843 h 2067"/>
              <a:gd name="connsiteX3" fmla="*/ 19225 w 19225"/>
              <a:gd name="connsiteY3" fmla="*/ 2055 h 2067"/>
              <a:gd name="connsiteX4" fmla="*/ 22 w 19225"/>
              <a:gd name="connsiteY4" fmla="*/ 2067 h 2067"/>
              <a:gd name="connsiteX5" fmla="*/ 0 w 19225"/>
              <a:gd name="connsiteY5" fmla="*/ 45 h 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5" h="2067">
                <a:moveTo>
                  <a:pt x="0" y="45"/>
                </a:moveTo>
                <a:lnTo>
                  <a:pt x="15499" y="7"/>
                </a:lnTo>
                <a:cubicBezTo>
                  <a:pt x="16855" y="-24"/>
                  <a:pt x="17172" y="7"/>
                  <a:pt x="17997" y="843"/>
                </a:cubicBezTo>
                <a:lnTo>
                  <a:pt x="19225" y="2055"/>
                </a:lnTo>
                <a:lnTo>
                  <a:pt x="22" y="2067"/>
                </a:lnTo>
                <a:lnTo>
                  <a:pt x="0" y="45"/>
                </a:lnTo>
                <a:close/>
              </a:path>
            </a:pathLst>
          </a:custGeom>
          <a:gradFill>
            <a:gsLst>
              <a:gs pos="0">
                <a:schemeClr val="bg1">
                  <a:lumMod val="95000"/>
                </a:schemeClr>
              </a:gs>
              <a:gs pos="100000">
                <a:schemeClr val="bg1">
                  <a:lumMod val="8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10800000">
            <a:off x="7530465" y="-3810"/>
            <a:ext cx="4677410" cy="1927225"/>
          </a:xfrm>
          <a:custGeom>
            <a:avLst/>
            <a:gdLst>
              <a:gd name="connsiteX0" fmla="*/ 0 w 7366"/>
              <a:gd name="connsiteY0" fmla="*/ 11 h 3035"/>
              <a:gd name="connsiteX1" fmla="*/ 1866 w 7366"/>
              <a:gd name="connsiteY1" fmla="*/ 5 h 3035"/>
              <a:gd name="connsiteX2" fmla="*/ 5569 w 7366"/>
              <a:gd name="connsiteY2" fmla="*/ 1250 h 3035"/>
              <a:gd name="connsiteX3" fmla="*/ 7366 w 7366"/>
              <a:gd name="connsiteY3" fmla="*/ 3030 h 3035"/>
              <a:gd name="connsiteX4" fmla="*/ 3 w 7366"/>
              <a:gd name="connsiteY4" fmla="*/ 3036 h 3035"/>
              <a:gd name="connsiteX5" fmla="*/ 0 w 7366"/>
              <a:gd name="connsiteY5" fmla="*/ 11 h 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6" h="3036">
                <a:moveTo>
                  <a:pt x="0" y="11"/>
                </a:moveTo>
                <a:lnTo>
                  <a:pt x="1866" y="5"/>
                </a:lnTo>
                <a:cubicBezTo>
                  <a:pt x="4226" y="-21"/>
                  <a:pt x="4351" y="15"/>
                  <a:pt x="5569" y="1250"/>
                </a:cubicBezTo>
                <a:lnTo>
                  <a:pt x="7366" y="3030"/>
                </a:lnTo>
                <a:lnTo>
                  <a:pt x="3" y="3036"/>
                </a:lnTo>
                <a:lnTo>
                  <a:pt x="0" y="11"/>
                </a:lnTo>
                <a:close/>
              </a:path>
            </a:pathLst>
          </a:custGeom>
          <a:gradFill>
            <a:gsLst>
              <a:gs pos="0">
                <a:schemeClr val="bg1">
                  <a:lumMod val="95000"/>
                  <a:alpha val="100000"/>
                </a:schemeClr>
              </a:gs>
              <a:gs pos="100000">
                <a:schemeClr val="bg1">
                  <a:lumMod val="85000"/>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nvSpPr>
        <p:spPr>
          <a:xfrm rot="10800000">
            <a:off x="5878830" y="0"/>
            <a:ext cx="6329045" cy="702945"/>
          </a:xfrm>
          <a:custGeom>
            <a:avLst/>
            <a:gdLst>
              <a:gd name="connsiteX0" fmla="*/ 2 w 9967"/>
              <a:gd name="connsiteY0" fmla="*/ 4 h 1107"/>
              <a:gd name="connsiteX1" fmla="*/ 7445 w 9967"/>
              <a:gd name="connsiteY1" fmla="*/ 0 h 1107"/>
              <a:gd name="connsiteX2" fmla="*/ 9125 w 9967"/>
              <a:gd name="connsiteY2" fmla="*/ 459 h 1107"/>
              <a:gd name="connsiteX3" fmla="*/ 9967 w 9967"/>
              <a:gd name="connsiteY3" fmla="*/ 1107 h 1107"/>
              <a:gd name="connsiteX4" fmla="*/ 0 w 9967"/>
              <a:gd name="connsiteY4" fmla="*/ 1098 h 1107"/>
              <a:gd name="connsiteX5" fmla="*/ 2 w 9967"/>
              <a:gd name="connsiteY5" fmla="*/ 4 h 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67" h="1107">
                <a:moveTo>
                  <a:pt x="2" y="4"/>
                </a:moveTo>
                <a:lnTo>
                  <a:pt x="7445" y="0"/>
                </a:lnTo>
                <a:cubicBezTo>
                  <a:pt x="8292" y="0"/>
                  <a:pt x="8567" y="7"/>
                  <a:pt x="9125" y="459"/>
                </a:cubicBezTo>
                <a:lnTo>
                  <a:pt x="9967" y="1107"/>
                </a:lnTo>
                <a:lnTo>
                  <a:pt x="0" y="1098"/>
                </a:lnTo>
                <a:lnTo>
                  <a:pt x="2" y="4"/>
                </a:lnTo>
                <a:close/>
              </a:path>
            </a:pathLst>
          </a:custGeom>
          <a:gradFill>
            <a:gsLst>
              <a:gs pos="0">
                <a:schemeClr val="bg1">
                  <a:lumMod val="95000"/>
                </a:schemeClr>
              </a:gs>
              <a:gs pos="100000">
                <a:srgbClr val="DE2E10">
                  <a:alpha val="0"/>
                  <a:lumMod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flipH="1">
            <a:off x="6760845" y="2530475"/>
            <a:ext cx="5440680" cy="4327525"/>
          </a:xfrm>
          <a:custGeom>
            <a:avLst/>
            <a:gdLst>
              <a:gd name="connsiteX0" fmla="*/ 3 w 6135"/>
              <a:gd name="connsiteY0" fmla="*/ 0 h 4442"/>
              <a:gd name="connsiteX1" fmla="*/ 0 w 6135"/>
              <a:gd name="connsiteY1" fmla="*/ 1 h 4442"/>
              <a:gd name="connsiteX2" fmla="*/ 3467 w 6135"/>
              <a:gd name="connsiteY2" fmla="*/ 1852 h 4442"/>
              <a:gd name="connsiteX3" fmla="*/ 6135 w 6135"/>
              <a:gd name="connsiteY3" fmla="*/ 4427 h 4442"/>
              <a:gd name="connsiteX4" fmla="*/ 15 w 6135"/>
              <a:gd name="connsiteY4" fmla="*/ 4442 h 4442"/>
              <a:gd name="connsiteX5" fmla="*/ 3 w 6135"/>
              <a:gd name="connsiteY5" fmla="*/ 0 h 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5" h="4442">
                <a:moveTo>
                  <a:pt x="3" y="0"/>
                </a:moveTo>
                <a:lnTo>
                  <a:pt x="0" y="1"/>
                </a:lnTo>
                <a:cubicBezTo>
                  <a:pt x="671" y="16"/>
                  <a:pt x="1697" y="57"/>
                  <a:pt x="3467" y="1852"/>
                </a:cubicBezTo>
                <a:lnTo>
                  <a:pt x="6135" y="4427"/>
                </a:lnTo>
                <a:lnTo>
                  <a:pt x="15" y="4442"/>
                </a:lnTo>
                <a:lnTo>
                  <a:pt x="3" y="0"/>
                </a:lnTo>
                <a:close/>
              </a:path>
            </a:pathLst>
          </a:custGeom>
          <a:gradFill>
            <a:gsLst>
              <a:gs pos="0">
                <a:schemeClr val="accent5">
                  <a:lumMod val="75000"/>
                </a:schemeClr>
              </a:gs>
              <a:gs pos="100000">
                <a:schemeClr val="accent5">
                  <a:lumMod val="20000"/>
                  <a:lumOff val="80000"/>
                  <a:alpha val="2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rot="10800000" flipH="1">
            <a:off x="6618605" y="-1270"/>
            <a:ext cx="5577840" cy="524510"/>
            <a:chOff x="10423" y="9979"/>
            <a:chExt cx="8784" cy="826"/>
          </a:xfrm>
        </p:grpSpPr>
        <p:sp>
          <p:nvSpPr>
            <p:cNvPr id="36" name="任意多边形 35"/>
            <p:cNvSpPr/>
            <p:nvPr userDrawn="1"/>
          </p:nvSpPr>
          <p:spPr>
            <a:xfrm rot="10800000">
              <a:off x="10423" y="10291"/>
              <a:ext cx="4968" cy="512"/>
            </a:xfrm>
            <a:custGeom>
              <a:avLst/>
              <a:gdLst>
                <a:gd name="connsiteX0" fmla="*/ 0 w 4968"/>
                <a:gd name="connsiteY0" fmla="*/ 0 h 512"/>
                <a:gd name="connsiteX1" fmla="*/ 396 w 4968"/>
                <a:gd name="connsiteY1" fmla="*/ 313 h 512"/>
                <a:gd name="connsiteX2" fmla="*/ 2836 w 4968"/>
                <a:gd name="connsiteY2" fmla="*/ 326 h 512"/>
                <a:gd name="connsiteX3" fmla="*/ 2971 w 4968"/>
                <a:gd name="connsiteY3" fmla="*/ 504 h 512"/>
                <a:gd name="connsiteX4" fmla="*/ 4968 w 4968"/>
                <a:gd name="connsiteY4" fmla="*/ 512 h 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8" h="512">
                  <a:moveTo>
                    <a:pt x="0" y="0"/>
                  </a:moveTo>
                  <a:lnTo>
                    <a:pt x="396" y="313"/>
                  </a:lnTo>
                  <a:lnTo>
                    <a:pt x="2836" y="326"/>
                  </a:lnTo>
                  <a:lnTo>
                    <a:pt x="2971" y="504"/>
                  </a:lnTo>
                  <a:lnTo>
                    <a:pt x="4968" y="512"/>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userDrawn="1"/>
          </p:nvSpPr>
          <p:spPr>
            <a:xfrm rot="10800000">
              <a:off x="11782" y="10077"/>
              <a:ext cx="4052" cy="726"/>
            </a:xfrm>
            <a:custGeom>
              <a:avLst/>
              <a:gdLst>
                <a:gd name="connsiteX0" fmla="*/ 0 w 4052"/>
                <a:gd name="connsiteY0" fmla="*/ 0 h 726"/>
                <a:gd name="connsiteX1" fmla="*/ 666 w 4052"/>
                <a:gd name="connsiteY1" fmla="*/ 534 h 726"/>
                <a:gd name="connsiteX2" fmla="*/ 3106 w 4052"/>
                <a:gd name="connsiteY2" fmla="*/ 547 h 726"/>
                <a:gd name="connsiteX3" fmla="*/ 3241 w 4052"/>
                <a:gd name="connsiteY3" fmla="*/ 725 h 726"/>
                <a:gd name="connsiteX4" fmla="*/ 4052 w 4052"/>
                <a:gd name="connsiteY4" fmla="*/ 726 h 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2" h="726">
                  <a:moveTo>
                    <a:pt x="0" y="0"/>
                  </a:moveTo>
                  <a:lnTo>
                    <a:pt x="666" y="534"/>
                  </a:lnTo>
                  <a:lnTo>
                    <a:pt x="3106" y="547"/>
                  </a:lnTo>
                  <a:lnTo>
                    <a:pt x="3241" y="725"/>
                  </a:lnTo>
                  <a:lnTo>
                    <a:pt x="4052" y="726"/>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userDrawn="1"/>
          </p:nvSpPr>
          <p:spPr>
            <a:xfrm rot="10800000">
              <a:off x="15755" y="9979"/>
              <a:ext cx="1040" cy="827"/>
            </a:xfrm>
            <a:custGeom>
              <a:avLst/>
              <a:gdLst>
                <a:gd name="connsiteX0" fmla="*/ 0 w 1040"/>
                <a:gd name="connsiteY0" fmla="*/ 0 h 827"/>
                <a:gd name="connsiteX1" fmla="*/ 1040 w 1040"/>
                <a:gd name="connsiteY1" fmla="*/ 827 h 827"/>
              </a:gdLst>
              <a:ahLst/>
              <a:cxnLst>
                <a:cxn ang="0">
                  <a:pos x="connsiteX0" y="connsiteY0"/>
                </a:cxn>
                <a:cxn ang="0">
                  <a:pos x="connsiteX1" y="connsiteY1"/>
                </a:cxn>
              </a:cxnLst>
              <a:rect l="l" t="t" r="r" b="b"/>
              <a:pathLst>
                <a:path w="1040" h="827">
                  <a:moveTo>
                    <a:pt x="0" y="0"/>
                  </a:moveTo>
                  <a:lnTo>
                    <a:pt x="1040" y="827"/>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userDrawn="1"/>
          </p:nvSpPr>
          <p:spPr>
            <a:xfrm rot="10800000">
              <a:off x="10995" y="10592"/>
              <a:ext cx="227" cy="208"/>
            </a:xfrm>
            <a:custGeom>
              <a:avLst/>
              <a:gdLst>
                <a:gd name="connsiteX0" fmla="*/ 0 w 1040"/>
                <a:gd name="connsiteY0" fmla="*/ 0 h 827"/>
                <a:gd name="connsiteX1" fmla="*/ 1040 w 1040"/>
                <a:gd name="connsiteY1" fmla="*/ 827 h 827"/>
              </a:gdLst>
              <a:ahLst/>
              <a:cxnLst>
                <a:cxn ang="0">
                  <a:pos x="connsiteX0" y="connsiteY0"/>
                </a:cxn>
                <a:cxn ang="0">
                  <a:pos x="connsiteX1" y="connsiteY1"/>
                </a:cxn>
              </a:cxnLst>
              <a:rect l="l" t="t" r="r" b="b"/>
              <a:pathLst>
                <a:path w="1040" h="827">
                  <a:moveTo>
                    <a:pt x="0" y="0"/>
                  </a:moveTo>
                  <a:lnTo>
                    <a:pt x="1040" y="827"/>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userDrawn="1"/>
          </p:nvSpPr>
          <p:spPr>
            <a:xfrm rot="10800000">
              <a:off x="16689" y="9979"/>
              <a:ext cx="2519" cy="813"/>
            </a:xfrm>
            <a:custGeom>
              <a:avLst/>
              <a:gdLst>
                <a:gd name="connsiteX0" fmla="*/ 0 w 2519"/>
                <a:gd name="connsiteY0" fmla="*/ 0 h 813"/>
                <a:gd name="connsiteX1" fmla="*/ 740 w 2519"/>
                <a:gd name="connsiteY1" fmla="*/ 635 h 813"/>
                <a:gd name="connsiteX2" fmla="*/ 1573 w 2519"/>
                <a:gd name="connsiteY2" fmla="*/ 634 h 813"/>
                <a:gd name="connsiteX3" fmla="*/ 1708 w 2519"/>
                <a:gd name="connsiteY3" fmla="*/ 812 h 813"/>
                <a:gd name="connsiteX4" fmla="*/ 2519 w 2519"/>
                <a:gd name="connsiteY4" fmla="*/ 813 h 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 h="813">
                  <a:moveTo>
                    <a:pt x="0" y="0"/>
                  </a:moveTo>
                  <a:lnTo>
                    <a:pt x="740" y="635"/>
                  </a:lnTo>
                  <a:lnTo>
                    <a:pt x="1573" y="634"/>
                  </a:lnTo>
                  <a:lnTo>
                    <a:pt x="1708" y="812"/>
                  </a:lnTo>
                  <a:lnTo>
                    <a:pt x="2519" y="813"/>
                  </a:lnTo>
                </a:path>
              </a:pathLst>
            </a:custGeom>
            <a:noFill/>
            <a:ln w="19050">
              <a:solidFill>
                <a:schemeClr val="bg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任意多边形 17"/>
          <p:cNvSpPr/>
          <p:nvPr userDrawn="1"/>
        </p:nvSpPr>
        <p:spPr>
          <a:xfrm rot="10800000">
            <a:off x="8797290" y="0"/>
            <a:ext cx="3404235" cy="1400810"/>
          </a:xfrm>
          <a:custGeom>
            <a:avLst/>
            <a:gdLst>
              <a:gd name="connsiteX0" fmla="*/ 0 w 5361"/>
              <a:gd name="connsiteY0" fmla="*/ 4 h 2206"/>
              <a:gd name="connsiteX1" fmla="*/ 1358 w 5361"/>
              <a:gd name="connsiteY1" fmla="*/ 0 h 2206"/>
              <a:gd name="connsiteX2" fmla="*/ 4044 w 5361"/>
              <a:gd name="connsiteY2" fmla="*/ 912 h 2206"/>
              <a:gd name="connsiteX3" fmla="*/ 5361 w 5361"/>
              <a:gd name="connsiteY3" fmla="*/ 2202 h 2206"/>
              <a:gd name="connsiteX4" fmla="*/ 2 w 5361"/>
              <a:gd name="connsiteY4" fmla="*/ 2206 h 2206"/>
              <a:gd name="connsiteX5" fmla="*/ 0 w 5361"/>
              <a:gd name="connsiteY5" fmla="*/ 4 h 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1" h="2206">
                <a:moveTo>
                  <a:pt x="0" y="4"/>
                </a:moveTo>
                <a:lnTo>
                  <a:pt x="1358" y="0"/>
                </a:lnTo>
                <a:cubicBezTo>
                  <a:pt x="3130" y="-2"/>
                  <a:pt x="3157" y="13"/>
                  <a:pt x="4044" y="912"/>
                </a:cubicBezTo>
                <a:lnTo>
                  <a:pt x="5361" y="2202"/>
                </a:lnTo>
                <a:lnTo>
                  <a:pt x="2" y="2206"/>
                </a:lnTo>
                <a:lnTo>
                  <a:pt x="0" y="4"/>
                </a:lnTo>
                <a:close/>
              </a:path>
            </a:pathLst>
          </a:custGeom>
          <a:gradFill>
            <a:gsLst>
              <a:gs pos="0">
                <a:schemeClr val="bg1">
                  <a:lumMod val="95000"/>
                  <a:alpha val="30000"/>
                </a:schemeClr>
              </a:gs>
              <a:gs pos="100000">
                <a:schemeClr val="bg1">
                  <a:lumMod val="8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6.xml"/><Relationship Id="rId7" Type="http://schemas.microsoft.com/office/2007/relationships/hdphoto" Target="../media/hdphoto1.wdp"/><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12.png"/><Relationship Id="rId11" Type="http://schemas.openxmlformats.org/officeDocument/2006/relationships/image" Target="../media/image10.png"/><Relationship Id="rId5" Type="http://schemas.openxmlformats.org/officeDocument/2006/relationships/image" Target="../media/image11.jpeg"/><Relationship Id="rId10" Type="http://schemas.openxmlformats.org/officeDocument/2006/relationships/image" Target="../media/image15.png"/><Relationship Id="rId4" Type="http://schemas.openxmlformats.org/officeDocument/2006/relationships/notesSlide" Target="../notesSlides/notesSlide10.xml"/><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100.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101.x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10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18" Type="http://schemas.openxmlformats.org/officeDocument/2006/relationships/tags" Target="../tags/tag120.xml"/><Relationship Id="rId3" Type="http://schemas.openxmlformats.org/officeDocument/2006/relationships/tags" Target="../tags/tag105.xml"/><Relationship Id="rId21" Type="http://schemas.openxmlformats.org/officeDocument/2006/relationships/tags" Target="../tags/tag123.xml"/><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tags" Target="../tags/tag119.xml"/><Relationship Id="rId2" Type="http://schemas.openxmlformats.org/officeDocument/2006/relationships/tags" Target="../tags/tag104.xml"/><Relationship Id="rId16" Type="http://schemas.openxmlformats.org/officeDocument/2006/relationships/tags" Target="../tags/tag118.xml"/><Relationship Id="rId20" Type="http://schemas.openxmlformats.org/officeDocument/2006/relationships/tags" Target="../tags/tag122.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5" Type="http://schemas.openxmlformats.org/officeDocument/2006/relationships/tags" Target="../tags/tag107.xml"/><Relationship Id="rId15" Type="http://schemas.openxmlformats.org/officeDocument/2006/relationships/tags" Target="../tags/tag117.xml"/><Relationship Id="rId23" Type="http://schemas.openxmlformats.org/officeDocument/2006/relationships/notesSlide" Target="../notesSlides/notesSlide14.xml"/><Relationship Id="rId10" Type="http://schemas.openxmlformats.org/officeDocument/2006/relationships/tags" Target="../tags/tag112.xml"/><Relationship Id="rId19" Type="http://schemas.openxmlformats.org/officeDocument/2006/relationships/tags" Target="../tags/tag121.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 Id="rId22"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5.xml"/><Relationship Id="rId7" Type="http://schemas.openxmlformats.org/officeDocument/2006/relationships/image" Target="../media/image24.png"/><Relationship Id="rId2" Type="http://schemas.openxmlformats.org/officeDocument/2006/relationships/slideLayout" Target="../slideLayouts/slideLayout16.xml"/><Relationship Id="rId1" Type="http://schemas.openxmlformats.org/officeDocument/2006/relationships/tags" Target="../tags/tag12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tags" Target="../tags/tag24.xml"/><Relationship Id="rId3" Type="http://schemas.openxmlformats.org/officeDocument/2006/relationships/tags" Target="../tags/tag9.xml"/><Relationship Id="rId21" Type="http://schemas.openxmlformats.org/officeDocument/2006/relationships/tags" Target="../tags/tag27.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tags" Target="../tags/tag23.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tags" Target="../tags/tag26.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notesSlide" Target="../notesSlides/notesSlide2.xml"/><Relationship Id="rId10" Type="http://schemas.openxmlformats.org/officeDocument/2006/relationships/tags" Target="../tags/tag16.xml"/><Relationship Id="rId19" Type="http://schemas.openxmlformats.org/officeDocument/2006/relationships/tags" Target="../tags/tag25.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3.xml"/><Relationship Id="rId5" Type="http://schemas.openxmlformats.org/officeDocument/2006/relationships/slideLayout" Target="../slideLayouts/slideLayout16.xml"/><Relationship Id="rId4"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32.xml"/></Relationships>
</file>

<file path=ppt/slides/_rels/slide5.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tags" Target="../tags/tag50.xml"/><Relationship Id="rId3" Type="http://schemas.openxmlformats.org/officeDocument/2006/relationships/tags" Target="../tags/tag35.xml"/><Relationship Id="rId21" Type="http://schemas.openxmlformats.org/officeDocument/2006/relationships/tags" Target="../tags/tag53.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tags" Target="../tags/tag52.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notesSlide" Target="../notesSlides/notesSlide5.xml"/><Relationship Id="rId10" Type="http://schemas.openxmlformats.org/officeDocument/2006/relationships/tags" Target="../tags/tag42.xml"/><Relationship Id="rId19" Type="http://schemas.openxmlformats.org/officeDocument/2006/relationships/tags" Target="../tags/tag51.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10" Type="http://schemas.openxmlformats.org/officeDocument/2006/relationships/image" Target="../media/image6.png"/><Relationship Id="rId4" Type="http://schemas.openxmlformats.org/officeDocument/2006/relationships/tags" Target="../tags/tag57.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18" Type="http://schemas.openxmlformats.org/officeDocument/2006/relationships/tags" Target="../tags/tag78.xml"/><Relationship Id="rId3" Type="http://schemas.openxmlformats.org/officeDocument/2006/relationships/tags" Target="../tags/tag63.xml"/><Relationship Id="rId21" Type="http://schemas.openxmlformats.org/officeDocument/2006/relationships/tags" Target="../tags/tag81.xml"/><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tags" Target="../tags/tag77.xml"/><Relationship Id="rId2" Type="http://schemas.openxmlformats.org/officeDocument/2006/relationships/tags" Target="../tags/tag62.xml"/><Relationship Id="rId16" Type="http://schemas.openxmlformats.org/officeDocument/2006/relationships/tags" Target="../tags/tag76.xml"/><Relationship Id="rId20" Type="http://schemas.openxmlformats.org/officeDocument/2006/relationships/tags" Target="../tags/tag80.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tags" Target="../tags/tag75.xml"/><Relationship Id="rId23" Type="http://schemas.openxmlformats.org/officeDocument/2006/relationships/notesSlide" Target="../notesSlides/notesSlide7.xml"/><Relationship Id="rId10" Type="http://schemas.openxmlformats.org/officeDocument/2006/relationships/tags" Target="../tags/tag70.xml"/><Relationship Id="rId19" Type="http://schemas.openxmlformats.org/officeDocument/2006/relationships/tags" Target="../tags/tag79.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 Id="rId22"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notesSlide" Target="../notesSlides/notesSlide8.xml"/><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slideLayout" Target="../slideLayouts/slideLayout16.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0" Type="http://schemas.openxmlformats.org/officeDocument/2006/relationships/tags" Target="../tags/tag91.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95.xml"/><Relationship Id="rId7" Type="http://schemas.openxmlformats.org/officeDocument/2006/relationships/notesSlide" Target="../notesSlides/notesSlide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16.xml"/><Relationship Id="rId5" Type="http://schemas.openxmlformats.org/officeDocument/2006/relationships/tags" Target="../tags/tag97.xml"/><Relationship Id="rId10" Type="http://schemas.openxmlformats.org/officeDocument/2006/relationships/image" Target="../media/image10.png"/><Relationship Id="rId4" Type="http://schemas.openxmlformats.org/officeDocument/2006/relationships/tags" Target="../tags/tag96.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24865" y="5477510"/>
            <a:ext cx="10369550" cy="721995"/>
          </a:xfrm>
          <a:prstGeom prst="rect">
            <a:avLst/>
          </a:prstGeom>
          <a:noFill/>
          <a:extLst>
            <a:ext uri="{909E8E84-426E-40DD-AFC4-6F175D3DCCD1}">
              <a14:hiddenFill xmlns:a14="http://schemas.microsoft.com/office/drawing/2010/main">
                <a:solidFill>
                  <a:srgbClr val="26252F"/>
                </a:solidFill>
              </a14:hiddenFill>
            </a:ext>
          </a:extLst>
        </p:spPr>
        <p:txBody>
          <a:bodyPr wrap="square" rtlCol="0">
            <a:spAutoFit/>
            <a:scene3d>
              <a:camera prst="orthographicFront"/>
              <a:lightRig rig="threePt" dir="t"/>
            </a:scene3d>
          </a:bodyPr>
          <a:lstStyle/>
          <a:p>
            <a:pPr algn="ctr" fontAlgn="auto">
              <a:lnSpc>
                <a:spcPct val="100000"/>
              </a:lnSpc>
            </a:pPr>
            <a:r>
              <a:rPr b="1" dirty="0" err="1">
                <a:solidFill>
                  <a:schemeClr val="tx1">
                    <a:lumMod val="65000"/>
                    <a:lumOff val="35000"/>
                  </a:schemeClr>
                </a:solidFill>
                <a:effectLst/>
                <a:latin typeface="微软雅黑" panose="020B0503020204020204" charset="-122"/>
                <a:ea typeface="微软雅黑" panose="020B0503020204020204" charset="-122"/>
                <a:cs typeface="黑体" panose="02010609060101010101" charset="-122"/>
                <a:sym typeface="+mn-ea"/>
              </a:rPr>
              <a:t>新型电力系统事业部</a:t>
            </a:r>
            <a:endParaRPr b="1" dirty="0">
              <a:solidFill>
                <a:schemeClr val="tx1">
                  <a:lumMod val="65000"/>
                  <a:lumOff val="35000"/>
                </a:schemeClr>
              </a:solidFill>
              <a:effectLst/>
              <a:latin typeface="微软雅黑" panose="020B0503020204020204" charset="-122"/>
              <a:ea typeface="微软雅黑" panose="020B0503020204020204" charset="-122"/>
              <a:cs typeface="黑体" panose="02010609060101010101" charset="-122"/>
              <a:sym typeface="+mn-ea"/>
            </a:endParaRPr>
          </a:p>
          <a:p>
            <a:pPr algn="ctr" fontAlgn="auto">
              <a:lnSpc>
                <a:spcPct val="100000"/>
              </a:lnSpc>
              <a:spcBef>
                <a:spcPts val="600"/>
              </a:spcBef>
            </a:pPr>
            <a:r>
              <a:rPr lang="en-US" altLang="zh-CN" b="1" dirty="0">
                <a:solidFill>
                  <a:schemeClr val="tx1">
                    <a:lumMod val="65000"/>
                    <a:lumOff val="35000"/>
                  </a:schemeClr>
                </a:solidFill>
                <a:effectLst/>
                <a:latin typeface="Segoe UI" panose="020B0502040204020203" charset="0"/>
                <a:ea typeface="微软雅黑" panose="020B0503020204020204" charset="-122"/>
                <a:cs typeface="Segoe UI" panose="020B0502040204020203" charset="0"/>
                <a:sym typeface="+mn-ea"/>
              </a:rPr>
              <a:t>2025.4</a:t>
            </a:r>
          </a:p>
        </p:txBody>
      </p:sp>
      <p:sp>
        <p:nvSpPr>
          <p:cNvPr id="7" name="文本框 6"/>
          <p:cNvSpPr txBox="1"/>
          <p:nvPr/>
        </p:nvSpPr>
        <p:spPr>
          <a:xfrm>
            <a:off x="824865" y="2146935"/>
            <a:ext cx="10182860" cy="886781"/>
          </a:xfrm>
          <a:prstGeom prst="rect">
            <a:avLst/>
          </a:prstGeom>
          <a:noFill/>
        </p:spPr>
        <p:txBody>
          <a:bodyPr wrap="square" rtlCol="0" anchor="t">
            <a:spAutoFit/>
          </a:bodyPr>
          <a:lstStyle/>
          <a:p>
            <a:pPr lvl="0" indent="0" algn="ctr" fontAlgn="base">
              <a:lnSpc>
                <a:spcPct val="130000"/>
              </a:lnSpc>
              <a:spcBef>
                <a:spcPct val="0"/>
              </a:spcBef>
              <a:spcAft>
                <a:spcPts val="0"/>
              </a:spcAft>
              <a:defRPr/>
            </a:pPr>
            <a:r>
              <a:rPr lang="zh-CN" altLang="en-US" sz="4400" b="1" dirty="0">
                <a:solidFill>
                  <a:srgbClr val="002060"/>
                </a:solidFill>
                <a:latin typeface="微软雅黑" panose="020B0503020204020204" charset="-122"/>
                <a:ea typeface="微软雅黑" panose="020B0503020204020204" charset="-122"/>
                <a:cs typeface="+mn-ea"/>
                <a:sym typeface="+mn-ea"/>
              </a:rPr>
              <a:t>智能远程运维平台方案</a:t>
            </a:r>
            <a:endParaRPr lang="zh-CN" sz="2400" b="1" dirty="0">
              <a:solidFill>
                <a:schemeClr val="tx1">
                  <a:lumMod val="75000"/>
                  <a:lumOff val="25000"/>
                </a:schemeClr>
              </a:solidFill>
              <a:effectLst/>
              <a:latin typeface="微软雅黑" panose="020B0503020204020204" charset="-122"/>
              <a:ea typeface="微软雅黑" panose="020B0503020204020204" charset="-122"/>
              <a:cs typeface="+mn-ea"/>
              <a:sym typeface="+mn-ea"/>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93D61-DE43-1F50-2FDD-AFBA668F49CF}"/>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25498B40-6F2C-AC5A-AB82-AECA681BAA90}"/>
              </a:ext>
            </a:extLst>
          </p:cNvPr>
          <p:cNvSpPr txBox="1"/>
          <p:nvPr/>
        </p:nvSpPr>
        <p:spPr>
          <a:xfrm>
            <a:off x="534035" y="333375"/>
            <a:ext cx="11345545" cy="398780"/>
          </a:xfrm>
          <a:prstGeom prst="rect">
            <a:avLst/>
          </a:prstGeom>
          <a:noFill/>
        </p:spPr>
        <p:txBody>
          <a:bodyPr wrap="square" rtlCol="0" anchor="t">
            <a:spAutoFit/>
          </a:bodyPr>
          <a:lstStyle/>
          <a:p>
            <a:r>
              <a:rPr lang="en-US" altLang="zh-CN" sz="2000" b="1">
                <a:solidFill>
                  <a:schemeClr val="tx1">
                    <a:lumMod val="50000"/>
                    <a:lumOff val="50000"/>
                  </a:schemeClr>
                </a:solidFill>
                <a:sym typeface="+mn-ea"/>
              </a:rPr>
              <a:t>  </a:t>
            </a:r>
          </a:p>
        </p:txBody>
      </p:sp>
      <p:sp>
        <p:nvSpPr>
          <p:cNvPr id="6" name="文本框 5">
            <a:extLst>
              <a:ext uri="{FF2B5EF4-FFF2-40B4-BE49-F238E27FC236}">
                <a16:creationId xmlns:a16="http://schemas.microsoft.com/office/drawing/2014/main" id="{3BA1F991-7D52-24F3-F19C-F6581AC9FC2C}"/>
              </a:ext>
            </a:extLst>
          </p:cNvPr>
          <p:cNvSpPr txBox="1"/>
          <p:nvPr>
            <p:custDataLst>
              <p:tags r:id="rId1"/>
            </p:custDataLst>
          </p:nvPr>
        </p:nvSpPr>
        <p:spPr>
          <a:xfrm>
            <a:off x="471805" y="377825"/>
            <a:ext cx="11345545" cy="460375"/>
          </a:xfrm>
          <a:prstGeom prst="rect">
            <a:avLst/>
          </a:prstGeom>
          <a:noFill/>
        </p:spPr>
        <p:txBody>
          <a:bodyPr wrap="square" rtlCol="0" anchor="t">
            <a:spAutoFit/>
          </a:bodyPr>
          <a:lstStyle/>
          <a:p>
            <a:r>
              <a:rPr lang="zh-CN" altLang="en-US" sz="2400" b="1" dirty="0">
                <a:solidFill>
                  <a:srgbClr val="002060"/>
                </a:solidFill>
                <a:sym typeface="+mn-ea"/>
              </a:rPr>
              <a:t>三、关键技术方案</a:t>
            </a:r>
            <a:endParaRPr lang="zh-CN" altLang="en-US" sz="2400" b="1" dirty="0">
              <a:solidFill>
                <a:schemeClr val="tx1">
                  <a:lumMod val="65000"/>
                  <a:lumOff val="35000"/>
                </a:schemeClr>
              </a:solidFill>
              <a:sym typeface="+mn-ea"/>
            </a:endParaRPr>
          </a:p>
        </p:txBody>
      </p:sp>
      <p:grpSp>
        <p:nvGrpSpPr>
          <p:cNvPr id="31" name="组合 30">
            <a:extLst>
              <a:ext uri="{FF2B5EF4-FFF2-40B4-BE49-F238E27FC236}">
                <a16:creationId xmlns:a16="http://schemas.microsoft.com/office/drawing/2014/main" id="{FCF00A9D-67FE-BCE8-F5B7-DF350642455F}"/>
              </a:ext>
            </a:extLst>
          </p:cNvPr>
          <p:cNvGrpSpPr/>
          <p:nvPr/>
        </p:nvGrpSpPr>
        <p:grpSpPr>
          <a:xfrm>
            <a:off x="534034" y="889357"/>
            <a:ext cx="11229105" cy="408053"/>
            <a:chOff x="359702" y="889357"/>
            <a:chExt cx="11403438" cy="360492"/>
          </a:xfrm>
        </p:grpSpPr>
        <p:sp>
          <p:nvSpPr>
            <p:cNvPr id="12" name="文本框 11">
              <a:extLst>
                <a:ext uri="{FF2B5EF4-FFF2-40B4-BE49-F238E27FC236}">
                  <a16:creationId xmlns:a16="http://schemas.microsoft.com/office/drawing/2014/main" id="{91084440-E3AA-40DD-EEB2-E76AD91F2BA6}"/>
                </a:ext>
              </a:extLst>
            </p:cNvPr>
            <p:cNvSpPr txBox="1"/>
            <p:nvPr/>
          </p:nvSpPr>
          <p:spPr>
            <a:xfrm>
              <a:off x="400982" y="899490"/>
              <a:ext cx="2958201" cy="350359"/>
            </a:xfrm>
            <a:prstGeom prst="rect">
              <a:avLst/>
            </a:prstGeom>
            <a:noFill/>
          </p:spPr>
          <p:txBody>
            <a:bodyPr wrap="none" rtlCol="0" anchor="t">
              <a:spAutoFit/>
            </a:bodyPr>
            <a:lstStyle/>
            <a:p>
              <a:pPr>
                <a:lnSpc>
                  <a:spcPct val="120000"/>
                </a:lnSpc>
              </a:pPr>
              <a:r>
                <a:rPr lang="en-US" altLang="zh-CN" b="1" dirty="0">
                  <a:latin typeface="微软雅黑" panose="020B0503020204020204" charset="-122"/>
                  <a:ea typeface="微软雅黑" panose="020B0503020204020204" charset="-122"/>
                  <a:sym typeface="+mn-ea"/>
                </a:rPr>
                <a:t>3.2 </a:t>
              </a:r>
              <a:r>
                <a:rPr lang="zh-CN" altLang="en-US" b="1" dirty="0">
                  <a:latin typeface="微软雅黑" panose="020B0503020204020204" charset="-122"/>
                  <a:ea typeface="微软雅黑" panose="020B0503020204020204" charset="-122"/>
                  <a:sym typeface="+mn-ea"/>
                </a:rPr>
                <a:t>存量终端运维改造方案</a:t>
              </a:r>
            </a:p>
          </p:txBody>
        </p:sp>
        <p:cxnSp>
          <p:nvCxnSpPr>
            <p:cNvPr id="14" name="直接连接符 13">
              <a:extLst>
                <a:ext uri="{FF2B5EF4-FFF2-40B4-BE49-F238E27FC236}">
                  <a16:creationId xmlns:a16="http://schemas.microsoft.com/office/drawing/2014/main" id="{CC8C546B-D177-8D26-AFB3-5009B3385F3A}"/>
                </a:ext>
              </a:extLst>
            </p:cNvPr>
            <p:cNvCxnSpPr>
              <a:cxnSpLocks/>
              <a:stCxn id="7" idx="2"/>
            </p:cNvCxnSpPr>
            <p:nvPr/>
          </p:nvCxnSpPr>
          <p:spPr>
            <a:xfrm>
              <a:off x="394281" y="1247775"/>
              <a:ext cx="11368859" cy="0"/>
            </a:xfrm>
            <a:prstGeom prst="line">
              <a:avLst/>
            </a:prstGeom>
            <a:ln w="381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65FC39C7-DD18-F887-52D3-4B0938E5D617}"/>
                </a:ext>
              </a:extLst>
            </p:cNvPr>
            <p:cNvSpPr/>
            <p:nvPr/>
          </p:nvSpPr>
          <p:spPr>
            <a:xfrm>
              <a:off x="359702" y="889357"/>
              <a:ext cx="69158" cy="358418"/>
            </a:xfrm>
            <a:prstGeom prst="rect">
              <a:avLst/>
            </a:prstGeom>
            <a:ln w="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 name="矩形 12">
            <a:extLst>
              <a:ext uri="{FF2B5EF4-FFF2-40B4-BE49-F238E27FC236}">
                <a16:creationId xmlns:a16="http://schemas.microsoft.com/office/drawing/2014/main" id="{78DC73B3-DD43-A5E4-5CD6-09EAD342FB6F}"/>
              </a:ext>
            </a:extLst>
          </p:cNvPr>
          <p:cNvSpPr/>
          <p:nvPr/>
        </p:nvSpPr>
        <p:spPr>
          <a:xfrm>
            <a:off x="602135" y="1521939"/>
            <a:ext cx="11195054" cy="859310"/>
          </a:xfrm>
          <a:prstGeom prst="rect">
            <a:avLst/>
          </a:prstGeom>
          <a:noFill/>
          <a:ln w="28575" cmpd="sng">
            <a:solidFill>
              <a:schemeClr val="accent1">
                <a:shade val="50000"/>
              </a:schemeClr>
            </a:solidFill>
            <a:prstDash val="dash"/>
          </a:ln>
        </p:spPr>
        <p:txBody>
          <a:bodyPr wrap="square">
            <a:noAutofit/>
          </a:bodyPr>
          <a:lstStyle/>
          <a:p>
            <a:pPr indent="457200">
              <a:lnSpc>
                <a:spcPct val="130000"/>
              </a:lnSpc>
            </a:pPr>
            <a:r>
              <a:rPr lang="zh-CN" altLang="en-US" sz="1600" dirty="0">
                <a:latin typeface="微软雅黑" panose="020B0503020204020204" charset="-122"/>
                <a:ea typeface="微软雅黑" panose="020B0503020204020204" charset="-122"/>
              </a:rPr>
              <a:t>智慧管理单元（加密模块）可支持多种传感器、监测模块接入，从加密信道获取现场设备的实时运行情况与设备分析情况，实现</a:t>
            </a:r>
            <a:r>
              <a:rPr lang="zh-CN" altLang="en-US" sz="1600" b="1" dirty="0">
                <a:solidFill>
                  <a:srgbClr val="FF0000"/>
                </a:solidFill>
                <a:latin typeface="微软雅黑" panose="020B0503020204020204" charset="-122"/>
                <a:ea typeface="微软雅黑" panose="020B0503020204020204" charset="-122"/>
              </a:rPr>
              <a:t>远程升级、远程查询、远程操作等</a:t>
            </a:r>
            <a:r>
              <a:rPr lang="zh-CN" altLang="en-US" sz="1600" dirty="0">
                <a:latin typeface="微软雅黑" panose="020B0503020204020204" charset="-122"/>
                <a:ea typeface="微软雅黑" panose="020B0503020204020204" charset="-122"/>
              </a:rPr>
              <a:t>功能。 减少人员现场运维次数</a:t>
            </a:r>
          </a:p>
        </p:txBody>
      </p:sp>
      <p:grpSp>
        <p:nvGrpSpPr>
          <p:cNvPr id="5" name="组合 4">
            <a:extLst>
              <a:ext uri="{FF2B5EF4-FFF2-40B4-BE49-F238E27FC236}">
                <a16:creationId xmlns:a16="http://schemas.microsoft.com/office/drawing/2014/main" id="{BCEE60FD-8402-AF22-1C31-6AE89CEF1A17}"/>
              </a:ext>
            </a:extLst>
          </p:cNvPr>
          <p:cNvGrpSpPr/>
          <p:nvPr/>
        </p:nvGrpSpPr>
        <p:grpSpPr>
          <a:xfrm>
            <a:off x="403331" y="3044568"/>
            <a:ext cx="4398010" cy="3264729"/>
            <a:chOff x="11372" y="4575"/>
            <a:chExt cx="7336" cy="5850"/>
          </a:xfrm>
        </p:grpSpPr>
        <p:sp>
          <p:nvSpPr>
            <p:cNvPr id="8" name="圆: 空心 7">
              <a:extLst>
                <a:ext uri="{FF2B5EF4-FFF2-40B4-BE49-F238E27FC236}">
                  <a16:creationId xmlns:a16="http://schemas.microsoft.com/office/drawing/2014/main" id="{B76C57F4-24C1-3D5D-F1FA-8697BDC8CDE1}"/>
                </a:ext>
              </a:extLst>
            </p:cNvPr>
            <p:cNvSpPr/>
            <p:nvPr/>
          </p:nvSpPr>
          <p:spPr>
            <a:xfrm>
              <a:off x="15950" y="4708"/>
              <a:ext cx="2141" cy="2141"/>
            </a:xfrm>
            <a:prstGeom prst="donut">
              <a:avLst>
                <a:gd name="adj" fmla="val 12532"/>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9" name="直接箭头连接符 8">
              <a:extLst>
                <a:ext uri="{FF2B5EF4-FFF2-40B4-BE49-F238E27FC236}">
                  <a16:creationId xmlns:a16="http://schemas.microsoft.com/office/drawing/2014/main" id="{791425DE-F3F0-EF26-41D8-4D0BA47B9097}"/>
                </a:ext>
              </a:extLst>
            </p:cNvPr>
            <p:cNvCxnSpPr/>
            <p:nvPr/>
          </p:nvCxnSpPr>
          <p:spPr>
            <a:xfrm>
              <a:off x="14561" y="6464"/>
              <a:ext cx="1041" cy="0"/>
            </a:xfrm>
            <a:prstGeom prst="straightConnector1">
              <a:avLst/>
            </a:prstGeom>
            <a:solidFill>
              <a:schemeClr val="bg1"/>
            </a:solidFill>
            <a:ln w="12700" cap="flat" cmpd="sng" algn="ctr">
              <a:solidFill>
                <a:srgbClr val="C00000"/>
              </a:solidFill>
              <a:prstDash val="solid"/>
              <a:round/>
              <a:headEnd type="none" w="med" len="med"/>
              <a:tailEnd type="triangle" w="med" len="med"/>
            </a:ln>
          </p:spPr>
        </p:cxnSp>
        <p:cxnSp>
          <p:nvCxnSpPr>
            <p:cNvPr id="10" name="直接箭头连接符 9">
              <a:extLst>
                <a:ext uri="{FF2B5EF4-FFF2-40B4-BE49-F238E27FC236}">
                  <a16:creationId xmlns:a16="http://schemas.microsoft.com/office/drawing/2014/main" id="{8875F809-14CA-8F81-209A-19E490850609}"/>
                </a:ext>
              </a:extLst>
            </p:cNvPr>
            <p:cNvCxnSpPr/>
            <p:nvPr/>
          </p:nvCxnSpPr>
          <p:spPr>
            <a:xfrm flipV="1">
              <a:off x="12863" y="5814"/>
              <a:ext cx="567" cy="0"/>
            </a:xfrm>
            <a:prstGeom prst="straightConnector1">
              <a:avLst/>
            </a:prstGeom>
            <a:solidFill>
              <a:schemeClr val="bg1"/>
            </a:solidFill>
            <a:ln w="12700" cap="flat" cmpd="sng" algn="ctr">
              <a:solidFill>
                <a:srgbClr val="002060"/>
              </a:solidFill>
              <a:prstDash val="solid"/>
              <a:round/>
              <a:headEnd type="none" w="med" len="med"/>
              <a:tailEnd type="triangle" w="med" len="med"/>
            </a:ln>
          </p:spPr>
        </p:cxnSp>
        <p:cxnSp>
          <p:nvCxnSpPr>
            <p:cNvPr id="11" name="直接箭头连接符 10">
              <a:extLst>
                <a:ext uri="{FF2B5EF4-FFF2-40B4-BE49-F238E27FC236}">
                  <a16:creationId xmlns:a16="http://schemas.microsoft.com/office/drawing/2014/main" id="{C93D7F08-643F-C3C8-F2EB-62C221772928}"/>
                </a:ext>
              </a:extLst>
            </p:cNvPr>
            <p:cNvCxnSpPr/>
            <p:nvPr/>
          </p:nvCxnSpPr>
          <p:spPr>
            <a:xfrm flipV="1">
              <a:off x="12865" y="6467"/>
              <a:ext cx="567" cy="0"/>
            </a:xfrm>
            <a:prstGeom prst="straightConnector1">
              <a:avLst/>
            </a:prstGeom>
            <a:solidFill>
              <a:schemeClr val="bg1"/>
            </a:solidFill>
            <a:ln w="12700" cap="flat" cmpd="sng" algn="ctr">
              <a:solidFill>
                <a:srgbClr val="C00000"/>
              </a:solidFill>
              <a:prstDash val="solid"/>
              <a:round/>
              <a:headEnd type="none" w="med" len="med"/>
              <a:tailEnd type="triangle" w="med" len="med"/>
            </a:ln>
          </p:spPr>
        </p:cxnSp>
        <p:cxnSp>
          <p:nvCxnSpPr>
            <p:cNvPr id="13" name="直接箭头连接符 12">
              <a:extLst>
                <a:ext uri="{FF2B5EF4-FFF2-40B4-BE49-F238E27FC236}">
                  <a16:creationId xmlns:a16="http://schemas.microsoft.com/office/drawing/2014/main" id="{3B2CA8D9-340C-F2D6-3600-E63C9D19C676}"/>
                </a:ext>
              </a:extLst>
            </p:cNvPr>
            <p:cNvCxnSpPr/>
            <p:nvPr/>
          </p:nvCxnSpPr>
          <p:spPr>
            <a:xfrm>
              <a:off x="14561" y="5850"/>
              <a:ext cx="1041" cy="0"/>
            </a:xfrm>
            <a:prstGeom prst="straightConnector1">
              <a:avLst/>
            </a:prstGeom>
            <a:solidFill>
              <a:schemeClr val="bg1"/>
            </a:solidFill>
            <a:ln w="12700" cap="flat" cmpd="sng" algn="ctr">
              <a:solidFill>
                <a:srgbClr val="002060"/>
              </a:solidFill>
              <a:prstDash val="solid"/>
              <a:round/>
              <a:headEnd type="none" w="med" len="med"/>
              <a:tailEnd type="triangle" w="med" len="med"/>
            </a:ln>
          </p:spPr>
        </p:cxnSp>
        <p:sp>
          <p:nvSpPr>
            <p:cNvPr id="15" name="文本框 14">
              <a:extLst>
                <a:ext uri="{FF2B5EF4-FFF2-40B4-BE49-F238E27FC236}">
                  <a16:creationId xmlns:a16="http://schemas.microsoft.com/office/drawing/2014/main" id="{2C7FC541-C33B-108F-5B18-69220B6BF113}"/>
                </a:ext>
              </a:extLst>
            </p:cNvPr>
            <p:cNvSpPr txBox="1"/>
            <p:nvPr/>
          </p:nvSpPr>
          <p:spPr>
            <a:xfrm>
              <a:off x="13165" y="5214"/>
              <a:ext cx="1847" cy="467"/>
            </a:xfrm>
            <a:prstGeom prst="rect">
              <a:avLst/>
            </a:prstGeom>
            <a:noFill/>
          </p:spPr>
          <p:txBody>
            <a:bodyPr wrap="square" rtlCol="0">
              <a:spAutoFit/>
            </a:bodyPr>
            <a:lstStyle/>
            <a:p>
              <a:pPr algn="ctr"/>
              <a:r>
                <a:rPr lang="zh-CN" altLang="en-US" sz="1100" b="0" dirty="0">
                  <a:solidFill>
                    <a:srgbClr val="0070C0"/>
                  </a:solidFill>
                  <a:latin typeface="微软雅黑" panose="020B0503020204020204" charset="-122"/>
                  <a:ea typeface="微软雅黑" panose="020B0503020204020204" charset="-122"/>
                </a:rPr>
                <a:t>电网运行数据</a:t>
              </a:r>
            </a:p>
          </p:txBody>
        </p:sp>
        <p:pic>
          <p:nvPicPr>
            <p:cNvPr id="16" name="图片 15">
              <a:extLst>
                <a:ext uri="{FF2B5EF4-FFF2-40B4-BE49-F238E27FC236}">
                  <a16:creationId xmlns:a16="http://schemas.microsoft.com/office/drawing/2014/main" id="{51E15DE9-0311-DA3D-7CC4-4DD0F34C89A8}"/>
                </a:ext>
              </a:extLst>
            </p:cNvPr>
            <p:cNvPicPr>
              <a:picLocks noChangeAspect="1"/>
            </p:cNvPicPr>
            <p:nvPr/>
          </p:nvPicPr>
          <p:blipFill>
            <a:blip r:embed="rId5" cstate="screen">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a:off x="11581" y="4575"/>
              <a:ext cx="1464" cy="2391"/>
            </a:xfrm>
            <a:prstGeom prst="rect">
              <a:avLst/>
            </a:prstGeom>
          </p:spPr>
        </p:pic>
        <p:pic>
          <p:nvPicPr>
            <p:cNvPr id="18" name="图片 17">
              <a:extLst>
                <a:ext uri="{FF2B5EF4-FFF2-40B4-BE49-F238E27FC236}">
                  <a16:creationId xmlns:a16="http://schemas.microsoft.com/office/drawing/2014/main" id="{DF68B281-2B78-C59C-24D1-B9104C34084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5208" b="87090" l="12287" r="87762">
                          <a14:foregroundMark x1="14578" y1="51094" x2="52901" y2="18490"/>
                          <a14:foregroundMark x1="52901" y1="18490" x2="58508" y2="18928"/>
                          <a14:foregroundMark x1="17309" y1="18764" x2="15066" y2="49508"/>
                          <a14:foregroundMark x1="15212" y1="22101" x2="14871" y2="52462"/>
                          <a14:foregroundMark x1="13749" y1="53337" x2="52170" y2="17341"/>
                          <a14:foregroundMark x1="52170" y1="17341" x2="59288" y2="17670"/>
                          <a14:foregroundMark x1="12969" y1="15208" x2="61677" y2="19256"/>
                          <a14:foregroundMark x1="12335" y1="15372" x2="13311" y2="55470"/>
                          <a14:foregroundMark x1="26085" y1="82549" x2="72891" y2="80088"/>
                          <a14:foregroundMark x1="26377" y1="87090" x2="52901" y2="87090"/>
                          <a14:foregroundMark x1="83130" y1="77790" x2="87762" y2="79705"/>
                        </a14:backgroundRemoval>
                      </a14:imgEffect>
                    </a14:imgLayer>
                  </a14:imgProps>
                </a:ext>
              </a:extLst>
            </a:blip>
            <a:srcRect l="9827" t="11648" r="9559" b="8875"/>
            <a:stretch>
              <a:fillRect/>
            </a:stretch>
          </p:blipFill>
          <p:spPr>
            <a:xfrm>
              <a:off x="17005" y="8899"/>
              <a:ext cx="1703" cy="1526"/>
            </a:xfrm>
            <a:prstGeom prst="rect">
              <a:avLst/>
            </a:prstGeom>
            <a:ln>
              <a:noFill/>
            </a:ln>
          </p:spPr>
        </p:pic>
        <p:sp>
          <p:nvSpPr>
            <p:cNvPr id="19" name="矩形: 圆角 18">
              <a:extLst>
                <a:ext uri="{FF2B5EF4-FFF2-40B4-BE49-F238E27FC236}">
                  <a16:creationId xmlns:a16="http://schemas.microsoft.com/office/drawing/2014/main" id="{1C2B5829-D5B0-57DD-A443-17AA40F23A91}"/>
                </a:ext>
              </a:extLst>
            </p:cNvPr>
            <p:cNvSpPr/>
            <p:nvPr/>
          </p:nvSpPr>
          <p:spPr>
            <a:xfrm>
              <a:off x="15420" y="6885"/>
              <a:ext cx="3007" cy="782"/>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charset="-122"/>
                  <a:ea typeface="微软雅黑" panose="020B0503020204020204" charset="-122"/>
                </a:rPr>
                <a:t>智能管理单元</a:t>
              </a:r>
            </a:p>
          </p:txBody>
        </p:sp>
        <p:cxnSp>
          <p:nvCxnSpPr>
            <p:cNvPr id="20" name="直接箭头连接符 19">
              <a:extLst>
                <a:ext uri="{FF2B5EF4-FFF2-40B4-BE49-F238E27FC236}">
                  <a16:creationId xmlns:a16="http://schemas.microsoft.com/office/drawing/2014/main" id="{A8ECB8A0-AD04-47D2-BE52-7E59E8B20D6A}"/>
                </a:ext>
              </a:extLst>
            </p:cNvPr>
            <p:cNvCxnSpPr/>
            <p:nvPr/>
          </p:nvCxnSpPr>
          <p:spPr>
            <a:xfrm>
              <a:off x="17304" y="7667"/>
              <a:ext cx="0" cy="1035"/>
            </a:xfrm>
            <a:prstGeom prst="straightConnector1">
              <a:avLst/>
            </a:prstGeom>
            <a:ln w="28575" cap="rnd">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2FCA77CC-3E2E-0DBA-1562-C0EDA24980D8}"/>
                </a:ext>
              </a:extLst>
            </p:cNvPr>
            <p:cNvCxnSpPr/>
            <p:nvPr/>
          </p:nvCxnSpPr>
          <p:spPr>
            <a:xfrm>
              <a:off x="17541" y="7667"/>
              <a:ext cx="0" cy="1035"/>
            </a:xfrm>
            <a:prstGeom prst="straightConnector1">
              <a:avLst/>
            </a:prstGeom>
            <a:ln w="28575" cap="rnd">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C1FA35AF-E93F-2EA2-0FA5-ABAB1DFE0600}"/>
                </a:ext>
              </a:extLst>
            </p:cNvPr>
            <p:cNvSpPr txBox="1"/>
            <p:nvPr/>
          </p:nvSpPr>
          <p:spPr>
            <a:xfrm>
              <a:off x="17485" y="8013"/>
              <a:ext cx="1008" cy="412"/>
            </a:xfrm>
            <a:prstGeom prst="rect">
              <a:avLst/>
            </a:prstGeom>
            <a:noFill/>
          </p:spPr>
          <p:txBody>
            <a:bodyPr wrap="square" rtlCol="0">
              <a:spAutoFit/>
            </a:bodyPr>
            <a:lstStyle/>
            <a:p>
              <a:pPr algn="ctr"/>
              <a:r>
                <a:rPr lang="en-US" altLang="zh-CN" sz="900" b="1" dirty="0">
                  <a:solidFill>
                    <a:schemeClr val="tx1">
                      <a:lumMod val="75000"/>
                      <a:lumOff val="25000"/>
                    </a:schemeClr>
                  </a:solidFill>
                  <a:latin typeface="微软雅黑" panose="020B0503020204020204" charset="-122"/>
                  <a:ea typeface="微软雅黑" panose="020B0503020204020204" charset="-122"/>
                </a:rPr>
                <a:t>5G</a:t>
              </a:r>
              <a:r>
                <a:rPr lang="zh-CN" altLang="en-US" sz="900" b="1" dirty="0">
                  <a:solidFill>
                    <a:schemeClr val="tx1">
                      <a:lumMod val="75000"/>
                      <a:lumOff val="25000"/>
                    </a:schemeClr>
                  </a:solidFill>
                  <a:latin typeface="微软雅黑" panose="020B0503020204020204" charset="-122"/>
                  <a:ea typeface="微软雅黑" panose="020B0503020204020204" charset="-122"/>
                </a:rPr>
                <a:t>通信</a:t>
              </a:r>
            </a:p>
          </p:txBody>
        </p:sp>
        <p:pic>
          <p:nvPicPr>
            <p:cNvPr id="23" name="图片 22">
              <a:extLst>
                <a:ext uri="{FF2B5EF4-FFF2-40B4-BE49-F238E27FC236}">
                  <a16:creationId xmlns:a16="http://schemas.microsoft.com/office/drawing/2014/main" id="{E49C9F14-4819-C64E-D59F-8D5877FD42A5}"/>
                </a:ext>
              </a:extLst>
            </p:cNvPr>
            <p:cNvPicPr/>
            <p:nvPr/>
          </p:nvPicPr>
          <p:blipFill>
            <a:blip r:embed="rId8"/>
            <a:srcRect l="5102" t="1799" r="4354" b="5813"/>
            <a:stretch>
              <a:fillRect/>
            </a:stretch>
          </p:blipFill>
          <p:spPr>
            <a:xfrm>
              <a:off x="11834" y="8173"/>
              <a:ext cx="1471" cy="727"/>
            </a:xfrm>
            <a:custGeom>
              <a:avLst/>
              <a:gdLst>
                <a:gd name="connsiteX0" fmla="*/ 62091 w 933865"/>
                <a:gd name="connsiteY0" fmla="*/ 0 h 461434"/>
                <a:gd name="connsiteX1" fmla="*/ 871774 w 933865"/>
                <a:gd name="connsiteY1" fmla="*/ 0 h 461434"/>
                <a:gd name="connsiteX2" fmla="*/ 933865 w 933865"/>
                <a:gd name="connsiteY2" fmla="*/ 62091 h 461434"/>
                <a:gd name="connsiteX3" fmla="*/ 933865 w 933865"/>
                <a:gd name="connsiteY3" fmla="*/ 399343 h 461434"/>
                <a:gd name="connsiteX4" fmla="*/ 871774 w 933865"/>
                <a:gd name="connsiteY4" fmla="*/ 461434 h 461434"/>
                <a:gd name="connsiteX5" fmla="*/ 62091 w 933865"/>
                <a:gd name="connsiteY5" fmla="*/ 461434 h 461434"/>
                <a:gd name="connsiteX6" fmla="*/ 0 w 933865"/>
                <a:gd name="connsiteY6" fmla="*/ 399343 h 461434"/>
                <a:gd name="connsiteX7" fmla="*/ 0 w 933865"/>
                <a:gd name="connsiteY7" fmla="*/ 62091 h 461434"/>
                <a:gd name="connsiteX8" fmla="*/ 62091 w 933865"/>
                <a:gd name="connsiteY8" fmla="*/ 0 h 46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865" h="461434">
                  <a:moveTo>
                    <a:pt x="62091" y="0"/>
                  </a:moveTo>
                  <a:lnTo>
                    <a:pt x="871774" y="0"/>
                  </a:lnTo>
                  <a:cubicBezTo>
                    <a:pt x="906066" y="0"/>
                    <a:pt x="933865" y="27799"/>
                    <a:pt x="933865" y="62091"/>
                  </a:cubicBezTo>
                  <a:lnTo>
                    <a:pt x="933865" y="399343"/>
                  </a:lnTo>
                  <a:cubicBezTo>
                    <a:pt x="933865" y="433635"/>
                    <a:pt x="906066" y="461434"/>
                    <a:pt x="871774" y="461434"/>
                  </a:cubicBezTo>
                  <a:lnTo>
                    <a:pt x="62091" y="461434"/>
                  </a:lnTo>
                  <a:cubicBezTo>
                    <a:pt x="27799" y="461434"/>
                    <a:pt x="0" y="433635"/>
                    <a:pt x="0" y="399343"/>
                  </a:cubicBezTo>
                  <a:lnTo>
                    <a:pt x="0" y="62091"/>
                  </a:lnTo>
                  <a:cubicBezTo>
                    <a:pt x="0" y="27799"/>
                    <a:pt x="27799" y="0"/>
                    <a:pt x="62091" y="0"/>
                  </a:cubicBezTo>
                  <a:close/>
                </a:path>
              </a:pathLst>
            </a:custGeom>
            <a:ln w="3175">
              <a:solidFill>
                <a:schemeClr val="bg1">
                  <a:lumMod val="75000"/>
                </a:schemeClr>
              </a:solidFill>
            </a:ln>
          </p:spPr>
        </p:pic>
        <p:sp>
          <p:nvSpPr>
            <p:cNvPr id="24" name="文本框 23">
              <a:extLst>
                <a:ext uri="{FF2B5EF4-FFF2-40B4-BE49-F238E27FC236}">
                  <a16:creationId xmlns:a16="http://schemas.microsoft.com/office/drawing/2014/main" id="{F5A08264-28DF-7892-8EE0-0D1E06332511}"/>
                </a:ext>
              </a:extLst>
            </p:cNvPr>
            <p:cNvSpPr txBox="1"/>
            <p:nvPr/>
          </p:nvSpPr>
          <p:spPr>
            <a:xfrm>
              <a:off x="13563" y="8852"/>
              <a:ext cx="1563" cy="412"/>
            </a:xfrm>
            <a:prstGeom prst="rect">
              <a:avLst/>
            </a:prstGeom>
            <a:noFill/>
          </p:spPr>
          <p:txBody>
            <a:bodyPr wrap="square" rtlCol="0">
              <a:spAutoFit/>
            </a:bodyPr>
            <a:lstStyle/>
            <a:p>
              <a:pPr indent="0" algn="ctr" fontAlgn="auto">
                <a:lnSpc>
                  <a:spcPct val="100000"/>
                </a:lnSpc>
                <a:spcBef>
                  <a:spcPts val="0"/>
                </a:spcBef>
                <a:spcAft>
                  <a:spcPts val="0"/>
                </a:spcAft>
                <a:buClrTx/>
                <a:buSzTx/>
                <a:buFont typeface="Wingdings" panose="05000000000000000000" charset="0"/>
                <a:buNone/>
                <a:defRPr/>
              </a:pPr>
              <a:r>
                <a:rPr lang="zh-CN" altLang="en-US" sz="900" dirty="0">
                  <a:latin typeface="微软雅黑" panose="020B0503020204020204" charset="-122"/>
                  <a:ea typeface="微软雅黑" panose="020B0503020204020204" charset="-122"/>
                  <a:cs typeface="微软雅黑" panose="020B0503020204020204" charset="-122"/>
                  <a:sym typeface="+mn-ea"/>
                </a:rPr>
                <a:t>配电运维平台</a:t>
              </a:r>
              <a:endParaRPr lang="zh-CN" altLang="en-US" sz="900" dirty="0">
                <a:latin typeface="微软雅黑" panose="020B0503020204020204" charset="-122"/>
                <a:ea typeface="微软雅黑" panose="020B0503020204020204" charset="-122"/>
              </a:endParaRPr>
            </a:p>
          </p:txBody>
        </p:sp>
        <p:sp>
          <p:nvSpPr>
            <p:cNvPr id="25" name="文本框 24">
              <a:extLst>
                <a:ext uri="{FF2B5EF4-FFF2-40B4-BE49-F238E27FC236}">
                  <a16:creationId xmlns:a16="http://schemas.microsoft.com/office/drawing/2014/main" id="{8674EFB2-8186-1CCB-06B4-DD976330651F}"/>
                </a:ext>
              </a:extLst>
            </p:cNvPr>
            <p:cNvSpPr txBox="1"/>
            <p:nvPr/>
          </p:nvSpPr>
          <p:spPr>
            <a:xfrm>
              <a:off x="11681" y="8852"/>
              <a:ext cx="1775" cy="386"/>
            </a:xfrm>
            <a:prstGeom prst="rect">
              <a:avLst/>
            </a:prstGeom>
            <a:noFill/>
          </p:spPr>
          <p:txBody>
            <a:bodyPr wrap="square" rtlCol="0">
              <a:spAutoFit/>
            </a:bodyPr>
            <a:lstStyle/>
            <a:p>
              <a:pPr marL="0" marR="0" indent="0" algn="ctr" defTabSz="914400" rtl="0" eaLnBrk="1" fontAlgn="base" latinLnBrk="0" hangingPunct="1">
                <a:lnSpc>
                  <a:spcPct val="90000"/>
                </a:lnSpc>
                <a:spcBef>
                  <a:spcPct val="50000"/>
                </a:spcBef>
                <a:spcAft>
                  <a:spcPct val="0"/>
                </a:spcAft>
                <a:buClr>
                  <a:schemeClr val="bg2"/>
                </a:buClr>
                <a:buSzTx/>
                <a:buFontTx/>
                <a:buNone/>
              </a:pPr>
              <a:r>
                <a:rPr kumimoji="0" lang="zh-CN" altLang="en-US" sz="900" b="0" i="0" u="none" strike="noStrike" cap="none" normalizeH="0" baseline="0" dirty="0">
                  <a:ln>
                    <a:noFill/>
                  </a:ln>
                  <a:solidFill>
                    <a:schemeClr val="tx1"/>
                  </a:solidFill>
                  <a:effectLst/>
                  <a:latin typeface="微软雅黑" panose="020B0503020204020204" charset="-122"/>
                  <a:ea typeface="微软雅黑" panose="020B0503020204020204" charset="-122"/>
                  <a:cs typeface="Arial" panose="020B0604020202020204" pitchFamily="34" charset="0"/>
                </a:rPr>
                <a:t>海量准实时平台</a:t>
              </a:r>
            </a:p>
          </p:txBody>
        </p:sp>
        <p:grpSp>
          <p:nvGrpSpPr>
            <p:cNvPr id="26" name="组合 25">
              <a:extLst>
                <a:ext uri="{FF2B5EF4-FFF2-40B4-BE49-F238E27FC236}">
                  <a16:creationId xmlns:a16="http://schemas.microsoft.com/office/drawing/2014/main" id="{9DA05C16-2BFD-078B-E87A-75AE1408E60B}"/>
                </a:ext>
              </a:extLst>
            </p:cNvPr>
            <p:cNvGrpSpPr/>
            <p:nvPr/>
          </p:nvGrpSpPr>
          <p:grpSpPr>
            <a:xfrm>
              <a:off x="11781" y="9408"/>
              <a:ext cx="1643" cy="817"/>
              <a:chOff x="7836451" y="4758240"/>
              <a:chExt cx="1752003" cy="870903"/>
            </a:xfrm>
          </p:grpSpPr>
          <p:pic>
            <p:nvPicPr>
              <p:cNvPr id="53" name="图片 52" descr="mmexport1646214855691">
                <a:extLst>
                  <a:ext uri="{FF2B5EF4-FFF2-40B4-BE49-F238E27FC236}">
                    <a16:creationId xmlns:a16="http://schemas.microsoft.com/office/drawing/2014/main" id="{1F7DA846-B34E-341A-C2B7-91E853894BC5}"/>
                  </a:ext>
                </a:extLst>
              </p:cNvPr>
              <p:cNvPicPr>
                <a:picLocks noChangeAspect="1"/>
              </p:cNvPicPr>
              <p:nvPr/>
            </p:nvPicPr>
            <p:blipFill>
              <a:blip r:embed="rId9"/>
              <a:srcRect l="1047" t="2645" r="1047" b="1399"/>
              <a:stretch>
                <a:fillRect/>
              </a:stretch>
            </p:blipFill>
            <p:spPr>
              <a:xfrm>
                <a:off x="7836451" y="4758240"/>
                <a:ext cx="1752003" cy="870903"/>
              </a:xfrm>
              <a:custGeom>
                <a:avLst/>
                <a:gdLst>
                  <a:gd name="connsiteX0" fmla="*/ 145153 w 1752003"/>
                  <a:gd name="connsiteY0" fmla="*/ 0 h 870903"/>
                  <a:gd name="connsiteX1" fmla="*/ 1606850 w 1752003"/>
                  <a:gd name="connsiteY1" fmla="*/ 0 h 870903"/>
                  <a:gd name="connsiteX2" fmla="*/ 1752003 w 1752003"/>
                  <a:gd name="connsiteY2" fmla="*/ 145153 h 870903"/>
                  <a:gd name="connsiteX3" fmla="*/ 1752003 w 1752003"/>
                  <a:gd name="connsiteY3" fmla="*/ 725750 h 870903"/>
                  <a:gd name="connsiteX4" fmla="*/ 1606850 w 1752003"/>
                  <a:gd name="connsiteY4" fmla="*/ 870903 h 870903"/>
                  <a:gd name="connsiteX5" fmla="*/ 145153 w 1752003"/>
                  <a:gd name="connsiteY5" fmla="*/ 870903 h 870903"/>
                  <a:gd name="connsiteX6" fmla="*/ 0 w 1752003"/>
                  <a:gd name="connsiteY6" fmla="*/ 725750 h 870903"/>
                  <a:gd name="connsiteX7" fmla="*/ 0 w 1752003"/>
                  <a:gd name="connsiteY7" fmla="*/ 145153 h 870903"/>
                  <a:gd name="connsiteX8" fmla="*/ 145153 w 1752003"/>
                  <a:gd name="connsiteY8" fmla="*/ 0 h 8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2003" h="870903">
                    <a:moveTo>
                      <a:pt x="145153" y="0"/>
                    </a:moveTo>
                    <a:lnTo>
                      <a:pt x="1606850" y="0"/>
                    </a:lnTo>
                    <a:cubicBezTo>
                      <a:pt x="1687016" y="0"/>
                      <a:pt x="1752003" y="64987"/>
                      <a:pt x="1752003" y="145153"/>
                    </a:cubicBezTo>
                    <a:lnTo>
                      <a:pt x="1752003" y="725750"/>
                    </a:lnTo>
                    <a:cubicBezTo>
                      <a:pt x="1752003" y="805916"/>
                      <a:pt x="1687016" y="870903"/>
                      <a:pt x="1606850" y="870903"/>
                    </a:cubicBezTo>
                    <a:lnTo>
                      <a:pt x="145153" y="870903"/>
                    </a:lnTo>
                    <a:cubicBezTo>
                      <a:pt x="64987" y="870903"/>
                      <a:pt x="0" y="805916"/>
                      <a:pt x="0" y="725750"/>
                    </a:cubicBezTo>
                    <a:lnTo>
                      <a:pt x="0" y="145153"/>
                    </a:lnTo>
                    <a:cubicBezTo>
                      <a:pt x="0" y="64987"/>
                      <a:pt x="64987" y="0"/>
                      <a:pt x="145153" y="0"/>
                    </a:cubicBezTo>
                    <a:close/>
                  </a:path>
                </a:pathLst>
              </a:custGeom>
            </p:spPr>
          </p:pic>
          <p:sp>
            <p:nvSpPr>
              <p:cNvPr id="54" name="矩形: 圆角 53">
                <a:extLst>
                  <a:ext uri="{FF2B5EF4-FFF2-40B4-BE49-F238E27FC236}">
                    <a16:creationId xmlns:a16="http://schemas.microsoft.com/office/drawing/2014/main" id="{CF630599-DC85-EA37-9AF6-B2090162E703}"/>
                  </a:ext>
                </a:extLst>
              </p:cNvPr>
              <p:cNvSpPr/>
              <p:nvPr/>
            </p:nvSpPr>
            <p:spPr>
              <a:xfrm>
                <a:off x="7926388" y="4758240"/>
                <a:ext cx="387996" cy="81782"/>
              </a:xfrm>
              <a:prstGeom prst="roundRect">
                <a:avLst>
                  <a:gd name="adj" fmla="val 50000"/>
                </a:avLst>
              </a:prstGeom>
              <a:solidFill>
                <a:srgbClr val="5DB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latin typeface="思源宋体 CN Medium" panose="02020500000000000000" pitchFamily="18" charset="-122"/>
                  <a:ea typeface="思源宋体 CN Medium" panose="02020500000000000000" pitchFamily="18" charset="-122"/>
                </a:endParaRPr>
              </a:p>
            </p:txBody>
          </p:sp>
        </p:grpSp>
        <p:cxnSp>
          <p:nvCxnSpPr>
            <p:cNvPr id="27" name="直接箭头连接符 26">
              <a:extLst>
                <a:ext uri="{FF2B5EF4-FFF2-40B4-BE49-F238E27FC236}">
                  <a16:creationId xmlns:a16="http://schemas.microsoft.com/office/drawing/2014/main" id="{E21F7CE8-22AA-8A18-C348-AD753092DE15}"/>
                </a:ext>
              </a:extLst>
            </p:cNvPr>
            <p:cNvCxnSpPr/>
            <p:nvPr/>
          </p:nvCxnSpPr>
          <p:spPr>
            <a:xfrm>
              <a:off x="15122" y="8589"/>
              <a:ext cx="1550" cy="714"/>
            </a:xfrm>
            <a:prstGeom prst="straightConnector1">
              <a:avLst/>
            </a:prstGeom>
            <a:ln w="28575" cap="rnd">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7DCD58A4-F162-F56F-6C15-99E9F260588B}"/>
                </a:ext>
              </a:extLst>
            </p:cNvPr>
            <p:cNvSpPr txBox="1"/>
            <p:nvPr/>
          </p:nvSpPr>
          <p:spPr>
            <a:xfrm rot="1504747">
              <a:off x="15419" y="7890"/>
              <a:ext cx="1744" cy="1129"/>
            </a:xfrm>
            <a:prstGeom prst="rect">
              <a:avLst/>
            </a:prstGeom>
            <a:noFill/>
          </p:spPr>
          <p:txBody>
            <a:bodyPr wrap="square" rtlCol="0">
              <a:spAutoFit/>
            </a:bodyPr>
            <a:lstStyle/>
            <a:p>
              <a:pPr algn="just">
                <a:lnSpc>
                  <a:spcPct val="125000"/>
                </a:lnSpc>
                <a:buFont typeface="Arial" panose="020B0604020202020204" pitchFamily="34" charset="0"/>
                <a:buNone/>
              </a:pPr>
              <a:r>
                <a:rPr lang="zh-CN" altLang="en-US" sz="800" b="1" dirty="0">
                  <a:solidFill>
                    <a:prstClr val="black"/>
                  </a:solidFill>
                  <a:latin typeface="微软雅黑" panose="020B0503020204020204" charset="-122"/>
                  <a:ea typeface="微软雅黑" panose="020B0503020204020204" charset="-122"/>
                </a:rPr>
                <a:t>准实时数据传输：</a:t>
              </a:r>
              <a:endParaRPr lang="zh-CN" altLang="en-US" sz="800" dirty="0">
                <a:solidFill>
                  <a:prstClr val="black"/>
                </a:solidFill>
                <a:latin typeface="微软雅黑" panose="020B0503020204020204" charset="-122"/>
                <a:ea typeface="微软雅黑" panose="020B0503020204020204" charset="-122"/>
              </a:endParaRPr>
            </a:p>
            <a:p>
              <a:pPr algn="just">
                <a:lnSpc>
                  <a:spcPct val="125000"/>
                </a:lnSpc>
              </a:pPr>
              <a:r>
                <a:rPr lang="zh-CN" altLang="en-US" sz="500" dirty="0">
                  <a:solidFill>
                    <a:srgbClr val="C00000"/>
                  </a:solidFill>
                  <a:latin typeface="微软雅黑" panose="020B0503020204020204" charset="-122"/>
                  <a:ea typeface="微软雅黑" panose="020B0503020204020204" charset="-122"/>
                  <a:sym typeface="+mn-ea"/>
                </a:rPr>
                <a:t>定期巡视数据、缺陷情况记录、通信情况记录、故障录波数据、组件自诊断数据、电池电压数据</a:t>
              </a:r>
            </a:p>
          </p:txBody>
        </p:sp>
        <p:cxnSp>
          <p:nvCxnSpPr>
            <p:cNvPr id="29" name="直接箭头连接符 28">
              <a:extLst>
                <a:ext uri="{FF2B5EF4-FFF2-40B4-BE49-F238E27FC236}">
                  <a16:creationId xmlns:a16="http://schemas.microsoft.com/office/drawing/2014/main" id="{5A36D3EC-58E3-CFD3-0487-518F1ED4A40C}"/>
                </a:ext>
              </a:extLst>
            </p:cNvPr>
            <p:cNvCxnSpPr/>
            <p:nvPr/>
          </p:nvCxnSpPr>
          <p:spPr>
            <a:xfrm>
              <a:off x="13457" y="9816"/>
              <a:ext cx="3330" cy="21"/>
            </a:xfrm>
            <a:prstGeom prst="straightConnector1">
              <a:avLst/>
            </a:prstGeom>
            <a:ln w="28575" cap="rnd">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A6B4AA16-EAF3-5492-3253-C576BC0D1856}"/>
                </a:ext>
              </a:extLst>
            </p:cNvPr>
            <p:cNvSpPr txBox="1"/>
            <p:nvPr/>
          </p:nvSpPr>
          <p:spPr>
            <a:xfrm>
              <a:off x="14388" y="9773"/>
              <a:ext cx="1529" cy="383"/>
            </a:xfrm>
            <a:prstGeom prst="rect">
              <a:avLst/>
            </a:prstGeom>
            <a:noFill/>
          </p:spPr>
          <p:txBody>
            <a:bodyPr wrap="square" rtlCol="0">
              <a:spAutoFit/>
            </a:bodyPr>
            <a:lstStyle/>
            <a:p>
              <a:pPr algn="ctr"/>
              <a:r>
                <a:rPr lang="zh-CN" altLang="en-US" sz="800" b="1" dirty="0">
                  <a:latin typeface="微软雅黑" panose="020B0503020204020204" charset="-122"/>
                  <a:ea typeface="微软雅黑" panose="020B0503020204020204" charset="-122"/>
                </a:rPr>
                <a:t>实时数据传输</a:t>
              </a:r>
            </a:p>
          </p:txBody>
        </p:sp>
        <p:cxnSp>
          <p:nvCxnSpPr>
            <p:cNvPr id="32" name="直接箭头连接符 31">
              <a:extLst>
                <a:ext uri="{FF2B5EF4-FFF2-40B4-BE49-F238E27FC236}">
                  <a16:creationId xmlns:a16="http://schemas.microsoft.com/office/drawing/2014/main" id="{1E0C5381-1E6C-B5AE-B3D3-BE4FEA9F4C45}"/>
                </a:ext>
              </a:extLst>
            </p:cNvPr>
            <p:cNvCxnSpPr/>
            <p:nvPr/>
          </p:nvCxnSpPr>
          <p:spPr>
            <a:xfrm flipH="1">
              <a:off x="12581" y="6885"/>
              <a:ext cx="176" cy="1202"/>
            </a:xfrm>
            <a:prstGeom prst="straightConnector1">
              <a:avLst/>
            </a:prstGeom>
            <a:ln w="28575" cap="rnd">
              <a:headEnd type="triangle"/>
              <a:tailEnd type="none"/>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B4EB76EA-EA45-B857-E87B-092863833676}"/>
                </a:ext>
              </a:extLst>
            </p:cNvPr>
            <p:cNvSpPr txBox="1"/>
            <p:nvPr/>
          </p:nvSpPr>
          <p:spPr>
            <a:xfrm>
              <a:off x="11372" y="7191"/>
              <a:ext cx="1385" cy="660"/>
            </a:xfrm>
            <a:prstGeom prst="rect">
              <a:avLst/>
            </a:prstGeom>
            <a:noFill/>
          </p:spPr>
          <p:txBody>
            <a:bodyPr wrap="square" rtlCol="0">
              <a:spAutoFit/>
            </a:bodyPr>
            <a:lstStyle/>
            <a:p>
              <a:pPr algn="ctr"/>
              <a:r>
                <a:rPr lang="zh-CN" altLang="en-US" sz="900" b="1" dirty="0">
                  <a:solidFill>
                    <a:schemeClr val="tx1">
                      <a:lumMod val="75000"/>
                      <a:lumOff val="25000"/>
                    </a:schemeClr>
                  </a:solidFill>
                  <a:latin typeface="微软雅黑" panose="020B0503020204020204" charset="-122"/>
                  <a:ea typeface="微软雅黑" panose="020B0503020204020204" charset="-122"/>
                </a:rPr>
                <a:t>实时监控</a:t>
              </a:r>
              <a:endParaRPr lang="en-US" altLang="zh-CN" sz="900" b="1" dirty="0">
                <a:solidFill>
                  <a:schemeClr val="tx1">
                    <a:lumMod val="75000"/>
                    <a:lumOff val="25000"/>
                  </a:schemeClr>
                </a:solidFill>
                <a:latin typeface="微软雅黑" panose="020B0503020204020204" charset="-122"/>
                <a:ea typeface="微软雅黑" panose="020B0503020204020204" charset="-122"/>
              </a:endParaRPr>
            </a:p>
            <a:p>
              <a:pPr algn="ctr"/>
              <a:r>
                <a:rPr lang="zh-CN" altLang="en-US" sz="900" b="1" dirty="0">
                  <a:solidFill>
                    <a:schemeClr val="tx1">
                      <a:lumMod val="75000"/>
                      <a:lumOff val="25000"/>
                    </a:schemeClr>
                  </a:solidFill>
                  <a:latin typeface="微软雅黑" panose="020B0503020204020204" charset="-122"/>
                  <a:ea typeface="微软雅黑" panose="020B0503020204020204" charset="-122"/>
                </a:rPr>
                <a:t>与故障预警</a:t>
              </a:r>
            </a:p>
          </p:txBody>
        </p:sp>
        <p:sp>
          <p:nvSpPr>
            <p:cNvPr id="49" name="矩形: 圆角 48">
              <a:extLst>
                <a:ext uri="{FF2B5EF4-FFF2-40B4-BE49-F238E27FC236}">
                  <a16:creationId xmlns:a16="http://schemas.microsoft.com/office/drawing/2014/main" id="{6C0D0E32-8383-2DE7-24EC-B99734CFE0CD}"/>
                </a:ext>
              </a:extLst>
            </p:cNvPr>
            <p:cNvSpPr/>
            <p:nvPr/>
          </p:nvSpPr>
          <p:spPr>
            <a:xfrm>
              <a:off x="13430" y="5681"/>
              <a:ext cx="1131" cy="3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latin typeface="微软雅黑" panose="020B0503020204020204" charset="-122"/>
                  <a:ea typeface="微软雅黑" panose="020B0503020204020204" charset="-122"/>
                </a:rPr>
                <a:t>通信口</a:t>
              </a:r>
            </a:p>
          </p:txBody>
        </p:sp>
        <p:sp>
          <p:nvSpPr>
            <p:cNvPr id="50" name="矩形: 圆角 49">
              <a:extLst>
                <a:ext uri="{FF2B5EF4-FFF2-40B4-BE49-F238E27FC236}">
                  <a16:creationId xmlns:a16="http://schemas.microsoft.com/office/drawing/2014/main" id="{CAB86654-E600-8AE0-671C-90C283D56376}"/>
                </a:ext>
              </a:extLst>
            </p:cNvPr>
            <p:cNvSpPr/>
            <p:nvPr/>
          </p:nvSpPr>
          <p:spPr>
            <a:xfrm>
              <a:off x="13430" y="6309"/>
              <a:ext cx="1131" cy="31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latin typeface="微软雅黑" panose="020B0503020204020204" charset="-122"/>
                  <a:ea typeface="微软雅黑" panose="020B0503020204020204" charset="-122"/>
                </a:rPr>
                <a:t>运维口</a:t>
              </a:r>
            </a:p>
          </p:txBody>
        </p:sp>
        <p:pic>
          <p:nvPicPr>
            <p:cNvPr id="51" name="图片 50">
              <a:extLst>
                <a:ext uri="{FF2B5EF4-FFF2-40B4-BE49-F238E27FC236}">
                  <a16:creationId xmlns:a16="http://schemas.microsoft.com/office/drawing/2014/main" id="{7D1F1858-F324-1D70-6554-293911BFC8FA}"/>
                </a:ext>
              </a:extLst>
            </p:cNvPr>
            <p:cNvPicPr>
              <a:picLocks noChangeAspect="1"/>
            </p:cNvPicPr>
            <p:nvPr/>
          </p:nvPicPr>
          <p:blipFill>
            <a:blip r:embed="rId10">
              <a:clrChange>
                <a:clrFrom>
                  <a:srgbClr val="FFFFFF">
                    <a:alpha val="100000"/>
                  </a:srgbClr>
                </a:clrFrom>
                <a:clrTo>
                  <a:srgbClr val="FFFFFF">
                    <a:alpha val="100000"/>
                    <a:alpha val="0"/>
                  </a:srgbClr>
                </a:clrTo>
              </a:clrChange>
            </a:blip>
            <a:srcRect l="1138" t="2552" r="1274" b="4879"/>
            <a:stretch>
              <a:fillRect/>
            </a:stretch>
          </p:blipFill>
          <p:spPr>
            <a:xfrm>
              <a:off x="13651" y="8173"/>
              <a:ext cx="1471" cy="727"/>
            </a:xfrm>
            <a:custGeom>
              <a:avLst/>
              <a:gdLst>
                <a:gd name="connsiteX0" fmla="*/ 62091 w 933865"/>
                <a:gd name="connsiteY0" fmla="*/ 0 h 461434"/>
                <a:gd name="connsiteX1" fmla="*/ 871774 w 933865"/>
                <a:gd name="connsiteY1" fmla="*/ 0 h 461434"/>
                <a:gd name="connsiteX2" fmla="*/ 933865 w 933865"/>
                <a:gd name="connsiteY2" fmla="*/ 62091 h 461434"/>
                <a:gd name="connsiteX3" fmla="*/ 933865 w 933865"/>
                <a:gd name="connsiteY3" fmla="*/ 399343 h 461434"/>
                <a:gd name="connsiteX4" fmla="*/ 871774 w 933865"/>
                <a:gd name="connsiteY4" fmla="*/ 461434 h 461434"/>
                <a:gd name="connsiteX5" fmla="*/ 62091 w 933865"/>
                <a:gd name="connsiteY5" fmla="*/ 461434 h 461434"/>
                <a:gd name="connsiteX6" fmla="*/ 0 w 933865"/>
                <a:gd name="connsiteY6" fmla="*/ 399343 h 461434"/>
                <a:gd name="connsiteX7" fmla="*/ 0 w 933865"/>
                <a:gd name="connsiteY7" fmla="*/ 62091 h 461434"/>
                <a:gd name="connsiteX8" fmla="*/ 62091 w 933865"/>
                <a:gd name="connsiteY8" fmla="*/ 0 h 46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865" h="461434">
                  <a:moveTo>
                    <a:pt x="62091" y="0"/>
                  </a:moveTo>
                  <a:lnTo>
                    <a:pt x="871774" y="0"/>
                  </a:lnTo>
                  <a:cubicBezTo>
                    <a:pt x="906066" y="0"/>
                    <a:pt x="933865" y="27799"/>
                    <a:pt x="933865" y="62091"/>
                  </a:cubicBezTo>
                  <a:lnTo>
                    <a:pt x="933865" y="399343"/>
                  </a:lnTo>
                  <a:cubicBezTo>
                    <a:pt x="933865" y="433635"/>
                    <a:pt x="906066" y="461434"/>
                    <a:pt x="871774" y="461434"/>
                  </a:cubicBezTo>
                  <a:lnTo>
                    <a:pt x="62091" y="461434"/>
                  </a:lnTo>
                  <a:cubicBezTo>
                    <a:pt x="27799" y="461434"/>
                    <a:pt x="0" y="433635"/>
                    <a:pt x="0" y="399343"/>
                  </a:cubicBezTo>
                  <a:lnTo>
                    <a:pt x="0" y="62091"/>
                  </a:lnTo>
                  <a:cubicBezTo>
                    <a:pt x="0" y="27799"/>
                    <a:pt x="27799" y="0"/>
                    <a:pt x="62091" y="0"/>
                  </a:cubicBezTo>
                  <a:close/>
                </a:path>
              </a:pathLst>
            </a:custGeom>
            <a:ln w="3175">
              <a:solidFill>
                <a:schemeClr val="bg1">
                  <a:lumMod val="75000"/>
                </a:schemeClr>
              </a:solidFill>
            </a:ln>
          </p:spPr>
        </p:pic>
        <p:cxnSp>
          <p:nvCxnSpPr>
            <p:cNvPr id="52" name="直接连接符 51">
              <a:extLst>
                <a:ext uri="{FF2B5EF4-FFF2-40B4-BE49-F238E27FC236}">
                  <a16:creationId xmlns:a16="http://schemas.microsoft.com/office/drawing/2014/main" id="{97E9EF15-05EC-E74C-09BA-3338625F39A5}"/>
                </a:ext>
              </a:extLst>
            </p:cNvPr>
            <p:cNvCxnSpPr/>
            <p:nvPr/>
          </p:nvCxnSpPr>
          <p:spPr>
            <a:xfrm>
              <a:off x="13314" y="8558"/>
              <a:ext cx="353" cy="6"/>
            </a:xfrm>
            <a:prstGeom prst="line">
              <a:avLst/>
            </a:prstGeom>
            <a:solidFill>
              <a:schemeClr val="bg1"/>
            </a:solidFill>
            <a:ln w="28575" cap="flat" cmpd="sng" algn="ctr">
              <a:solidFill>
                <a:schemeClr val="accent1">
                  <a:shade val="50000"/>
                </a:schemeClr>
              </a:solidFill>
              <a:prstDash val="solid"/>
              <a:round/>
              <a:headEnd type="oval" w="med" len="med"/>
              <a:tailEnd type="oval" w="med" len="med"/>
            </a:ln>
          </p:spPr>
        </p:cxnSp>
      </p:grpSp>
      <p:graphicFrame>
        <p:nvGraphicFramePr>
          <p:cNvPr id="55" name="表格 54">
            <a:extLst>
              <a:ext uri="{FF2B5EF4-FFF2-40B4-BE49-F238E27FC236}">
                <a16:creationId xmlns:a16="http://schemas.microsoft.com/office/drawing/2014/main" id="{BB5000AB-71C7-0692-C639-2D1909D32E0B}"/>
              </a:ext>
            </a:extLst>
          </p:cNvPr>
          <p:cNvGraphicFramePr/>
          <p:nvPr>
            <p:custDataLst>
              <p:tags r:id="rId2"/>
            </p:custDataLst>
            <p:extLst>
              <p:ext uri="{D42A27DB-BD31-4B8C-83A1-F6EECF244321}">
                <p14:modId xmlns:p14="http://schemas.microsoft.com/office/powerpoint/2010/main" val="786968317"/>
              </p:ext>
            </p:extLst>
          </p:nvPr>
        </p:nvGraphicFramePr>
        <p:xfrm>
          <a:off x="5114925" y="2714625"/>
          <a:ext cx="6656176" cy="3768026"/>
        </p:xfrm>
        <a:graphic>
          <a:graphicData uri="http://schemas.openxmlformats.org/drawingml/2006/table">
            <a:tbl>
              <a:tblPr firstRow="1" bandRow="1">
                <a:tableStyleId>{5C22544A-7EE6-4342-B048-85BDC9FD1C3A}</a:tableStyleId>
              </a:tblPr>
              <a:tblGrid>
                <a:gridCol w="809535">
                  <a:extLst>
                    <a:ext uri="{9D8B030D-6E8A-4147-A177-3AD203B41FA5}">
                      <a16:colId xmlns:a16="http://schemas.microsoft.com/office/drawing/2014/main" val="20000"/>
                    </a:ext>
                  </a:extLst>
                </a:gridCol>
                <a:gridCol w="809535">
                  <a:extLst>
                    <a:ext uri="{9D8B030D-6E8A-4147-A177-3AD203B41FA5}">
                      <a16:colId xmlns:a16="http://schemas.microsoft.com/office/drawing/2014/main" val="20001"/>
                    </a:ext>
                  </a:extLst>
                </a:gridCol>
                <a:gridCol w="1281921">
                  <a:extLst>
                    <a:ext uri="{9D8B030D-6E8A-4147-A177-3AD203B41FA5}">
                      <a16:colId xmlns:a16="http://schemas.microsoft.com/office/drawing/2014/main" val="20002"/>
                    </a:ext>
                  </a:extLst>
                </a:gridCol>
                <a:gridCol w="1708389">
                  <a:extLst>
                    <a:ext uri="{9D8B030D-6E8A-4147-A177-3AD203B41FA5}">
                      <a16:colId xmlns:a16="http://schemas.microsoft.com/office/drawing/2014/main" val="20003"/>
                    </a:ext>
                  </a:extLst>
                </a:gridCol>
                <a:gridCol w="2046796">
                  <a:extLst>
                    <a:ext uri="{9D8B030D-6E8A-4147-A177-3AD203B41FA5}">
                      <a16:colId xmlns:a16="http://schemas.microsoft.com/office/drawing/2014/main" val="20004"/>
                    </a:ext>
                  </a:extLst>
                </a:gridCol>
              </a:tblGrid>
              <a:tr h="441295">
                <a:tc>
                  <a:txBody>
                    <a:bodyPr/>
                    <a:lstStyle/>
                    <a:p>
                      <a:pPr indent="0" algn="ctr">
                        <a:buNone/>
                      </a:pPr>
                      <a:r>
                        <a:rPr lang="zh-CN" sz="1000" b="1">
                          <a:solidFill>
                            <a:srgbClr val="000000"/>
                          </a:solidFill>
                          <a:latin typeface="Arial" panose="020B0604020202020204" pitchFamily="34" charset="0"/>
                          <a:ea typeface="Arial" panose="020B0604020202020204" charset="-122"/>
                        </a:rPr>
                        <a:t>序号</a:t>
                      </a:r>
                      <a:endParaRPr lang="en-US" altLang="en-US" sz="1000" b="1">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9E1F4"/>
                    </a:solidFill>
                  </a:tcPr>
                </a:tc>
                <a:tc>
                  <a:txBody>
                    <a:bodyPr/>
                    <a:lstStyle/>
                    <a:p>
                      <a:pPr indent="0" algn="ctr">
                        <a:buNone/>
                      </a:pPr>
                      <a:r>
                        <a:rPr lang="zh-CN" altLang="en-US" sz="1000" b="1">
                          <a:solidFill>
                            <a:srgbClr val="000000"/>
                          </a:solidFill>
                          <a:latin typeface="Arial" panose="020B0604020202020204" charset="-122"/>
                        </a:rPr>
                        <a:t>功能</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9E1F4"/>
                    </a:solidFill>
                  </a:tcPr>
                </a:tc>
                <a:tc>
                  <a:txBody>
                    <a:bodyPr/>
                    <a:lstStyle/>
                    <a:p>
                      <a:pPr indent="0" algn="ctr">
                        <a:buNone/>
                      </a:pPr>
                      <a:r>
                        <a:rPr lang="zh-CN" sz="1000" b="1">
                          <a:solidFill>
                            <a:srgbClr val="000000"/>
                          </a:solidFill>
                          <a:latin typeface="Arial" panose="020B0604020202020204" pitchFamily="34" charset="0"/>
                          <a:ea typeface="Arial" panose="020B0604020202020204" charset="-122"/>
                        </a:rPr>
                        <a:t>关注信息</a:t>
                      </a:r>
                      <a:endParaRPr lang="en-US" altLang="en-US" sz="1000" b="1">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9E1F4"/>
                    </a:solidFill>
                  </a:tcPr>
                </a:tc>
                <a:tc>
                  <a:txBody>
                    <a:bodyPr/>
                    <a:lstStyle/>
                    <a:p>
                      <a:pPr indent="0" algn="ctr">
                        <a:buNone/>
                      </a:pPr>
                      <a:r>
                        <a:rPr lang="zh-CN" sz="1000" b="1" dirty="0">
                          <a:solidFill>
                            <a:srgbClr val="000000"/>
                          </a:solidFill>
                          <a:latin typeface="Arial" panose="020B0604020202020204" pitchFamily="34" charset="0"/>
                          <a:ea typeface="Arial" panose="020B0604020202020204" charset="-122"/>
                        </a:rPr>
                        <a:t>传统现场处理手段</a:t>
                      </a:r>
                      <a:endParaRPr lang="en-US" altLang="en-US" sz="1000" b="1" dirty="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9E1F4"/>
                    </a:solidFill>
                  </a:tcPr>
                </a:tc>
                <a:tc>
                  <a:txBody>
                    <a:bodyPr/>
                    <a:lstStyle/>
                    <a:p>
                      <a:pPr indent="0" algn="ctr">
                        <a:buNone/>
                      </a:pPr>
                      <a:r>
                        <a:rPr lang="zh-CN" altLang="en-US" sz="1000" b="1" dirty="0">
                          <a:solidFill>
                            <a:srgbClr val="000000"/>
                          </a:solidFill>
                          <a:latin typeface="Arial" panose="020B0604020202020204" pitchFamily="34" charset="0"/>
                          <a:ea typeface="Arial" panose="020B0604020202020204" charset="-122"/>
                        </a:rPr>
                        <a:t>智能远程运维平台</a:t>
                      </a:r>
                      <a:endParaRPr lang="en-US" altLang="en-US" sz="1000" b="1" dirty="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9E1F4"/>
                    </a:solidFill>
                  </a:tcPr>
                </a:tc>
                <a:extLst>
                  <a:ext uri="{0D108BD9-81ED-4DB2-BD59-A6C34878D82A}">
                    <a16:rowId xmlns:a16="http://schemas.microsoft.com/office/drawing/2014/main" val="10000"/>
                  </a:ext>
                </a:extLst>
              </a:tr>
              <a:tr h="662597">
                <a:tc>
                  <a:txBody>
                    <a:bodyPr/>
                    <a:lstStyle/>
                    <a:p>
                      <a:pPr indent="0" algn="ctr">
                        <a:buNone/>
                      </a:pPr>
                      <a:r>
                        <a:rPr lang="en-US" sz="1000" b="0" dirty="0">
                          <a:solidFill>
                            <a:srgbClr val="000000"/>
                          </a:solidFill>
                          <a:latin typeface="宋体" panose="02010600030101010101" pitchFamily="2" charset="-122"/>
                        </a:rPr>
                        <a:t>1</a:t>
                      </a:r>
                      <a:endParaRPr lang="en-US" altLang="en-US" sz="1000" b="0" dirty="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5">
                  <a:txBody>
                    <a:bodyPr/>
                    <a:lstStyle/>
                    <a:p>
                      <a:pPr indent="0" algn="ctr">
                        <a:buNone/>
                      </a:pPr>
                      <a:r>
                        <a:rPr lang="zh-CN" sz="1000" b="0" dirty="0">
                          <a:solidFill>
                            <a:srgbClr val="000000"/>
                          </a:solidFill>
                          <a:latin typeface="Arial" panose="020B0604020202020204" pitchFamily="34" charset="0"/>
                          <a:ea typeface="宋体" panose="02010600030101010101" pitchFamily="2" charset="-122"/>
                        </a:rPr>
                        <a:t>远程</a:t>
                      </a:r>
                      <a:r>
                        <a:rPr lang="zh-CN" altLang="en-US" sz="1000" b="0" dirty="0">
                          <a:solidFill>
                            <a:srgbClr val="000000"/>
                          </a:solidFill>
                          <a:latin typeface="Arial" panose="020B0604020202020204" pitchFamily="34" charset="0"/>
                          <a:ea typeface="宋体" panose="02010600030101010101" pitchFamily="2" charset="-122"/>
                        </a:rPr>
                        <a:t>运维</a:t>
                      </a:r>
                      <a:endParaRPr lang="en-US" altLang="en-US" sz="1000" b="0" dirty="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Arial" panose="020B0604020202020204" charset="-122"/>
                        </a:rPr>
                        <a:t>通信参数修改</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Arial" panose="020B0604020202020204" charset="-122"/>
                        </a:rPr>
                        <a:t>维护口+电脑操作</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Arial" panose="020B0604020202020204" charset="-122"/>
                        </a:rPr>
                        <a:t>通过远程运维协议修改</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4511">
                <a:tc>
                  <a:txBody>
                    <a:bodyPr/>
                    <a:lstStyle/>
                    <a:p>
                      <a:pPr indent="0" algn="ctr">
                        <a:buNone/>
                      </a:pPr>
                      <a:r>
                        <a:rPr lang="en-US" sz="1000" b="0">
                          <a:solidFill>
                            <a:srgbClr val="000000"/>
                          </a:solidFill>
                          <a:latin typeface="宋体" panose="02010600030101010101" pitchFamily="2" charset="-122"/>
                        </a:rPr>
                        <a:t>2</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zh-CN" sz="1000" b="0">
                          <a:solidFill>
                            <a:schemeClr val="tx1"/>
                          </a:solidFill>
                          <a:latin typeface="Arial" panose="020B0604020202020204" pitchFamily="34" charset="0"/>
                          <a:ea typeface="Arial" panose="020B0604020202020204" charset="-122"/>
                        </a:rPr>
                        <a:t>保护定值、自动化参数、装置参数修改</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zh-CN" sz="1000" b="0">
                          <a:solidFill>
                            <a:schemeClr val="tx1"/>
                          </a:solidFill>
                          <a:latin typeface="Arial" panose="020B0604020202020204" pitchFamily="34" charset="0"/>
                          <a:ea typeface="Arial" panose="020B0604020202020204" charset="-122"/>
                        </a:rPr>
                        <a:t>液晶面板操作</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zh-CN" sz="1000" b="0">
                          <a:solidFill>
                            <a:schemeClr val="tx1"/>
                          </a:solidFill>
                          <a:latin typeface="Arial" panose="020B0604020202020204" pitchFamily="34" charset="0"/>
                          <a:ea typeface="Arial" panose="020B0604020202020204" charset="-122"/>
                        </a:rPr>
                        <a:t>通过远程运维协议修改</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2"/>
                  </a:ext>
                </a:extLst>
              </a:tr>
              <a:tr h="271062">
                <a:tc>
                  <a:txBody>
                    <a:bodyPr/>
                    <a:lstStyle/>
                    <a:p>
                      <a:pPr indent="0" algn="ctr">
                        <a:buNone/>
                      </a:pPr>
                      <a:r>
                        <a:rPr lang="en-US" sz="1000" b="0">
                          <a:solidFill>
                            <a:srgbClr val="000000"/>
                          </a:solidFill>
                          <a:latin typeface="宋体" panose="02010600030101010101" pitchFamily="2" charset="-122"/>
                        </a:rPr>
                        <a:t>3</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zh-CN" sz="1000" b="0">
                          <a:solidFill>
                            <a:schemeClr val="tx1"/>
                          </a:solidFill>
                          <a:latin typeface="Arial" panose="020B0604020202020204" pitchFamily="34" charset="0"/>
                          <a:ea typeface="Arial" panose="020B0604020202020204" charset="-122"/>
                        </a:rPr>
                        <a:t>参数修改</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zh-CN" sz="1000" b="0">
                          <a:solidFill>
                            <a:schemeClr val="tx1"/>
                          </a:solidFill>
                          <a:latin typeface="Arial" panose="020B0604020202020204" pitchFamily="34" charset="0"/>
                          <a:ea typeface="Arial" panose="020B0604020202020204" charset="-122"/>
                        </a:rPr>
                        <a:t>按键操作</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zh-CN" sz="1000" b="0">
                          <a:solidFill>
                            <a:schemeClr val="tx1"/>
                          </a:solidFill>
                          <a:latin typeface="Arial" panose="020B0604020202020204" pitchFamily="34" charset="0"/>
                          <a:ea typeface="Arial" panose="020B0604020202020204" charset="-122"/>
                        </a:rPr>
                        <a:t>通过远程运维协议修改</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3"/>
                  </a:ext>
                </a:extLst>
              </a:tr>
              <a:tr h="271062">
                <a:tc>
                  <a:txBody>
                    <a:bodyPr/>
                    <a:lstStyle/>
                    <a:p>
                      <a:pPr indent="0" algn="ctr">
                        <a:buNone/>
                      </a:pPr>
                      <a:r>
                        <a:rPr lang="en-US" sz="1000" b="0">
                          <a:solidFill>
                            <a:srgbClr val="000000"/>
                          </a:solidFill>
                          <a:latin typeface="宋体" panose="02010600030101010101" pitchFamily="2" charset="-122"/>
                        </a:rPr>
                        <a:t>4</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zh-CN" sz="1000" b="0">
                          <a:solidFill>
                            <a:schemeClr val="tx1"/>
                          </a:solidFill>
                          <a:latin typeface="Arial" panose="020B0604020202020204" pitchFamily="34" charset="0"/>
                          <a:ea typeface="Arial" panose="020B0604020202020204" charset="-122"/>
                        </a:rPr>
                        <a:t>活化</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zh-CN" sz="1000" b="0">
                          <a:solidFill>
                            <a:schemeClr val="tx1"/>
                          </a:solidFill>
                          <a:latin typeface="Arial" panose="020B0604020202020204" pitchFamily="34" charset="0"/>
                          <a:ea typeface="Arial" panose="020B0604020202020204" charset="-122"/>
                        </a:rPr>
                        <a:t>按键操作</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zh-CN" sz="1000" b="0">
                          <a:solidFill>
                            <a:schemeClr val="tx1"/>
                          </a:solidFill>
                          <a:latin typeface="Arial" panose="020B0604020202020204" pitchFamily="34" charset="0"/>
                          <a:ea typeface="Arial" panose="020B0604020202020204" charset="-122"/>
                        </a:rPr>
                        <a:t>通过远程运维协议远程活化</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4"/>
                  </a:ext>
                </a:extLst>
              </a:tr>
              <a:tr h="467484">
                <a:tc>
                  <a:txBody>
                    <a:bodyPr/>
                    <a:lstStyle/>
                    <a:p>
                      <a:pPr indent="0" algn="ctr">
                        <a:buNone/>
                      </a:pPr>
                      <a:r>
                        <a:rPr lang="en-US" sz="1000" b="0">
                          <a:solidFill>
                            <a:srgbClr val="000000"/>
                          </a:solidFill>
                          <a:latin typeface="宋体" panose="02010600030101010101" pitchFamily="2" charset="-122"/>
                        </a:rPr>
                        <a:t>5</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zh-CN" sz="1000" b="0">
                          <a:solidFill>
                            <a:schemeClr val="tx1"/>
                          </a:solidFill>
                          <a:latin typeface="Arial" panose="020B0604020202020204" pitchFamily="34" charset="0"/>
                          <a:ea typeface="Arial" panose="020B0604020202020204" charset="-122"/>
                        </a:rPr>
                        <a:t>确认是否软件跑死、装置死机等问题</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zh-CN" sz="1000" b="0">
                          <a:solidFill>
                            <a:schemeClr val="tx1"/>
                          </a:solidFill>
                          <a:latin typeface="Arial" panose="020B0604020202020204" pitchFamily="34" charset="0"/>
                          <a:ea typeface="Arial" panose="020B0604020202020204" charset="-122"/>
                        </a:rPr>
                        <a:t>手动复位、断电重启</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zh-CN" sz="1000" b="0">
                          <a:solidFill>
                            <a:schemeClr val="tx1"/>
                          </a:solidFill>
                          <a:latin typeface="Arial" panose="020B0604020202020204" pitchFamily="34" charset="0"/>
                          <a:ea typeface="Arial" panose="020B0604020202020204" charset="-122"/>
                        </a:rPr>
                        <a:t>通过远程运维协议远方复位</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5"/>
                  </a:ext>
                </a:extLst>
              </a:tr>
              <a:tr h="466829">
                <a:tc>
                  <a:txBody>
                    <a:bodyPr/>
                    <a:lstStyle/>
                    <a:p>
                      <a:pPr indent="0" algn="ctr">
                        <a:buNone/>
                      </a:pPr>
                      <a:r>
                        <a:rPr lang="en-US" sz="1000" b="0">
                          <a:solidFill>
                            <a:srgbClr val="000000"/>
                          </a:solidFill>
                          <a:latin typeface="宋体" panose="02010600030101010101" pitchFamily="2" charset="-122"/>
                        </a:rPr>
                        <a:t>6</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远程查询</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Arial" panose="020B0604020202020204" charset="-122"/>
                        </a:rPr>
                        <a:t>装置信息及软件版本号记录</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Arial" panose="020B0604020202020204" charset="-122"/>
                        </a:rPr>
                        <a:t>液晶面板操作</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Arial" panose="020B0604020202020204" charset="-122"/>
                        </a:rPr>
                        <a:t>通过远程运维协议读取</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1062">
                <a:tc>
                  <a:txBody>
                    <a:bodyPr/>
                    <a:lstStyle/>
                    <a:p>
                      <a:pPr indent="0" algn="ctr">
                        <a:buNone/>
                      </a:pPr>
                      <a:r>
                        <a:rPr lang="en-US" sz="1000" b="0">
                          <a:solidFill>
                            <a:srgbClr val="000000"/>
                          </a:solidFill>
                          <a:latin typeface="宋体" panose="02010600030101010101" pitchFamily="2" charset="-122"/>
                        </a:rPr>
                        <a:t>7</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zh-CN" sz="1000" b="0">
                          <a:solidFill>
                            <a:srgbClr val="000000"/>
                          </a:solidFill>
                          <a:latin typeface="Arial" panose="020B0604020202020204" pitchFamily="34" charset="0"/>
                          <a:ea typeface="Arial" panose="020B0604020202020204" charset="-122"/>
                        </a:rPr>
                        <a:t>装置日志查看</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Arial" panose="020B0604020202020204" charset="-122"/>
                        </a:rPr>
                        <a:t>液晶面板操作</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Arial" panose="020B0604020202020204" charset="-122"/>
                        </a:rPr>
                        <a:t>通过远程运维协议读取</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1062">
                <a:tc>
                  <a:txBody>
                    <a:bodyPr/>
                    <a:lstStyle/>
                    <a:p>
                      <a:pPr indent="0" algn="ctr">
                        <a:buNone/>
                      </a:pPr>
                      <a:r>
                        <a:rPr lang="en-US" sz="1000" b="0">
                          <a:solidFill>
                            <a:srgbClr val="000000"/>
                          </a:solidFill>
                          <a:latin typeface="宋体" panose="02010600030101010101" pitchFamily="2" charset="-122"/>
                        </a:rPr>
                        <a:t>8</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zh-CN" sz="1000" b="0">
                          <a:solidFill>
                            <a:schemeClr val="tx1"/>
                          </a:solidFill>
                          <a:latin typeface="Arial" panose="020B0604020202020204" pitchFamily="34" charset="0"/>
                          <a:ea typeface="Arial" panose="020B0604020202020204" charset="-122"/>
                        </a:rPr>
                        <a:t>保护录波拷贝</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2CC"/>
                    </a:solidFill>
                  </a:tcPr>
                </a:tc>
                <a:tc>
                  <a:txBody>
                    <a:bodyPr/>
                    <a:lstStyle/>
                    <a:p>
                      <a:pPr indent="0" algn="ctr">
                        <a:buNone/>
                      </a:pPr>
                      <a:r>
                        <a:rPr lang="zh-CN" sz="1000" b="0">
                          <a:solidFill>
                            <a:schemeClr val="tx1"/>
                          </a:solidFill>
                          <a:latin typeface="Arial" panose="020B0604020202020204" pitchFamily="34" charset="0"/>
                          <a:ea typeface="Arial" panose="020B0604020202020204" charset="-122"/>
                        </a:rPr>
                        <a:t>维护口+电脑操作</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2CC"/>
                    </a:solidFill>
                  </a:tcPr>
                </a:tc>
                <a:tc>
                  <a:txBody>
                    <a:bodyPr/>
                    <a:lstStyle/>
                    <a:p>
                      <a:pPr indent="0" algn="ctr">
                        <a:buNone/>
                      </a:pPr>
                      <a:r>
                        <a:rPr lang="zh-CN" sz="1000" b="0">
                          <a:solidFill>
                            <a:schemeClr val="tx1"/>
                          </a:solidFill>
                          <a:latin typeface="Arial" panose="020B0604020202020204" pitchFamily="34" charset="0"/>
                          <a:ea typeface="Arial" panose="020B0604020202020204" charset="-122"/>
                        </a:rPr>
                        <a:t>通过远程运维协议召唤</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2CC"/>
                    </a:solidFill>
                  </a:tcPr>
                </a:tc>
                <a:extLst>
                  <a:ext uri="{0D108BD9-81ED-4DB2-BD59-A6C34878D82A}">
                    <a16:rowId xmlns:a16="http://schemas.microsoft.com/office/drawing/2014/main" val="10008"/>
                  </a:ext>
                </a:extLst>
              </a:tr>
              <a:tr h="271062">
                <a:tc>
                  <a:txBody>
                    <a:bodyPr/>
                    <a:lstStyle/>
                    <a:p>
                      <a:pPr indent="0" algn="ctr">
                        <a:buNone/>
                      </a:pPr>
                      <a:r>
                        <a:rPr lang="en-US" sz="1000" b="0">
                          <a:solidFill>
                            <a:srgbClr val="000000"/>
                          </a:solidFill>
                          <a:latin typeface="宋体" panose="02010600030101010101" pitchFamily="2" charset="-122"/>
                        </a:rPr>
                        <a:t>9</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宋体" panose="02010600030101010101" pitchFamily="2" charset="-122"/>
                        </a:rPr>
                        <a:t>远程升级</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Arial" panose="020B0604020202020204" charset="-122"/>
                        </a:rPr>
                        <a:t>软件版本升级</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a:solidFill>
                            <a:srgbClr val="000000"/>
                          </a:solidFill>
                          <a:latin typeface="Arial" panose="020B0604020202020204" pitchFamily="34" charset="0"/>
                          <a:ea typeface="Arial" panose="020B0604020202020204" charset="-122"/>
                        </a:rPr>
                        <a:t>维护口+电脑操作</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000" b="0" dirty="0">
                          <a:solidFill>
                            <a:srgbClr val="000000"/>
                          </a:solidFill>
                          <a:latin typeface="Arial" panose="020B0604020202020204" pitchFamily="34" charset="0"/>
                          <a:ea typeface="Arial" panose="020B0604020202020204" charset="-122"/>
                        </a:rPr>
                        <a:t>通过远程运维协议修改</a:t>
                      </a:r>
                      <a:endParaRPr lang="en-US" altLang="en-US" sz="1000" b="0" dirty="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cxnSp>
        <p:nvCxnSpPr>
          <p:cNvPr id="56" name="直接箭头连接符 55">
            <a:extLst>
              <a:ext uri="{FF2B5EF4-FFF2-40B4-BE49-F238E27FC236}">
                <a16:creationId xmlns:a16="http://schemas.microsoft.com/office/drawing/2014/main" id="{EEDBB2ED-669A-3487-888A-636EFA0F766E}"/>
              </a:ext>
            </a:extLst>
          </p:cNvPr>
          <p:cNvCxnSpPr/>
          <p:nvPr/>
        </p:nvCxnSpPr>
        <p:spPr>
          <a:xfrm>
            <a:off x="9471131" y="3625787"/>
            <a:ext cx="455295"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a16="http://schemas.microsoft.com/office/drawing/2014/main" id="{C2A33765-0C8A-A135-8D9E-A271A3F05C5D}"/>
              </a:ext>
            </a:extLst>
          </p:cNvPr>
          <p:cNvCxnSpPr/>
          <p:nvPr/>
        </p:nvCxnSpPr>
        <p:spPr>
          <a:xfrm>
            <a:off x="9471131" y="4102037"/>
            <a:ext cx="455295"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a:extLst>
              <a:ext uri="{FF2B5EF4-FFF2-40B4-BE49-F238E27FC236}">
                <a16:creationId xmlns:a16="http://schemas.microsoft.com/office/drawing/2014/main" id="{A8218486-AA1D-D521-3E10-EC783DD0A144}"/>
              </a:ext>
            </a:extLst>
          </p:cNvPr>
          <p:cNvCxnSpPr/>
          <p:nvPr/>
        </p:nvCxnSpPr>
        <p:spPr>
          <a:xfrm>
            <a:off x="9471131" y="4441762"/>
            <a:ext cx="455295"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a:extLst>
              <a:ext uri="{FF2B5EF4-FFF2-40B4-BE49-F238E27FC236}">
                <a16:creationId xmlns:a16="http://schemas.microsoft.com/office/drawing/2014/main" id="{3CBCA209-FEC7-11BE-74CD-0F6208D8CE44}"/>
              </a:ext>
            </a:extLst>
          </p:cNvPr>
          <p:cNvCxnSpPr/>
          <p:nvPr/>
        </p:nvCxnSpPr>
        <p:spPr>
          <a:xfrm>
            <a:off x="9471131" y="4655757"/>
            <a:ext cx="455295"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a:extLst>
              <a:ext uri="{FF2B5EF4-FFF2-40B4-BE49-F238E27FC236}">
                <a16:creationId xmlns:a16="http://schemas.microsoft.com/office/drawing/2014/main" id="{62513461-E386-1D4A-18A8-DD1452132F95}"/>
              </a:ext>
            </a:extLst>
          </p:cNvPr>
          <p:cNvCxnSpPr/>
          <p:nvPr/>
        </p:nvCxnSpPr>
        <p:spPr>
          <a:xfrm>
            <a:off x="9471131" y="5049457"/>
            <a:ext cx="455295"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a:extLst>
              <a:ext uri="{FF2B5EF4-FFF2-40B4-BE49-F238E27FC236}">
                <a16:creationId xmlns:a16="http://schemas.microsoft.com/office/drawing/2014/main" id="{F846ECFC-8E4D-4AD7-828B-76087210ADC2}"/>
              </a:ext>
            </a:extLst>
          </p:cNvPr>
          <p:cNvCxnSpPr/>
          <p:nvPr/>
        </p:nvCxnSpPr>
        <p:spPr>
          <a:xfrm>
            <a:off x="9471131" y="5463477"/>
            <a:ext cx="455295"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61">
            <a:extLst>
              <a:ext uri="{FF2B5EF4-FFF2-40B4-BE49-F238E27FC236}">
                <a16:creationId xmlns:a16="http://schemas.microsoft.com/office/drawing/2014/main" id="{1B2E89E1-0093-65A8-B760-11B5BCFED3AA}"/>
              </a:ext>
            </a:extLst>
          </p:cNvPr>
          <p:cNvCxnSpPr/>
          <p:nvPr/>
        </p:nvCxnSpPr>
        <p:spPr>
          <a:xfrm>
            <a:off x="9471131" y="5818442"/>
            <a:ext cx="455295"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3" name="直接箭头连接符 62">
            <a:extLst>
              <a:ext uri="{FF2B5EF4-FFF2-40B4-BE49-F238E27FC236}">
                <a16:creationId xmlns:a16="http://schemas.microsoft.com/office/drawing/2014/main" id="{DA3608A4-434A-0237-9DA1-E7A51EE72BAB}"/>
              </a:ext>
            </a:extLst>
          </p:cNvPr>
          <p:cNvCxnSpPr/>
          <p:nvPr/>
        </p:nvCxnSpPr>
        <p:spPr>
          <a:xfrm>
            <a:off x="9471131" y="6075617"/>
            <a:ext cx="455295"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4" name="直接箭头连接符 63">
            <a:extLst>
              <a:ext uri="{FF2B5EF4-FFF2-40B4-BE49-F238E27FC236}">
                <a16:creationId xmlns:a16="http://schemas.microsoft.com/office/drawing/2014/main" id="{5BD80F2C-EC46-1C3C-F524-C68B69D76D7B}"/>
              </a:ext>
            </a:extLst>
          </p:cNvPr>
          <p:cNvCxnSpPr/>
          <p:nvPr/>
        </p:nvCxnSpPr>
        <p:spPr>
          <a:xfrm>
            <a:off x="9471131" y="6309297"/>
            <a:ext cx="455295"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5" name="文本框 64">
            <a:extLst>
              <a:ext uri="{FF2B5EF4-FFF2-40B4-BE49-F238E27FC236}">
                <a16:creationId xmlns:a16="http://schemas.microsoft.com/office/drawing/2014/main" id="{B76B7C03-38A2-2EBE-DD27-9F0547F5A80F}"/>
              </a:ext>
            </a:extLst>
          </p:cNvPr>
          <p:cNvSpPr txBox="1"/>
          <p:nvPr/>
        </p:nvSpPr>
        <p:spPr>
          <a:xfrm>
            <a:off x="1478103" y="4206966"/>
            <a:ext cx="1107296" cy="260350"/>
          </a:xfrm>
          <a:prstGeom prst="rect">
            <a:avLst/>
          </a:prstGeom>
          <a:noFill/>
        </p:spPr>
        <p:txBody>
          <a:bodyPr wrap="square" rtlCol="0">
            <a:spAutoFit/>
          </a:bodyPr>
          <a:lstStyle/>
          <a:p>
            <a:pPr algn="ctr"/>
            <a:r>
              <a:rPr lang="zh-CN" altLang="en-US" sz="1100" b="0" dirty="0">
                <a:solidFill>
                  <a:srgbClr val="0070C0"/>
                </a:solidFill>
                <a:latin typeface="微软雅黑" panose="020B0503020204020204" charset="-122"/>
                <a:ea typeface="微软雅黑" panose="020B0503020204020204" charset="-122"/>
              </a:rPr>
              <a:t>电网运维数据</a:t>
            </a:r>
          </a:p>
        </p:txBody>
      </p:sp>
      <p:pic>
        <p:nvPicPr>
          <p:cNvPr id="66" name="图片 65">
            <a:extLst>
              <a:ext uri="{FF2B5EF4-FFF2-40B4-BE49-F238E27FC236}">
                <a16:creationId xmlns:a16="http://schemas.microsoft.com/office/drawing/2014/main" id="{E4E7E214-03AD-1E47-C0F9-46F41A330E6A}"/>
              </a:ext>
            </a:extLst>
          </p:cNvPr>
          <p:cNvPicPr>
            <a:picLocks noChangeAspect="1"/>
          </p:cNvPicPr>
          <p:nvPr/>
        </p:nvPicPr>
        <p:blipFill>
          <a:blip r:embed="rId11"/>
          <a:srcRect l="18225" t="25615" r="23045" b="19908"/>
          <a:stretch>
            <a:fillRect/>
          </a:stretch>
        </p:blipFill>
        <p:spPr>
          <a:xfrm rot="240000">
            <a:off x="3342797" y="3068637"/>
            <a:ext cx="1014730" cy="1155065"/>
          </a:xfrm>
          <a:prstGeom prst="rect">
            <a:avLst/>
          </a:prstGeom>
        </p:spPr>
      </p:pic>
    </p:spTree>
    <p:extLst>
      <p:ext uri="{BB962C8B-B14F-4D97-AF65-F5344CB8AC3E}">
        <p14:creationId xmlns:p14="http://schemas.microsoft.com/office/powerpoint/2010/main" val="1781125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0CB11-09DB-1738-C997-925A121ACB3D}"/>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1ED11A96-CADC-4EB4-D82F-3FB1E9733D0F}"/>
              </a:ext>
            </a:extLst>
          </p:cNvPr>
          <p:cNvSpPr txBox="1"/>
          <p:nvPr/>
        </p:nvSpPr>
        <p:spPr>
          <a:xfrm>
            <a:off x="534035" y="333375"/>
            <a:ext cx="11345545" cy="398780"/>
          </a:xfrm>
          <a:prstGeom prst="rect">
            <a:avLst/>
          </a:prstGeom>
          <a:noFill/>
        </p:spPr>
        <p:txBody>
          <a:bodyPr wrap="square" rtlCol="0" anchor="t">
            <a:spAutoFit/>
          </a:bodyPr>
          <a:lstStyle/>
          <a:p>
            <a:r>
              <a:rPr lang="en-US" altLang="zh-CN" sz="2000" b="1">
                <a:solidFill>
                  <a:schemeClr val="tx1">
                    <a:lumMod val="50000"/>
                    <a:lumOff val="50000"/>
                  </a:schemeClr>
                </a:solidFill>
                <a:sym typeface="+mn-ea"/>
              </a:rPr>
              <a:t>  </a:t>
            </a:r>
          </a:p>
        </p:txBody>
      </p:sp>
      <p:sp>
        <p:nvSpPr>
          <p:cNvPr id="6" name="文本框 5">
            <a:extLst>
              <a:ext uri="{FF2B5EF4-FFF2-40B4-BE49-F238E27FC236}">
                <a16:creationId xmlns:a16="http://schemas.microsoft.com/office/drawing/2014/main" id="{B0C77DB9-3A74-F4F3-7F4E-DB48647E2B02}"/>
              </a:ext>
            </a:extLst>
          </p:cNvPr>
          <p:cNvSpPr txBox="1"/>
          <p:nvPr>
            <p:custDataLst>
              <p:tags r:id="rId1"/>
            </p:custDataLst>
          </p:nvPr>
        </p:nvSpPr>
        <p:spPr>
          <a:xfrm>
            <a:off x="471805" y="377825"/>
            <a:ext cx="11345545" cy="460375"/>
          </a:xfrm>
          <a:prstGeom prst="rect">
            <a:avLst/>
          </a:prstGeom>
          <a:noFill/>
        </p:spPr>
        <p:txBody>
          <a:bodyPr wrap="square" rtlCol="0" anchor="t">
            <a:spAutoFit/>
          </a:bodyPr>
          <a:lstStyle/>
          <a:p>
            <a:r>
              <a:rPr lang="zh-CN" altLang="en-US" sz="2400" b="1" dirty="0">
                <a:solidFill>
                  <a:srgbClr val="002060"/>
                </a:solidFill>
                <a:sym typeface="+mn-ea"/>
              </a:rPr>
              <a:t>三、关键技术方案</a:t>
            </a:r>
            <a:endParaRPr lang="zh-CN" altLang="en-US" sz="2400" b="1" dirty="0">
              <a:solidFill>
                <a:schemeClr val="tx1">
                  <a:lumMod val="65000"/>
                  <a:lumOff val="35000"/>
                </a:schemeClr>
              </a:solidFill>
              <a:sym typeface="+mn-ea"/>
            </a:endParaRPr>
          </a:p>
        </p:txBody>
      </p:sp>
      <p:grpSp>
        <p:nvGrpSpPr>
          <p:cNvPr id="31" name="组合 30">
            <a:extLst>
              <a:ext uri="{FF2B5EF4-FFF2-40B4-BE49-F238E27FC236}">
                <a16:creationId xmlns:a16="http://schemas.microsoft.com/office/drawing/2014/main" id="{9C5B93B2-C479-B136-97D0-1DDE7EEA60FB}"/>
              </a:ext>
            </a:extLst>
          </p:cNvPr>
          <p:cNvGrpSpPr/>
          <p:nvPr/>
        </p:nvGrpSpPr>
        <p:grpSpPr>
          <a:xfrm>
            <a:off x="534034" y="889357"/>
            <a:ext cx="11229105" cy="408053"/>
            <a:chOff x="359702" y="889357"/>
            <a:chExt cx="11403438" cy="360492"/>
          </a:xfrm>
        </p:grpSpPr>
        <p:sp>
          <p:nvSpPr>
            <p:cNvPr id="12" name="文本框 11">
              <a:extLst>
                <a:ext uri="{FF2B5EF4-FFF2-40B4-BE49-F238E27FC236}">
                  <a16:creationId xmlns:a16="http://schemas.microsoft.com/office/drawing/2014/main" id="{1D0829A2-8493-1D49-D781-7DAFE99D5543}"/>
                </a:ext>
              </a:extLst>
            </p:cNvPr>
            <p:cNvSpPr txBox="1"/>
            <p:nvPr/>
          </p:nvSpPr>
          <p:spPr>
            <a:xfrm>
              <a:off x="400982" y="899490"/>
              <a:ext cx="2958201" cy="350359"/>
            </a:xfrm>
            <a:prstGeom prst="rect">
              <a:avLst/>
            </a:prstGeom>
            <a:noFill/>
          </p:spPr>
          <p:txBody>
            <a:bodyPr wrap="none" rtlCol="0" anchor="t">
              <a:spAutoFit/>
            </a:bodyPr>
            <a:lstStyle/>
            <a:p>
              <a:pPr>
                <a:lnSpc>
                  <a:spcPct val="120000"/>
                </a:lnSpc>
              </a:pPr>
              <a:r>
                <a:rPr lang="en-US" altLang="zh-CN" b="1" dirty="0">
                  <a:latin typeface="微软雅黑" panose="020B0503020204020204" charset="-122"/>
                  <a:ea typeface="微软雅黑" panose="020B0503020204020204" charset="-122"/>
                  <a:sym typeface="+mn-ea"/>
                </a:rPr>
                <a:t>3.3 </a:t>
              </a:r>
              <a:r>
                <a:rPr lang="zh-CN" altLang="en-US" b="1" dirty="0">
                  <a:latin typeface="微软雅黑" panose="020B0503020204020204" charset="-122"/>
                  <a:ea typeface="微软雅黑" panose="020B0503020204020204" charset="-122"/>
                  <a:sym typeface="+mn-ea"/>
                </a:rPr>
                <a:t>智慧管理单元功能架构</a:t>
              </a:r>
            </a:p>
          </p:txBody>
        </p:sp>
        <p:cxnSp>
          <p:nvCxnSpPr>
            <p:cNvPr id="14" name="直接连接符 13">
              <a:extLst>
                <a:ext uri="{FF2B5EF4-FFF2-40B4-BE49-F238E27FC236}">
                  <a16:creationId xmlns:a16="http://schemas.microsoft.com/office/drawing/2014/main" id="{7C5D6844-301B-6786-2A97-58971122846A}"/>
                </a:ext>
              </a:extLst>
            </p:cNvPr>
            <p:cNvCxnSpPr>
              <a:cxnSpLocks/>
              <a:stCxn id="7" idx="2"/>
            </p:cNvCxnSpPr>
            <p:nvPr/>
          </p:nvCxnSpPr>
          <p:spPr>
            <a:xfrm>
              <a:off x="394281" y="1247775"/>
              <a:ext cx="11368859" cy="0"/>
            </a:xfrm>
            <a:prstGeom prst="line">
              <a:avLst/>
            </a:prstGeom>
            <a:ln w="381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E77A031D-AD84-58B8-55CE-2D6F2E634507}"/>
                </a:ext>
              </a:extLst>
            </p:cNvPr>
            <p:cNvSpPr/>
            <p:nvPr/>
          </p:nvSpPr>
          <p:spPr>
            <a:xfrm>
              <a:off x="359702" y="889357"/>
              <a:ext cx="69158" cy="358418"/>
            </a:xfrm>
            <a:prstGeom prst="rect">
              <a:avLst/>
            </a:prstGeom>
            <a:ln w="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矩形 12">
            <a:extLst>
              <a:ext uri="{FF2B5EF4-FFF2-40B4-BE49-F238E27FC236}">
                <a16:creationId xmlns:a16="http://schemas.microsoft.com/office/drawing/2014/main" id="{1C681403-6C7E-BBF7-06AA-752749BEF907}"/>
              </a:ext>
            </a:extLst>
          </p:cNvPr>
          <p:cNvSpPr/>
          <p:nvPr/>
        </p:nvSpPr>
        <p:spPr>
          <a:xfrm>
            <a:off x="511810" y="1681480"/>
            <a:ext cx="3601720" cy="4879975"/>
          </a:xfrm>
          <a:prstGeom prst="rect">
            <a:avLst/>
          </a:prstGeom>
          <a:solidFill>
            <a:schemeClr val="accent1">
              <a:lumMod val="20000"/>
              <a:lumOff val="80000"/>
            </a:schemeClr>
          </a:solidFill>
        </p:spPr>
        <p:style>
          <a:lnRef idx="2">
            <a:schemeClr val="accent1"/>
          </a:lnRef>
          <a:fillRef idx="0">
            <a:srgbClr val="FFFFFF"/>
          </a:fillRef>
          <a:effectRef idx="0">
            <a:srgbClr val="FFFFFF"/>
          </a:effectRef>
          <a:fontRef idx="minor">
            <a:schemeClr val="tx1"/>
          </a:fontRef>
        </p:style>
        <p:txBody>
          <a:bodyPr wrap="square">
            <a:noAutofit/>
          </a:bodyPr>
          <a:lstStyle/>
          <a:p>
            <a:pPr algn="l" fontAlgn="auto">
              <a:lnSpc>
                <a:spcPct val="150000"/>
              </a:lnSpc>
              <a:spcBef>
                <a:spcPts val="0"/>
              </a:spcBef>
              <a:buClrTx/>
              <a:buSzTx/>
            </a:pPr>
            <a:endParaRPr lang="zh-CN" altLang="en-US" sz="1400" dirty="0">
              <a:latin typeface="微软雅黑" panose="020B0503020204020204" charset="-122"/>
              <a:ea typeface="微软雅黑" panose="020B0503020204020204" charset="-122"/>
              <a:sym typeface="微软雅黑" panose="020B0503020204020204" charset="-122"/>
            </a:endParaRPr>
          </a:p>
        </p:txBody>
      </p:sp>
      <p:sp>
        <p:nvSpPr>
          <p:cNvPr id="17" name="文本框 29">
            <a:extLst>
              <a:ext uri="{FF2B5EF4-FFF2-40B4-BE49-F238E27FC236}">
                <a16:creationId xmlns:a16="http://schemas.microsoft.com/office/drawing/2014/main" id="{F7B05856-7BD6-254E-86A1-F44B88DA858C}"/>
              </a:ext>
            </a:extLst>
          </p:cNvPr>
          <p:cNvSpPr txBox="1"/>
          <p:nvPr/>
        </p:nvSpPr>
        <p:spPr>
          <a:xfrm>
            <a:off x="568960" y="2113280"/>
            <a:ext cx="3474720" cy="4213860"/>
          </a:xfrm>
          <a:prstGeom prst="rect">
            <a:avLst/>
          </a:prstGeom>
          <a:noFill/>
        </p:spPr>
        <p:txBody>
          <a:bodyPr wrap="square" rtlCol="0">
            <a:noAutofit/>
          </a:bodyPr>
          <a:lstStyle/>
          <a:p>
            <a:pPr>
              <a:lnSpc>
                <a:spcPct val="150000"/>
              </a:lnSpc>
            </a:pPr>
            <a:r>
              <a:rPr sz="1400" b="1" dirty="0">
                <a:latin typeface="微软雅黑" panose="020B0503020204020204" charset="-122"/>
                <a:ea typeface="微软雅黑" panose="020B0503020204020204" charset="-122"/>
                <a:cs typeface="微软雅黑" panose="020B0503020204020204" charset="-122"/>
              </a:rPr>
              <a:t>1. </a:t>
            </a:r>
            <a:r>
              <a:rPr sz="1400" b="1" dirty="0" err="1">
                <a:latin typeface="微软雅黑" panose="020B0503020204020204" charset="-122"/>
                <a:ea typeface="微软雅黑" panose="020B0503020204020204" charset="-122"/>
                <a:cs typeface="微软雅黑" panose="020B0503020204020204" charset="-122"/>
              </a:rPr>
              <a:t>北向智能通信</a:t>
            </a:r>
            <a:endParaRPr sz="1400" b="1" dirty="0">
              <a:latin typeface="微软雅黑" panose="020B0503020204020204" charset="-122"/>
              <a:ea typeface="微软雅黑" panose="020B0503020204020204" charset="-122"/>
              <a:cs typeface="微软雅黑" panose="020B0503020204020204" charset="-122"/>
            </a:endParaRPr>
          </a:p>
          <a:p>
            <a:pPr>
              <a:lnSpc>
                <a:spcPct val="150000"/>
              </a:lnSpc>
            </a:pPr>
            <a:r>
              <a:rPr sz="1400" dirty="0" err="1">
                <a:latin typeface="微软雅黑" panose="020B0503020204020204" charset="-122"/>
                <a:ea typeface="微软雅黑" panose="020B0503020204020204" charset="-122"/>
                <a:cs typeface="微软雅黑" panose="020B0503020204020204" charset="-122"/>
              </a:rPr>
              <a:t>IPSecVPN对接主站系统，兼容鸿瑞</a:t>
            </a:r>
            <a:r>
              <a:rPr sz="1400" dirty="0">
                <a:latin typeface="微软雅黑" panose="020B0503020204020204" charset="-122"/>
                <a:ea typeface="微软雅黑" panose="020B0503020204020204" charset="-122"/>
                <a:cs typeface="微软雅黑" panose="020B0503020204020204" charset="-122"/>
              </a:rPr>
              <a:t>/</a:t>
            </a:r>
            <a:r>
              <a:rPr sz="1400" dirty="0" err="1">
                <a:latin typeface="微软雅黑" panose="020B0503020204020204" charset="-122"/>
                <a:ea typeface="微软雅黑" panose="020B0503020204020204" charset="-122"/>
                <a:cs typeface="微软雅黑" panose="020B0503020204020204" charset="-122"/>
              </a:rPr>
              <a:t>纬德等无线通信网关，支持主站设备无缝更换</a:t>
            </a:r>
            <a:r>
              <a:rPr sz="1400" dirty="0">
                <a:latin typeface="微软雅黑" panose="020B0503020204020204" charset="-122"/>
                <a:ea typeface="微软雅黑" panose="020B0503020204020204" charset="-122"/>
                <a:cs typeface="微软雅黑" panose="020B0503020204020204" charset="-122"/>
              </a:rPr>
              <a:t> </a:t>
            </a:r>
            <a:r>
              <a:rPr lang="zh-CN" sz="1400" dirty="0">
                <a:latin typeface="微软雅黑" panose="020B0503020204020204" charset="-122"/>
                <a:ea typeface="微软雅黑" panose="020B0503020204020204" charset="-122"/>
                <a:cs typeface="微软雅黑" panose="020B0503020204020204" charset="-122"/>
              </a:rPr>
              <a:t>。</a:t>
            </a:r>
            <a:endParaRPr sz="1400" dirty="0">
              <a:latin typeface="微软雅黑" panose="020B0503020204020204" charset="-122"/>
              <a:ea typeface="微软雅黑" panose="020B0503020204020204" charset="-122"/>
              <a:cs typeface="微软雅黑" panose="020B0503020204020204" charset="-122"/>
            </a:endParaRPr>
          </a:p>
          <a:p>
            <a:pPr>
              <a:lnSpc>
                <a:spcPct val="150000"/>
              </a:lnSpc>
            </a:pPr>
            <a:r>
              <a:rPr sz="1400" b="1" dirty="0">
                <a:latin typeface="微软雅黑" panose="020B0503020204020204" charset="-122"/>
                <a:ea typeface="微软雅黑" panose="020B0503020204020204" charset="-122"/>
                <a:cs typeface="微软雅黑" panose="020B0503020204020204" charset="-122"/>
              </a:rPr>
              <a:t>2. </a:t>
            </a:r>
            <a:r>
              <a:rPr sz="1400" b="1" dirty="0" err="1">
                <a:latin typeface="微软雅黑" panose="020B0503020204020204" charset="-122"/>
                <a:ea typeface="微软雅黑" panose="020B0503020204020204" charset="-122"/>
                <a:cs typeface="微软雅黑" panose="020B0503020204020204" charset="-122"/>
              </a:rPr>
              <a:t>南向协议</a:t>
            </a:r>
            <a:r>
              <a:rPr lang="zh-CN" altLang="en-US" sz="1400" b="1" dirty="0">
                <a:latin typeface="微软雅黑" panose="020B0503020204020204" charset="-122"/>
                <a:ea typeface="微软雅黑" panose="020B0503020204020204" charset="-122"/>
                <a:cs typeface="微软雅黑" panose="020B0503020204020204" charset="-122"/>
              </a:rPr>
              <a:t>适配</a:t>
            </a:r>
            <a:endParaRPr sz="1400" b="1"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400" dirty="0">
                <a:latin typeface="微软雅黑" panose="020B0503020204020204" charset="-122"/>
                <a:ea typeface="微软雅黑" panose="020B0503020204020204" charset="-122"/>
                <a:cs typeface="微软雅黑" panose="020B0503020204020204" charset="-122"/>
              </a:rPr>
              <a:t>适配各个厂家的私有运维协议，统一北向运维协议的输出</a:t>
            </a:r>
            <a:endParaRPr sz="1400" dirty="0">
              <a:latin typeface="微软雅黑" panose="020B0503020204020204" charset="-122"/>
              <a:ea typeface="微软雅黑" panose="020B0503020204020204" charset="-122"/>
              <a:cs typeface="微软雅黑" panose="020B0503020204020204" charset="-122"/>
            </a:endParaRPr>
          </a:p>
          <a:p>
            <a:pPr>
              <a:lnSpc>
                <a:spcPct val="150000"/>
              </a:lnSpc>
            </a:pPr>
            <a:r>
              <a:rPr sz="1400" b="1" dirty="0">
                <a:latin typeface="微软雅黑" panose="020B0503020204020204" charset="-122"/>
                <a:ea typeface="微软雅黑" panose="020B0503020204020204" charset="-122"/>
                <a:cs typeface="微软雅黑" panose="020B0503020204020204" charset="-122"/>
              </a:rPr>
              <a:t>3. </a:t>
            </a:r>
            <a:r>
              <a:rPr sz="1400" b="1" dirty="0" err="1">
                <a:latin typeface="微软雅黑" panose="020B0503020204020204" charset="-122"/>
                <a:ea typeface="微软雅黑" panose="020B0503020204020204" charset="-122"/>
                <a:cs typeface="微软雅黑" panose="020B0503020204020204" charset="-122"/>
              </a:rPr>
              <a:t>双通道隔离保障</a:t>
            </a:r>
            <a:r>
              <a:rPr sz="1400" b="1" dirty="0">
                <a:latin typeface="微软雅黑" panose="020B0503020204020204" charset="-122"/>
                <a:ea typeface="微软雅黑" panose="020B0503020204020204" charset="-122"/>
                <a:cs typeface="微软雅黑" panose="020B0503020204020204" charset="-122"/>
              </a:rPr>
              <a:t> </a:t>
            </a:r>
          </a:p>
          <a:p>
            <a:pPr>
              <a:lnSpc>
                <a:spcPct val="150000"/>
              </a:lnSpc>
            </a:pPr>
            <a:r>
              <a:rPr sz="1400" dirty="0" err="1">
                <a:latin typeface="微软雅黑" panose="020B0503020204020204" charset="-122"/>
                <a:ea typeface="微软雅黑" panose="020B0503020204020204" charset="-122"/>
                <a:cs typeface="微软雅黑" panose="020B0503020204020204" charset="-122"/>
              </a:rPr>
              <a:t>运行</a:t>
            </a:r>
            <a:r>
              <a:rPr sz="1400" dirty="0">
                <a:latin typeface="微软雅黑" panose="020B0503020204020204" charset="-122"/>
                <a:ea typeface="微软雅黑" panose="020B0503020204020204" charset="-122"/>
                <a:cs typeface="微软雅黑" panose="020B0503020204020204" charset="-122"/>
              </a:rPr>
              <a:t>/</a:t>
            </a:r>
            <a:r>
              <a:rPr sz="1400" dirty="0" err="1">
                <a:latin typeface="微软雅黑" panose="020B0503020204020204" charset="-122"/>
                <a:ea typeface="微软雅黑" panose="020B0503020204020204" charset="-122"/>
                <a:cs typeface="微软雅黑" panose="020B0503020204020204" charset="-122"/>
              </a:rPr>
              <a:t>运维通道物理分离，QoS技术智能保障生产业务传输优先级</a:t>
            </a:r>
            <a:r>
              <a:rPr sz="1400" dirty="0">
                <a:latin typeface="微软雅黑" panose="020B0503020204020204" charset="-122"/>
                <a:ea typeface="微软雅黑" panose="020B0503020204020204" charset="-122"/>
                <a:cs typeface="微软雅黑" panose="020B0503020204020204" charset="-122"/>
              </a:rPr>
              <a:t>  </a:t>
            </a:r>
          </a:p>
          <a:p>
            <a:pPr>
              <a:lnSpc>
                <a:spcPct val="150000"/>
              </a:lnSpc>
            </a:pPr>
            <a:r>
              <a:rPr sz="1400" b="1" dirty="0">
                <a:latin typeface="微软雅黑" panose="020B0503020204020204" charset="-122"/>
                <a:ea typeface="微软雅黑" panose="020B0503020204020204" charset="-122"/>
                <a:cs typeface="微软雅黑" panose="020B0503020204020204" charset="-122"/>
              </a:rPr>
              <a:t>4. </a:t>
            </a:r>
            <a:r>
              <a:rPr sz="1400" b="1" dirty="0" err="1">
                <a:latin typeface="微软雅黑" panose="020B0503020204020204" charset="-122"/>
                <a:ea typeface="微软雅黑" panose="020B0503020204020204" charset="-122"/>
                <a:cs typeface="微软雅黑" panose="020B0503020204020204" charset="-122"/>
              </a:rPr>
              <a:t>主备卡智能切换</a:t>
            </a:r>
            <a:endParaRPr sz="1400" b="1" dirty="0">
              <a:latin typeface="微软雅黑" panose="020B0503020204020204" charset="-122"/>
              <a:ea typeface="微软雅黑" panose="020B0503020204020204" charset="-122"/>
              <a:cs typeface="微软雅黑" panose="020B0503020204020204" charset="-122"/>
            </a:endParaRPr>
          </a:p>
          <a:p>
            <a:pPr>
              <a:lnSpc>
                <a:spcPct val="150000"/>
              </a:lnSpc>
            </a:pPr>
            <a:r>
              <a:rPr sz="1400" dirty="0">
                <a:latin typeface="微软雅黑" panose="020B0503020204020204" charset="-122"/>
                <a:ea typeface="微软雅黑" panose="020B0503020204020204" charset="-122"/>
                <a:cs typeface="微软雅黑" panose="020B0503020204020204" charset="-122"/>
              </a:rPr>
              <a:t>10秒/</a:t>
            </a:r>
            <a:r>
              <a:rPr sz="1400" dirty="0" err="1">
                <a:latin typeface="微软雅黑" panose="020B0503020204020204" charset="-122"/>
                <a:ea typeface="微软雅黑" panose="020B0503020204020204" charset="-122"/>
                <a:cs typeface="微软雅黑" panose="020B0503020204020204" charset="-122"/>
              </a:rPr>
              <a:t>次双卡信号轮询，三重阈值判定自动切换，参数自适应环境动态校准</a:t>
            </a:r>
            <a:r>
              <a:rPr lang="zh-CN" sz="1400" dirty="0">
                <a:latin typeface="微软雅黑" panose="020B0503020204020204" charset="-122"/>
                <a:ea typeface="微软雅黑" panose="020B0503020204020204" charset="-122"/>
                <a:cs typeface="微软雅黑" panose="020B0503020204020204" charset="-122"/>
              </a:rPr>
              <a:t>。</a:t>
            </a:r>
            <a:r>
              <a:rPr sz="1400" dirty="0">
                <a:latin typeface="微软雅黑" panose="020B0503020204020204" charset="-122"/>
                <a:ea typeface="微软雅黑" panose="020B0503020204020204" charset="-122"/>
                <a:cs typeface="微软雅黑" panose="020B0503020204020204" charset="-122"/>
              </a:rPr>
              <a:t> </a:t>
            </a:r>
          </a:p>
        </p:txBody>
      </p:sp>
      <p:sp>
        <p:nvSpPr>
          <p:cNvPr id="34" name="剪去单角的矩形 3">
            <a:extLst>
              <a:ext uri="{FF2B5EF4-FFF2-40B4-BE49-F238E27FC236}">
                <a16:creationId xmlns:a16="http://schemas.microsoft.com/office/drawing/2014/main" id="{832F32E0-F3CF-D0B1-A0FB-264C4FB17B03}"/>
              </a:ext>
            </a:extLst>
          </p:cNvPr>
          <p:cNvSpPr/>
          <p:nvPr/>
        </p:nvSpPr>
        <p:spPr>
          <a:xfrm>
            <a:off x="511810" y="1523365"/>
            <a:ext cx="2392680" cy="407035"/>
          </a:xfrm>
          <a:prstGeom prst="snip1Rect">
            <a:avLst/>
          </a:prstGeom>
          <a:solidFill>
            <a:srgbClr val="2F5597"/>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nSpc>
                <a:spcPct val="100000"/>
              </a:lnSpc>
            </a:pPr>
            <a:r>
              <a:rPr lang="zh-CN" altLang="en-US" sz="1600" b="1" dirty="0">
                <a:latin typeface="微软雅黑" panose="020B0503020204020204" charset="-122"/>
                <a:ea typeface="微软雅黑" panose="020B0503020204020204" charset="-122"/>
                <a:cs typeface="微软雅黑" panose="020B0503020204020204" charset="-122"/>
                <a:sym typeface="+mn-ea"/>
              </a:rPr>
              <a:t>智慧管理单元功能要点</a:t>
            </a:r>
          </a:p>
        </p:txBody>
      </p:sp>
      <p:pic>
        <p:nvPicPr>
          <p:cNvPr id="40" name="图片 39">
            <a:extLst>
              <a:ext uri="{FF2B5EF4-FFF2-40B4-BE49-F238E27FC236}">
                <a16:creationId xmlns:a16="http://schemas.microsoft.com/office/drawing/2014/main" id="{26D08635-2BE2-6768-B5AC-F4276A7D25C1}"/>
              </a:ext>
            </a:extLst>
          </p:cNvPr>
          <p:cNvPicPr>
            <a:picLocks noChangeAspect="1"/>
          </p:cNvPicPr>
          <p:nvPr/>
        </p:nvPicPr>
        <p:blipFill>
          <a:blip r:embed="rId4"/>
          <a:stretch>
            <a:fillRect/>
          </a:stretch>
        </p:blipFill>
        <p:spPr>
          <a:xfrm>
            <a:off x="4170680" y="1983738"/>
            <a:ext cx="7942942" cy="4213861"/>
          </a:xfrm>
          <a:prstGeom prst="rect">
            <a:avLst/>
          </a:prstGeom>
        </p:spPr>
      </p:pic>
    </p:spTree>
    <p:extLst>
      <p:ext uri="{BB962C8B-B14F-4D97-AF65-F5344CB8AC3E}">
        <p14:creationId xmlns:p14="http://schemas.microsoft.com/office/powerpoint/2010/main" val="105584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C4DB1-AE8B-A77A-DBED-3DD466AB0401}"/>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C505C334-B0CA-11F8-1D87-5F1BA8A46E96}"/>
              </a:ext>
            </a:extLst>
          </p:cNvPr>
          <p:cNvSpPr txBox="1"/>
          <p:nvPr/>
        </p:nvSpPr>
        <p:spPr>
          <a:xfrm>
            <a:off x="534035" y="333375"/>
            <a:ext cx="11345545" cy="398780"/>
          </a:xfrm>
          <a:prstGeom prst="rect">
            <a:avLst/>
          </a:prstGeom>
          <a:noFill/>
        </p:spPr>
        <p:txBody>
          <a:bodyPr wrap="square" rtlCol="0" anchor="t">
            <a:spAutoFit/>
          </a:bodyPr>
          <a:lstStyle/>
          <a:p>
            <a:r>
              <a:rPr lang="en-US" altLang="zh-CN" sz="2000" b="1">
                <a:solidFill>
                  <a:schemeClr val="tx1">
                    <a:lumMod val="50000"/>
                    <a:lumOff val="50000"/>
                  </a:schemeClr>
                </a:solidFill>
                <a:sym typeface="+mn-ea"/>
              </a:rPr>
              <a:t>  </a:t>
            </a:r>
          </a:p>
        </p:txBody>
      </p:sp>
      <p:sp>
        <p:nvSpPr>
          <p:cNvPr id="6" name="文本框 5">
            <a:extLst>
              <a:ext uri="{FF2B5EF4-FFF2-40B4-BE49-F238E27FC236}">
                <a16:creationId xmlns:a16="http://schemas.microsoft.com/office/drawing/2014/main" id="{9E196A7B-62C4-706B-D30B-F6B4CD9354F1}"/>
              </a:ext>
            </a:extLst>
          </p:cNvPr>
          <p:cNvSpPr txBox="1"/>
          <p:nvPr>
            <p:custDataLst>
              <p:tags r:id="rId1"/>
            </p:custDataLst>
          </p:nvPr>
        </p:nvSpPr>
        <p:spPr>
          <a:xfrm>
            <a:off x="471805" y="377825"/>
            <a:ext cx="11345545" cy="460375"/>
          </a:xfrm>
          <a:prstGeom prst="rect">
            <a:avLst/>
          </a:prstGeom>
          <a:noFill/>
        </p:spPr>
        <p:txBody>
          <a:bodyPr wrap="square" rtlCol="0" anchor="t">
            <a:spAutoFit/>
          </a:bodyPr>
          <a:lstStyle/>
          <a:p>
            <a:r>
              <a:rPr lang="zh-CN" altLang="en-US" sz="2400" b="1" dirty="0">
                <a:solidFill>
                  <a:srgbClr val="002060"/>
                </a:solidFill>
                <a:sym typeface="+mn-ea"/>
              </a:rPr>
              <a:t>三、关键技术方案</a:t>
            </a:r>
            <a:endParaRPr lang="zh-CN" altLang="en-US" sz="2400" b="1" dirty="0">
              <a:solidFill>
                <a:schemeClr val="tx1">
                  <a:lumMod val="65000"/>
                  <a:lumOff val="35000"/>
                </a:schemeClr>
              </a:solidFill>
              <a:sym typeface="+mn-ea"/>
            </a:endParaRPr>
          </a:p>
        </p:txBody>
      </p:sp>
      <p:grpSp>
        <p:nvGrpSpPr>
          <p:cNvPr id="31" name="组合 30">
            <a:extLst>
              <a:ext uri="{FF2B5EF4-FFF2-40B4-BE49-F238E27FC236}">
                <a16:creationId xmlns:a16="http://schemas.microsoft.com/office/drawing/2014/main" id="{F21EB910-CD2A-4632-90CA-AE16F02CCD8E}"/>
              </a:ext>
            </a:extLst>
          </p:cNvPr>
          <p:cNvGrpSpPr/>
          <p:nvPr/>
        </p:nvGrpSpPr>
        <p:grpSpPr>
          <a:xfrm>
            <a:off x="534034" y="889357"/>
            <a:ext cx="11229105" cy="408053"/>
            <a:chOff x="359702" y="889357"/>
            <a:chExt cx="11403438" cy="360492"/>
          </a:xfrm>
        </p:grpSpPr>
        <p:sp>
          <p:nvSpPr>
            <p:cNvPr id="12" name="文本框 11">
              <a:extLst>
                <a:ext uri="{FF2B5EF4-FFF2-40B4-BE49-F238E27FC236}">
                  <a16:creationId xmlns:a16="http://schemas.microsoft.com/office/drawing/2014/main" id="{49F946FE-5D57-ED35-7BFA-F624F8550209}"/>
                </a:ext>
              </a:extLst>
            </p:cNvPr>
            <p:cNvSpPr txBox="1"/>
            <p:nvPr/>
          </p:nvSpPr>
          <p:spPr>
            <a:xfrm>
              <a:off x="400982" y="899490"/>
              <a:ext cx="2020536" cy="350359"/>
            </a:xfrm>
            <a:prstGeom prst="rect">
              <a:avLst/>
            </a:prstGeom>
            <a:noFill/>
          </p:spPr>
          <p:txBody>
            <a:bodyPr wrap="none" rtlCol="0" anchor="t">
              <a:spAutoFit/>
            </a:bodyPr>
            <a:lstStyle/>
            <a:p>
              <a:pPr>
                <a:lnSpc>
                  <a:spcPct val="120000"/>
                </a:lnSpc>
              </a:pPr>
              <a:r>
                <a:rPr lang="en-US" altLang="zh-CN" b="1" dirty="0">
                  <a:latin typeface="微软雅黑" panose="020B0503020204020204" charset="-122"/>
                  <a:ea typeface="微软雅黑" panose="020B0503020204020204" charset="-122"/>
                  <a:sym typeface="+mn-ea"/>
                </a:rPr>
                <a:t>3.3 </a:t>
              </a:r>
              <a:r>
                <a:rPr lang="zh-CN" altLang="en-US" b="1" dirty="0">
                  <a:latin typeface="微软雅黑" panose="020B0503020204020204" charset="-122"/>
                  <a:ea typeface="微软雅黑" panose="020B0503020204020204" charset="-122"/>
                  <a:sym typeface="+mn-ea"/>
                </a:rPr>
                <a:t>主站部署方案</a:t>
              </a:r>
            </a:p>
          </p:txBody>
        </p:sp>
        <p:cxnSp>
          <p:nvCxnSpPr>
            <p:cNvPr id="14" name="直接连接符 13">
              <a:extLst>
                <a:ext uri="{FF2B5EF4-FFF2-40B4-BE49-F238E27FC236}">
                  <a16:creationId xmlns:a16="http://schemas.microsoft.com/office/drawing/2014/main" id="{3F64F821-FC27-0DA2-4F84-C60C9EDC9680}"/>
                </a:ext>
              </a:extLst>
            </p:cNvPr>
            <p:cNvCxnSpPr>
              <a:cxnSpLocks/>
              <a:stCxn id="7" idx="2"/>
            </p:cNvCxnSpPr>
            <p:nvPr/>
          </p:nvCxnSpPr>
          <p:spPr>
            <a:xfrm>
              <a:off x="394281" y="1247775"/>
              <a:ext cx="11368859" cy="0"/>
            </a:xfrm>
            <a:prstGeom prst="line">
              <a:avLst/>
            </a:prstGeom>
            <a:ln w="381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5DE22BF1-7FF4-D1C0-517A-D46D010ABB8C}"/>
                </a:ext>
              </a:extLst>
            </p:cNvPr>
            <p:cNvSpPr/>
            <p:nvPr/>
          </p:nvSpPr>
          <p:spPr>
            <a:xfrm>
              <a:off x="359702" y="889357"/>
              <a:ext cx="69158" cy="358418"/>
            </a:xfrm>
            <a:prstGeom prst="rect">
              <a:avLst/>
            </a:prstGeom>
            <a:ln w="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0" name="矩形 12">
            <a:extLst>
              <a:ext uri="{FF2B5EF4-FFF2-40B4-BE49-F238E27FC236}">
                <a16:creationId xmlns:a16="http://schemas.microsoft.com/office/drawing/2014/main" id="{0F3F52E3-A1CC-F3E9-2F27-B24DACDBD8C7}"/>
              </a:ext>
            </a:extLst>
          </p:cNvPr>
          <p:cNvSpPr/>
          <p:nvPr/>
        </p:nvSpPr>
        <p:spPr>
          <a:xfrm>
            <a:off x="547050" y="1416158"/>
            <a:ext cx="11126953" cy="677980"/>
          </a:xfrm>
          <a:prstGeom prst="rect">
            <a:avLst/>
          </a:prstGeom>
          <a:noFill/>
          <a:ln w="28575" cmpd="sng">
            <a:solidFill>
              <a:schemeClr val="accent1">
                <a:shade val="50000"/>
              </a:schemeClr>
            </a:solidFill>
            <a:prstDash val="dash"/>
          </a:ln>
        </p:spPr>
        <p:txBody>
          <a:bodyPr wrap="square">
            <a:noAutofit/>
          </a:bodyPr>
          <a:lstStyle/>
          <a:p>
            <a:pPr indent="457200">
              <a:lnSpc>
                <a:spcPct val="130000"/>
              </a:lnSpc>
              <a:buClrTx/>
              <a:buSzTx/>
            </a:pPr>
            <a:r>
              <a:rPr lang="zh-CN" altLang="en-US" sz="1600" dirty="0">
                <a:latin typeface="微软雅黑" panose="020B0503020204020204" charset="-122"/>
                <a:ea typeface="微软雅黑" panose="020B0503020204020204" charset="-122"/>
                <a:sym typeface="+mn-ea"/>
              </a:rPr>
              <a:t>基于多通道加密技术，构建以智能管理单元（加密模块</a:t>
            </a:r>
            <a:r>
              <a:rPr lang="en-US" altLang="zh-CN" sz="1600" dirty="0">
                <a:latin typeface="微软雅黑" panose="020B0503020204020204" charset="-122"/>
                <a:ea typeface="微软雅黑" panose="020B0503020204020204" charset="-122"/>
                <a:sym typeface="+mn-ea"/>
              </a:rPr>
              <a:t>XTU</a:t>
            </a:r>
            <a:r>
              <a:rPr lang="zh-CN" altLang="en-US" sz="1600" dirty="0">
                <a:latin typeface="微软雅黑" panose="020B0503020204020204" charset="-122"/>
                <a:ea typeface="微软雅黑" panose="020B0503020204020204" charset="-122"/>
                <a:sym typeface="+mn-ea"/>
              </a:rPr>
              <a:t>）为核心的双主站双通道远程运维体系，搭建配网远程运维主站，实现配电终端的远程运维改造，大大提高运维效率</a:t>
            </a:r>
          </a:p>
        </p:txBody>
      </p:sp>
      <p:pic>
        <p:nvPicPr>
          <p:cNvPr id="4" name="图片 3">
            <a:extLst>
              <a:ext uri="{FF2B5EF4-FFF2-40B4-BE49-F238E27FC236}">
                <a16:creationId xmlns:a16="http://schemas.microsoft.com/office/drawing/2014/main" id="{1CDED732-9E18-1F9E-2681-73F47AC40A47}"/>
              </a:ext>
            </a:extLst>
          </p:cNvPr>
          <p:cNvPicPr>
            <a:picLocks noChangeAspect="1"/>
          </p:cNvPicPr>
          <p:nvPr/>
        </p:nvPicPr>
        <p:blipFill>
          <a:blip r:embed="rId4"/>
          <a:stretch>
            <a:fillRect/>
          </a:stretch>
        </p:blipFill>
        <p:spPr>
          <a:xfrm>
            <a:off x="421816" y="2605091"/>
            <a:ext cx="5153550" cy="2957848"/>
          </a:xfrm>
          <a:prstGeom prst="rect">
            <a:avLst/>
          </a:prstGeom>
        </p:spPr>
      </p:pic>
      <p:graphicFrame>
        <p:nvGraphicFramePr>
          <p:cNvPr id="5" name="对象 4">
            <a:extLst>
              <a:ext uri="{FF2B5EF4-FFF2-40B4-BE49-F238E27FC236}">
                <a16:creationId xmlns:a16="http://schemas.microsoft.com/office/drawing/2014/main" id="{BFC8D9FC-ABD8-E761-466F-AB4B22C855B3}"/>
              </a:ext>
            </a:extLst>
          </p:cNvPr>
          <p:cNvGraphicFramePr>
            <a:graphicFrameLocks/>
          </p:cNvGraphicFramePr>
          <p:nvPr>
            <p:extLst>
              <p:ext uri="{D42A27DB-BD31-4B8C-83A1-F6EECF244321}">
                <p14:modId xmlns:p14="http://schemas.microsoft.com/office/powerpoint/2010/main" val="31990306"/>
              </p:ext>
            </p:extLst>
          </p:nvPr>
        </p:nvGraphicFramePr>
        <p:xfrm>
          <a:off x="5810250" y="2500319"/>
          <a:ext cx="5762625" cy="2957848"/>
        </p:xfrm>
        <a:graphic>
          <a:graphicData uri="http://schemas.openxmlformats.org/presentationml/2006/ole">
            <mc:AlternateContent xmlns:mc="http://schemas.openxmlformats.org/markup-compatibility/2006">
              <mc:Choice xmlns:v="urn:schemas-microsoft-com:vml" Requires="v">
                <p:oleObj r:id="rId5" imgW="12750835" imgH="6584927" progId="Visio.Drawing.15">
                  <p:embed/>
                </p:oleObj>
              </mc:Choice>
              <mc:Fallback>
                <p:oleObj r:id="rId5" imgW="12750835" imgH="6584927" progId="Visio.Drawing.15">
                  <p:embed/>
                  <p:pic>
                    <p:nvPicPr>
                      <p:cNvPr id="3" name="对象 2">
                        <a:extLst>
                          <a:ext uri="{FF2B5EF4-FFF2-40B4-BE49-F238E27FC236}">
                            <a16:creationId xmlns:a16="http://schemas.microsoft.com/office/drawing/2014/main" id="{09EA2393-DCE3-F514-7D08-42C6DC548C86}"/>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0250" y="2500319"/>
                        <a:ext cx="5762625" cy="2957848"/>
                      </a:xfrm>
                      <a:prstGeom prst="rect">
                        <a:avLst/>
                      </a:prstGeom>
                      <a:noFill/>
                    </p:spPr>
                  </p:pic>
                </p:oleObj>
              </mc:Fallback>
            </mc:AlternateContent>
          </a:graphicData>
        </a:graphic>
      </p:graphicFrame>
    </p:spTree>
    <p:extLst>
      <p:ext uri="{BB962C8B-B14F-4D97-AF65-F5344CB8AC3E}">
        <p14:creationId xmlns:p14="http://schemas.microsoft.com/office/powerpoint/2010/main" val="124364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8F739-BCA4-F1C8-AB5E-D642F0C9D47F}"/>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3C27F1C0-26DF-0BB5-0E14-C101931274F0}"/>
              </a:ext>
            </a:extLst>
          </p:cNvPr>
          <p:cNvSpPr txBox="1"/>
          <p:nvPr/>
        </p:nvSpPr>
        <p:spPr>
          <a:xfrm>
            <a:off x="534035" y="333375"/>
            <a:ext cx="11345545" cy="398780"/>
          </a:xfrm>
          <a:prstGeom prst="rect">
            <a:avLst/>
          </a:prstGeom>
          <a:noFill/>
        </p:spPr>
        <p:txBody>
          <a:bodyPr wrap="square" rtlCol="0" anchor="t">
            <a:spAutoFit/>
          </a:bodyPr>
          <a:lstStyle/>
          <a:p>
            <a:r>
              <a:rPr lang="en-US" altLang="zh-CN" sz="2000" b="1">
                <a:solidFill>
                  <a:schemeClr val="tx1">
                    <a:lumMod val="50000"/>
                    <a:lumOff val="50000"/>
                  </a:schemeClr>
                </a:solidFill>
                <a:sym typeface="+mn-ea"/>
              </a:rPr>
              <a:t>  </a:t>
            </a:r>
          </a:p>
        </p:txBody>
      </p:sp>
      <p:sp>
        <p:nvSpPr>
          <p:cNvPr id="6" name="文本框 5">
            <a:extLst>
              <a:ext uri="{FF2B5EF4-FFF2-40B4-BE49-F238E27FC236}">
                <a16:creationId xmlns:a16="http://schemas.microsoft.com/office/drawing/2014/main" id="{05A976E0-20B2-5015-5702-B66A76D8C540}"/>
              </a:ext>
            </a:extLst>
          </p:cNvPr>
          <p:cNvSpPr txBox="1"/>
          <p:nvPr>
            <p:custDataLst>
              <p:tags r:id="rId1"/>
            </p:custDataLst>
          </p:nvPr>
        </p:nvSpPr>
        <p:spPr>
          <a:xfrm>
            <a:off x="471805" y="377825"/>
            <a:ext cx="11345545" cy="460375"/>
          </a:xfrm>
          <a:prstGeom prst="rect">
            <a:avLst/>
          </a:prstGeom>
          <a:noFill/>
        </p:spPr>
        <p:txBody>
          <a:bodyPr wrap="square" rtlCol="0" anchor="t">
            <a:spAutoFit/>
          </a:bodyPr>
          <a:lstStyle/>
          <a:p>
            <a:r>
              <a:rPr lang="zh-CN" altLang="en-US" sz="2400" b="1" dirty="0">
                <a:solidFill>
                  <a:srgbClr val="002060"/>
                </a:solidFill>
                <a:sym typeface="+mn-ea"/>
              </a:rPr>
              <a:t>三、关键技术方案</a:t>
            </a:r>
            <a:endParaRPr lang="zh-CN" altLang="en-US" sz="2400" b="1" dirty="0">
              <a:solidFill>
                <a:schemeClr val="tx1">
                  <a:lumMod val="65000"/>
                  <a:lumOff val="35000"/>
                </a:schemeClr>
              </a:solidFill>
              <a:sym typeface="+mn-ea"/>
            </a:endParaRPr>
          </a:p>
        </p:txBody>
      </p:sp>
      <p:grpSp>
        <p:nvGrpSpPr>
          <p:cNvPr id="31" name="组合 30">
            <a:extLst>
              <a:ext uri="{FF2B5EF4-FFF2-40B4-BE49-F238E27FC236}">
                <a16:creationId xmlns:a16="http://schemas.microsoft.com/office/drawing/2014/main" id="{7F044323-2A7B-6096-4694-2DB331E80476}"/>
              </a:ext>
            </a:extLst>
          </p:cNvPr>
          <p:cNvGrpSpPr/>
          <p:nvPr/>
        </p:nvGrpSpPr>
        <p:grpSpPr>
          <a:xfrm>
            <a:off x="534034" y="889357"/>
            <a:ext cx="11229105" cy="408053"/>
            <a:chOff x="359702" y="889357"/>
            <a:chExt cx="11403438" cy="360492"/>
          </a:xfrm>
        </p:grpSpPr>
        <p:sp>
          <p:nvSpPr>
            <p:cNvPr id="12" name="文本框 11">
              <a:extLst>
                <a:ext uri="{FF2B5EF4-FFF2-40B4-BE49-F238E27FC236}">
                  <a16:creationId xmlns:a16="http://schemas.microsoft.com/office/drawing/2014/main" id="{5D721201-9042-5474-1304-72645C63DE9B}"/>
                </a:ext>
              </a:extLst>
            </p:cNvPr>
            <p:cNvSpPr txBox="1"/>
            <p:nvPr/>
          </p:nvSpPr>
          <p:spPr>
            <a:xfrm>
              <a:off x="400982" y="899490"/>
              <a:ext cx="1551704" cy="350359"/>
            </a:xfrm>
            <a:prstGeom prst="rect">
              <a:avLst/>
            </a:prstGeom>
            <a:noFill/>
          </p:spPr>
          <p:txBody>
            <a:bodyPr wrap="none" rtlCol="0" anchor="t">
              <a:spAutoFit/>
            </a:bodyPr>
            <a:lstStyle/>
            <a:p>
              <a:pPr>
                <a:lnSpc>
                  <a:spcPct val="120000"/>
                </a:lnSpc>
              </a:pPr>
              <a:r>
                <a:rPr lang="en-US" altLang="zh-CN" b="1" dirty="0">
                  <a:latin typeface="微软雅黑" panose="020B0503020204020204" charset="-122"/>
                  <a:ea typeface="微软雅黑" panose="020B0503020204020204" charset="-122"/>
                  <a:sym typeface="+mn-ea"/>
                </a:rPr>
                <a:t>3.5 </a:t>
              </a:r>
              <a:r>
                <a:rPr lang="zh-CN" altLang="en-US" b="1" dirty="0">
                  <a:latin typeface="微软雅黑" panose="020B0503020204020204" charset="-122"/>
                  <a:ea typeface="微软雅黑" panose="020B0503020204020204" charset="-122"/>
                  <a:sym typeface="+mn-ea"/>
                </a:rPr>
                <a:t>主站资源</a:t>
              </a:r>
            </a:p>
          </p:txBody>
        </p:sp>
        <p:cxnSp>
          <p:nvCxnSpPr>
            <p:cNvPr id="14" name="直接连接符 13">
              <a:extLst>
                <a:ext uri="{FF2B5EF4-FFF2-40B4-BE49-F238E27FC236}">
                  <a16:creationId xmlns:a16="http://schemas.microsoft.com/office/drawing/2014/main" id="{74CF8BDC-FBC6-7EA5-3342-3014D7346EC3}"/>
                </a:ext>
              </a:extLst>
            </p:cNvPr>
            <p:cNvCxnSpPr>
              <a:cxnSpLocks/>
              <a:stCxn id="7" idx="2"/>
            </p:cNvCxnSpPr>
            <p:nvPr/>
          </p:nvCxnSpPr>
          <p:spPr>
            <a:xfrm>
              <a:off x="394281" y="1247775"/>
              <a:ext cx="11368859" cy="0"/>
            </a:xfrm>
            <a:prstGeom prst="line">
              <a:avLst/>
            </a:prstGeom>
            <a:ln w="381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6D0BF215-7877-809F-6060-86D0D6353FEE}"/>
                </a:ext>
              </a:extLst>
            </p:cNvPr>
            <p:cNvSpPr/>
            <p:nvPr/>
          </p:nvSpPr>
          <p:spPr>
            <a:xfrm>
              <a:off x="359702" y="889357"/>
              <a:ext cx="69158" cy="358418"/>
            </a:xfrm>
            <a:prstGeom prst="rect">
              <a:avLst/>
            </a:prstGeom>
            <a:ln w="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0" name="矩形 12">
            <a:extLst>
              <a:ext uri="{FF2B5EF4-FFF2-40B4-BE49-F238E27FC236}">
                <a16:creationId xmlns:a16="http://schemas.microsoft.com/office/drawing/2014/main" id="{CFD432F4-F81F-F973-04E7-C30F2336EC25}"/>
              </a:ext>
            </a:extLst>
          </p:cNvPr>
          <p:cNvSpPr/>
          <p:nvPr/>
        </p:nvSpPr>
        <p:spPr>
          <a:xfrm>
            <a:off x="547050" y="1416158"/>
            <a:ext cx="11126953" cy="677980"/>
          </a:xfrm>
          <a:prstGeom prst="rect">
            <a:avLst/>
          </a:prstGeom>
          <a:noFill/>
          <a:ln w="28575" cmpd="sng">
            <a:solidFill>
              <a:schemeClr val="accent1">
                <a:shade val="50000"/>
              </a:schemeClr>
            </a:solidFill>
            <a:prstDash val="dash"/>
          </a:ln>
        </p:spPr>
        <p:txBody>
          <a:bodyPr wrap="square">
            <a:noAutofit/>
          </a:bodyPr>
          <a:lstStyle/>
          <a:p>
            <a:pPr indent="457200">
              <a:lnSpc>
                <a:spcPct val="130000"/>
              </a:lnSpc>
              <a:buClrTx/>
              <a:buSzTx/>
            </a:pPr>
            <a:r>
              <a:rPr lang="zh-CN" altLang="en-US" sz="1600" dirty="0">
                <a:latin typeface="微软雅黑" panose="020B0503020204020204" charset="-122"/>
                <a:ea typeface="微软雅黑" panose="020B0503020204020204" charset="-122"/>
                <a:sym typeface="+mn-ea"/>
              </a:rPr>
              <a:t>基础远程运维平台资源：加密网关一台，防火墙</a:t>
            </a:r>
            <a:r>
              <a:rPr lang="en-US" altLang="zh-CN" sz="1600" dirty="0">
                <a:latin typeface="微软雅黑" panose="020B0503020204020204" charset="-122"/>
                <a:ea typeface="微软雅黑" panose="020B0503020204020204" charset="-122"/>
                <a:sym typeface="+mn-ea"/>
              </a:rPr>
              <a:t>/</a:t>
            </a:r>
            <a:r>
              <a:rPr lang="zh-CN" altLang="en-US" sz="1600" dirty="0">
                <a:latin typeface="微软雅黑" panose="020B0503020204020204" charset="-122"/>
                <a:ea typeface="微软雅黑" panose="020B0503020204020204" charset="-122"/>
                <a:sym typeface="+mn-ea"/>
              </a:rPr>
              <a:t>路由器一台，交换机三台，正反隔两套，服务器三台；添加智能算法后新增的资源：服务器</a:t>
            </a:r>
            <a:r>
              <a:rPr lang="en-US" altLang="zh-CN" sz="1600" dirty="0">
                <a:latin typeface="微软雅黑" panose="020B0503020204020204" charset="-122"/>
                <a:ea typeface="微软雅黑" panose="020B0503020204020204" charset="-122"/>
                <a:sym typeface="+mn-ea"/>
              </a:rPr>
              <a:t>3</a:t>
            </a:r>
            <a:r>
              <a:rPr lang="zh-CN" altLang="en-US" sz="1600" dirty="0">
                <a:latin typeface="微软雅黑" panose="020B0503020204020204" charset="-122"/>
                <a:ea typeface="微软雅黑" panose="020B0503020204020204" charset="-122"/>
                <a:sym typeface="+mn-ea"/>
              </a:rPr>
              <a:t>台</a:t>
            </a:r>
          </a:p>
        </p:txBody>
      </p:sp>
      <p:pic>
        <p:nvPicPr>
          <p:cNvPr id="4" name="图片 3">
            <a:extLst>
              <a:ext uri="{FF2B5EF4-FFF2-40B4-BE49-F238E27FC236}">
                <a16:creationId xmlns:a16="http://schemas.microsoft.com/office/drawing/2014/main" id="{A108762F-ECD0-CB55-41F1-286116D34820}"/>
              </a:ext>
            </a:extLst>
          </p:cNvPr>
          <p:cNvPicPr>
            <a:picLocks noChangeAspect="1"/>
          </p:cNvPicPr>
          <p:nvPr/>
        </p:nvPicPr>
        <p:blipFill>
          <a:blip r:embed="rId4"/>
          <a:stretch>
            <a:fillRect/>
          </a:stretch>
        </p:blipFill>
        <p:spPr>
          <a:xfrm>
            <a:off x="3004646" y="2423158"/>
            <a:ext cx="2812824" cy="3528513"/>
          </a:xfrm>
          <a:prstGeom prst="rect">
            <a:avLst/>
          </a:prstGeom>
        </p:spPr>
      </p:pic>
      <p:sp>
        <p:nvSpPr>
          <p:cNvPr id="5" name="文本框 4">
            <a:extLst>
              <a:ext uri="{FF2B5EF4-FFF2-40B4-BE49-F238E27FC236}">
                <a16:creationId xmlns:a16="http://schemas.microsoft.com/office/drawing/2014/main" id="{9DDCF62D-6C73-59A1-92F0-06CC53A59F0A}"/>
              </a:ext>
            </a:extLst>
          </p:cNvPr>
          <p:cNvSpPr txBox="1"/>
          <p:nvPr/>
        </p:nvSpPr>
        <p:spPr>
          <a:xfrm>
            <a:off x="686434" y="2701132"/>
            <a:ext cx="2135190" cy="2653744"/>
          </a:xfrm>
          <a:prstGeom prst="rect">
            <a:avLst/>
          </a:prstGeom>
          <a:noFill/>
          <a:ln w="28575" cmpd="dbl">
            <a:solidFill>
              <a:schemeClr val="accent1">
                <a:shade val="50000"/>
              </a:schemeClr>
            </a:solidFill>
            <a:prstDash val="sysDot"/>
          </a:ln>
        </p:spPr>
        <p:txBody>
          <a:bodyPr wrap="square" rtlCol="0">
            <a:noAutofit/>
          </a:bodyPr>
          <a:lstStyle/>
          <a:p>
            <a:r>
              <a:rPr lang="zh-CN" altLang="en-US" sz="1600" b="1" dirty="0"/>
              <a:t>基础版：</a:t>
            </a:r>
            <a:endParaRPr lang="en-US" altLang="zh-CN" sz="1600" b="1" dirty="0"/>
          </a:p>
          <a:p>
            <a:r>
              <a:rPr lang="en-US" altLang="zh-CN" sz="1200" dirty="0"/>
              <a:t>1</a:t>
            </a:r>
            <a:r>
              <a:rPr lang="zh-CN" altLang="en-US" sz="1200" dirty="0"/>
              <a:t>、设备接入、监测能力</a:t>
            </a:r>
            <a:endParaRPr lang="en-US" altLang="zh-CN" sz="1200" dirty="0"/>
          </a:p>
          <a:p>
            <a:r>
              <a:rPr lang="en-US" altLang="zh-CN" sz="1200" dirty="0"/>
              <a:t>2</a:t>
            </a:r>
            <a:r>
              <a:rPr lang="zh-CN" altLang="en-US" sz="1200" dirty="0"/>
              <a:t>、运维工单流程管理功能</a:t>
            </a:r>
            <a:endParaRPr lang="en-US" altLang="zh-CN" sz="1200" dirty="0"/>
          </a:p>
          <a:p>
            <a:r>
              <a:rPr lang="en-US" altLang="zh-CN" sz="1200" dirty="0"/>
              <a:t>3</a:t>
            </a:r>
            <a:r>
              <a:rPr lang="zh-CN" altLang="en-US" sz="1200" dirty="0"/>
              <a:t>、设备台账数据维护功能</a:t>
            </a:r>
            <a:endParaRPr lang="en-US" altLang="zh-CN" sz="1200" dirty="0"/>
          </a:p>
          <a:p>
            <a:r>
              <a:rPr lang="en-US" altLang="zh-CN" sz="1200" dirty="0"/>
              <a:t>4</a:t>
            </a:r>
            <a:r>
              <a:rPr lang="zh-CN" altLang="en-US" sz="1200" dirty="0"/>
              <a:t>、设备运行数据及状态数据查询功能</a:t>
            </a:r>
            <a:endParaRPr lang="en-US" altLang="zh-CN" sz="1200" dirty="0"/>
          </a:p>
          <a:p>
            <a:r>
              <a:rPr lang="zh-CN" altLang="en-US" sz="1600" b="1" dirty="0"/>
              <a:t>安装智慧管理单元：</a:t>
            </a:r>
            <a:endParaRPr lang="en-US" altLang="zh-CN" sz="1600" b="1" dirty="0"/>
          </a:p>
          <a:p>
            <a:r>
              <a:rPr lang="en-US" altLang="zh-CN" sz="1200" dirty="0"/>
              <a:t>1</a:t>
            </a:r>
            <a:r>
              <a:rPr lang="zh-CN" altLang="en-US" sz="1200" dirty="0"/>
              <a:t>、基础远程运维（远程升级、重启、修改参数配置）能力</a:t>
            </a:r>
            <a:endParaRPr lang="en-US" altLang="zh-CN" sz="1200" dirty="0"/>
          </a:p>
          <a:p>
            <a:r>
              <a:rPr lang="en-US" altLang="zh-CN" sz="1200" dirty="0"/>
              <a:t>2</a:t>
            </a:r>
            <a:r>
              <a:rPr lang="zh-CN" altLang="en-US" sz="1200" dirty="0"/>
              <a:t>、日志查询</a:t>
            </a:r>
            <a:endParaRPr lang="en-US" altLang="zh-CN" sz="1200" dirty="0"/>
          </a:p>
          <a:p>
            <a:r>
              <a:rPr lang="en-US" altLang="zh-CN" sz="1200" dirty="0"/>
              <a:t>3</a:t>
            </a:r>
            <a:r>
              <a:rPr lang="zh-CN" altLang="en-US" sz="1200" dirty="0"/>
              <a:t>、隐藏蓝牙加密通信</a:t>
            </a:r>
            <a:endParaRPr lang="en-US" altLang="zh-CN" sz="1200" dirty="0"/>
          </a:p>
          <a:p>
            <a:endParaRPr lang="en-US" altLang="zh-CN" sz="1200" dirty="0"/>
          </a:p>
        </p:txBody>
      </p:sp>
      <p:sp>
        <p:nvSpPr>
          <p:cNvPr id="11" name="文本框 10">
            <a:extLst>
              <a:ext uri="{FF2B5EF4-FFF2-40B4-BE49-F238E27FC236}">
                <a16:creationId xmlns:a16="http://schemas.microsoft.com/office/drawing/2014/main" id="{A2D0D781-AF98-026B-AC56-DF23E5F0C0A2}"/>
              </a:ext>
            </a:extLst>
          </p:cNvPr>
          <p:cNvSpPr txBox="1"/>
          <p:nvPr/>
        </p:nvSpPr>
        <p:spPr>
          <a:xfrm>
            <a:off x="6206807" y="2701132"/>
            <a:ext cx="2135190" cy="2653744"/>
          </a:xfrm>
          <a:prstGeom prst="rect">
            <a:avLst/>
          </a:prstGeom>
          <a:noFill/>
          <a:ln w="28575" cmpd="dbl">
            <a:solidFill>
              <a:schemeClr val="accent1">
                <a:shade val="50000"/>
              </a:schemeClr>
            </a:solidFill>
            <a:prstDash val="sysDot"/>
          </a:ln>
        </p:spPr>
        <p:txBody>
          <a:bodyPr wrap="square" rtlCol="0">
            <a:noAutofit/>
          </a:bodyPr>
          <a:lstStyle/>
          <a:p>
            <a:r>
              <a:rPr lang="zh-CN" altLang="en-US" sz="1600" b="1" dirty="0"/>
              <a:t>升级版：</a:t>
            </a:r>
            <a:endParaRPr lang="en-US" altLang="zh-CN" sz="1600" b="1" dirty="0"/>
          </a:p>
          <a:p>
            <a:r>
              <a:rPr lang="en-US" altLang="zh-CN" sz="1200" dirty="0"/>
              <a:t>1</a:t>
            </a:r>
            <a:r>
              <a:rPr lang="zh-CN" altLang="en-US" sz="1200" dirty="0"/>
              <a:t>、设备画像</a:t>
            </a:r>
            <a:endParaRPr lang="en-US" altLang="zh-CN" sz="1200" dirty="0"/>
          </a:p>
          <a:p>
            <a:r>
              <a:rPr lang="en-US" altLang="zh-CN" sz="1200" dirty="0"/>
              <a:t>2</a:t>
            </a:r>
            <a:r>
              <a:rPr lang="zh-CN" altLang="en-US" sz="1200" dirty="0"/>
              <a:t>、设备健康状态</a:t>
            </a:r>
            <a:endParaRPr lang="en-US" altLang="zh-CN" sz="1200" dirty="0"/>
          </a:p>
          <a:p>
            <a:r>
              <a:rPr lang="en-US" altLang="zh-CN" sz="1200" dirty="0"/>
              <a:t>3</a:t>
            </a:r>
            <a:r>
              <a:rPr lang="zh-CN" altLang="en-US" sz="1200" dirty="0"/>
              <a:t>、设备故障预测</a:t>
            </a:r>
            <a:endParaRPr lang="en-US" altLang="zh-CN" sz="1200" dirty="0"/>
          </a:p>
          <a:p>
            <a:r>
              <a:rPr lang="en-US" altLang="zh-CN" sz="1200" dirty="0"/>
              <a:t>4</a:t>
            </a:r>
            <a:r>
              <a:rPr lang="zh-CN" altLang="en-US" sz="1200" dirty="0"/>
              <a:t>、运维巡视策略</a:t>
            </a:r>
            <a:endParaRPr lang="en-US" altLang="zh-CN" sz="1200" dirty="0"/>
          </a:p>
          <a:p>
            <a:r>
              <a:rPr lang="en-US" altLang="zh-CN" sz="1200" dirty="0"/>
              <a:t>5</a:t>
            </a:r>
            <a:r>
              <a:rPr lang="zh-CN" altLang="en-US" sz="1200" dirty="0"/>
              <a:t>、运维意见</a:t>
            </a:r>
            <a:endParaRPr lang="en-US" altLang="zh-CN" sz="1200" dirty="0"/>
          </a:p>
          <a:p>
            <a:r>
              <a:rPr lang="en-US" altLang="zh-CN" sz="1200" dirty="0"/>
              <a:t>6</a:t>
            </a:r>
            <a:r>
              <a:rPr lang="zh-CN" altLang="en-US" sz="1200" dirty="0"/>
              <a:t>、智能工单派发等</a:t>
            </a:r>
            <a:endParaRPr lang="en-US" altLang="zh-CN" sz="1200" dirty="0"/>
          </a:p>
          <a:p>
            <a:r>
              <a:rPr lang="zh-CN" altLang="en-US" sz="1600" b="1" dirty="0"/>
              <a:t>安装智慧管理单元：</a:t>
            </a:r>
            <a:endParaRPr lang="en-US" altLang="zh-CN" sz="1600" b="1" dirty="0"/>
          </a:p>
          <a:p>
            <a:r>
              <a:rPr lang="en-US" altLang="zh-CN" sz="1200" dirty="0"/>
              <a:t>    </a:t>
            </a:r>
            <a:r>
              <a:rPr lang="zh-CN" altLang="en-US" sz="1200" dirty="0"/>
              <a:t>边缘模型部署</a:t>
            </a:r>
            <a:r>
              <a:rPr lang="en-US" altLang="zh-CN" sz="1200" dirty="0"/>
              <a:t>-</a:t>
            </a:r>
            <a:r>
              <a:rPr lang="zh-CN" altLang="en-US" sz="1200" dirty="0"/>
              <a:t>云边协同</a:t>
            </a:r>
            <a:endParaRPr lang="en-US" altLang="zh-CN" sz="1200" dirty="0"/>
          </a:p>
          <a:p>
            <a:endParaRPr lang="en-US" altLang="zh-CN" sz="1200" dirty="0"/>
          </a:p>
        </p:txBody>
      </p:sp>
      <p:pic>
        <p:nvPicPr>
          <p:cNvPr id="15" name="图片 14">
            <a:extLst>
              <a:ext uri="{FF2B5EF4-FFF2-40B4-BE49-F238E27FC236}">
                <a16:creationId xmlns:a16="http://schemas.microsoft.com/office/drawing/2014/main" id="{3F692239-01B5-314F-E7B0-BF6C76F82F7A}"/>
              </a:ext>
            </a:extLst>
          </p:cNvPr>
          <p:cNvPicPr>
            <a:picLocks noChangeAspect="1"/>
          </p:cNvPicPr>
          <p:nvPr/>
        </p:nvPicPr>
        <p:blipFill>
          <a:blip r:embed="rId5"/>
          <a:stretch>
            <a:fillRect/>
          </a:stretch>
        </p:blipFill>
        <p:spPr>
          <a:xfrm>
            <a:off x="8477201" y="2423157"/>
            <a:ext cx="2751138" cy="3528513"/>
          </a:xfrm>
          <a:prstGeom prst="rect">
            <a:avLst/>
          </a:prstGeom>
        </p:spPr>
      </p:pic>
    </p:spTree>
    <p:extLst>
      <p:ext uri="{BB962C8B-B14F-4D97-AF65-F5344CB8AC3E}">
        <p14:creationId xmlns:p14="http://schemas.microsoft.com/office/powerpoint/2010/main" val="4099790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071E5-F8F0-6857-2E8B-1129BAA39CCF}"/>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1589D0EE-D738-D754-929B-28190367A979}"/>
              </a:ext>
            </a:extLst>
          </p:cNvPr>
          <p:cNvSpPr txBox="1"/>
          <p:nvPr/>
        </p:nvSpPr>
        <p:spPr>
          <a:xfrm>
            <a:off x="534035" y="333375"/>
            <a:ext cx="11345545" cy="398780"/>
          </a:xfrm>
          <a:prstGeom prst="rect">
            <a:avLst/>
          </a:prstGeom>
          <a:noFill/>
        </p:spPr>
        <p:txBody>
          <a:bodyPr wrap="square" rtlCol="0" anchor="t">
            <a:spAutoFit/>
          </a:bodyPr>
          <a:lstStyle/>
          <a:p>
            <a:r>
              <a:rPr lang="en-US" altLang="zh-CN" sz="2000" b="1">
                <a:solidFill>
                  <a:schemeClr val="tx1">
                    <a:lumMod val="50000"/>
                    <a:lumOff val="50000"/>
                  </a:schemeClr>
                </a:solidFill>
                <a:sym typeface="+mn-ea"/>
              </a:rPr>
              <a:t>  </a:t>
            </a:r>
          </a:p>
        </p:txBody>
      </p:sp>
      <p:sp>
        <p:nvSpPr>
          <p:cNvPr id="6" name="文本框 5">
            <a:extLst>
              <a:ext uri="{FF2B5EF4-FFF2-40B4-BE49-F238E27FC236}">
                <a16:creationId xmlns:a16="http://schemas.microsoft.com/office/drawing/2014/main" id="{4200BFFD-7C91-7F84-D358-72D7DBAD0E85}"/>
              </a:ext>
            </a:extLst>
          </p:cNvPr>
          <p:cNvSpPr txBox="1"/>
          <p:nvPr>
            <p:custDataLst>
              <p:tags r:id="rId1"/>
            </p:custDataLst>
          </p:nvPr>
        </p:nvSpPr>
        <p:spPr>
          <a:xfrm>
            <a:off x="471805" y="377825"/>
            <a:ext cx="11345545" cy="460375"/>
          </a:xfrm>
          <a:prstGeom prst="rect">
            <a:avLst/>
          </a:prstGeom>
          <a:noFill/>
        </p:spPr>
        <p:txBody>
          <a:bodyPr wrap="square" rtlCol="0" anchor="t">
            <a:spAutoFit/>
          </a:bodyPr>
          <a:lstStyle/>
          <a:p>
            <a:r>
              <a:rPr lang="zh-CN" altLang="en-US" sz="2400" b="1" dirty="0">
                <a:solidFill>
                  <a:srgbClr val="002060"/>
                </a:solidFill>
                <a:sym typeface="+mn-ea"/>
              </a:rPr>
              <a:t>目录</a:t>
            </a:r>
            <a:endParaRPr lang="zh-CN" altLang="en-US" sz="2400" b="1" dirty="0">
              <a:solidFill>
                <a:schemeClr val="tx1">
                  <a:lumMod val="65000"/>
                  <a:lumOff val="35000"/>
                </a:schemeClr>
              </a:solidFill>
              <a:sym typeface="+mn-ea"/>
            </a:endParaRPr>
          </a:p>
        </p:txBody>
      </p:sp>
      <p:grpSp>
        <p:nvGrpSpPr>
          <p:cNvPr id="13" name="组合 15">
            <a:extLst>
              <a:ext uri="{FF2B5EF4-FFF2-40B4-BE49-F238E27FC236}">
                <a16:creationId xmlns:a16="http://schemas.microsoft.com/office/drawing/2014/main" id="{AFFBEC9A-121E-2994-7933-ABF1CB776F2F}"/>
              </a:ext>
            </a:extLst>
          </p:cNvPr>
          <p:cNvGrpSpPr/>
          <p:nvPr>
            <p:custDataLst>
              <p:tags r:id="rId2"/>
            </p:custDataLst>
          </p:nvPr>
        </p:nvGrpSpPr>
        <p:grpSpPr>
          <a:xfrm>
            <a:off x="2418715" y="2741930"/>
            <a:ext cx="7643495" cy="681355"/>
            <a:chOff x="3809" y="3688"/>
            <a:chExt cx="12037" cy="1073"/>
          </a:xfrm>
        </p:grpSpPr>
        <p:sp>
          <p:nvSpPr>
            <p:cNvPr id="14" name="Rectangle 8">
              <a:extLst>
                <a:ext uri="{FF2B5EF4-FFF2-40B4-BE49-F238E27FC236}">
                  <a16:creationId xmlns:a16="http://schemas.microsoft.com/office/drawing/2014/main" id="{E8F5F5C5-F328-02D9-08DB-C224B1F4878D}"/>
                </a:ext>
              </a:extLst>
            </p:cNvPr>
            <p:cNvSpPr/>
            <p:nvPr>
              <p:custDataLst>
                <p:tags r:id="rId18"/>
              </p:custDataLst>
            </p:nvPr>
          </p:nvSpPr>
          <p:spPr>
            <a:xfrm>
              <a:off x="4394" y="3688"/>
              <a:ext cx="11452" cy="1072"/>
            </a:xfrm>
            <a:prstGeom prst="rect">
              <a:avLst/>
            </a:prstGeom>
            <a:solidFill>
              <a:srgbClr val="D9D9D9"/>
            </a:solidFill>
            <a:ln w="9525">
              <a:noFill/>
            </a:ln>
          </p:spPr>
          <p:txBody>
            <a:bodyPr wrap="none" anchor="ctr" anchorCtr="0"/>
            <a:lstStyle/>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15" name="Freeform 9">
              <a:extLst>
                <a:ext uri="{FF2B5EF4-FFF2-40B4-BE49-F238E27FC236}">
                  <a16:creationId xmlns:a16="http://schemas.microsoft.com/office/drawing/2014/main" id="{50A35BBF-CC26-3E2C-A48C-C8FB49368D60}"/>
                </a:ext>
              </a:extLst>
            </p:cNvPr>
            <p:cNvSpPr>
              <a:spLocks noChangeArrowheads="1"/>
            </p:cNvSpPr>
            <p:nvPr>
              <p:custDataLst>
                <p:tags r:id="rId19"/>
              </p:custDataLst>
            </p:nvPr>
          </p:nvSpPr>
          <p:spPr bwMode="auto">
            <a:xfrm>
              <a:off x="3809" y="3688"/>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7" name="Text Box 10">
              <a:extLst>
                <a:ext uri="{FF2B5EF4-FFF2-40B4-BE49-F238E27FC236}">
                  <a16:creationId xmlns:a16="http://schemas.microsoft.com/office/drawing/2014/main" id="{34190845-EE91-82E2-840F-57F68C034F94}"/>
                </a:ext>
              </a:extLst>
            </p:cNvPr>
            <p:cNvSpPr txBox="1">
              <a:spLocks noChangeArrowheads="1"/>
            </p:cNvSpPr>
            <p:nvPr>
              <p:custDataLst>
                <p:tags r:id="rId20"/>
              </p:custDataLst>
            </p:nvPr>
          </p:nvSpPr>
          <p:spPr bwMode="auto">
            <a:xfrm>
              <a:off x="4171" y="3890"/>
              <a:ext cx="1103"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二</a:t>
              </a:r>
            </a:p>
          </p:txBody>
        </p:sp>
        <p:sp>
          <p:nvSpPr>
            <p:cNvPr id="25" name="Text Box 6">
              <a:extLst>
                <a:ext uri="{FF2B5EF4-FFF2-40B4-BE49-F238E27FC236}">
                  <a16:creationId xmlns:a16="http://schemas.microsoft.com/office/drawing/2014/main" id="{61AA9F3E-3FAC-ED3D-4866-3EA91873B8C2}"/>
                </a:ext>
              </a:extLst>
            </p:cNvPr>
            <p:cNvSpPr txBox="1"/>
            <p:nvPr>
              <p:custDataLst>
                <p:tags r:id="rId21"/>
              </p:custDataLst>
            </p:nvPr>
          </p:nvSpPr>
          <p:spPr>
            <a:xfrm>
              <a:off x="7489" y="3978"/>
              <a:ext cx="7495" cy="628"/>
            </a:xfrm>
            <a:prstGeom prst="rect">
              <a:avLst/>
            </a:prstGeom>
            <a:noFill/>
            <a:ln w="9525">
              <a:noFill/>
            </a:ln>
          </p:spPr>
          <p:txBody>
            <a:bodyPr anchor="t" anchorCtr="0">
              <a:spAutoFit/>
            </a:bodyPr>
            <a:lstStyle/>
            <a:p>
              <a:pPr latinLnBrk="1"/>
              <a:r>
                <a:rPr lang="zh-CN" altLang="en-US" sz="2000" b="1" dirty="0">
                  <a:solidFill>
                    <a:srgbClr val="A6A6A6"/>
                  </a:solidFill>
                  <a:latin typeface="微软雅黑" panose="020B0503020204020204" charset="-122"/>
                  <a:ea typeface="微软雅黑" panose="020B0503020204020204" charset="-122"/>
                  <a:sym typeface="华文楷体" panose="02010600040101010101" pitchFamily="2" charset="-122"/>
                </a:rPr>
                <a:t>方案目的</a:t>
              </a:r>
            </a:p>
          </p:txBody>
        </p:sp>
      </p:grpSp>
      <p:grpSp>
        <p:nvGrpSpPr>
          <p:cNvPr id="26" name="组合 16">
            <a:extLst>
              <a:ext uri="{FF2B5EF4-FFF2-40B4-BE49-F238E27FC236}">
                <a16:creationId xmlns:a16="http://schemas.microsoft.com/office/drawing/2014/main" id="{BFE4008E-0E1C-3B80-7AFB-DAD3DB872F74}"/>
              </a:ext>
            </a:extLst>
          </p:cNvPr>
          <p:cNvGrpSpPr/>
          <p:nvPr>
            <p:custDataLst>
              <p:tags r:id="rId3"/>
            </p:custDataLst>
          </p:nvPr>
        </p:nvGrpSpPr>
        <p:grpSpPr>
          <a:xfrm>
            <a:off x="2419985" y="3740150"/>
            <a:ext cx="7642225" cy="681355"/>
            <a:chOff x="3809" y="5240"/>
            <a:chExt cx="12035" cy="1073"/>
          </a:xfrm>
        </p:grpSpPr>
        <p:sp>
          <p:nvSpPr>
            <p:cNvPr id="27" name="Rectangle 8">
              <a:extLst>
                <a:ext uri="{FF2B5EF4-FFF2-40B4-BE49-F238E27FC236}">
                  <a16:creationId xmlns:a16="http://schemas.microsoft.com/office/drawing/2014/main" id="{A3DF7948-0947-AB1B-F7CA-A40E52D00871}"/>
                </a:ext>
              </a:extLst>
            </p:cNvPr>
            <p:cNvSpPr/>
            <p:nvPr>
              <p:custDataLst>
                <p:tags r:id="rId14"/>
              </p:custDataLst>
            </p:nvPr>
          </p:nvSpPr>
          <p:spPr>
            <a:xfrm>
              <a:off x="4394" y="5240"/>
              <a:ext cx="11450" cy="1073"/>
            </a:xfrm>
            <a:prstGeom prst="rect">
              <a:avLst/>
            </a:prstGeom>
            <a:solidFill>
              <a:srgbClr val="D9D9D9"/>
            </a:solidFill>
            <a:ln w="9525">
              <a:noFill/>
            </a:ln>
          </p:spPr>
          <p:txBody>
            <a:bodyPr wrap="none" anchor="ctr" anchorCtr="0"/>
            <a:lstStyle/>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28" name="Freeform 9">
              <a:extLst>
                <a:ext uri="{FF2B5EF4-FFF2-40B4-BE49-F238E27FC236}">
                  <a16:creationId xmlns:a16="http://schemas.microsoft.com/office/drawing/2014/main" id="{9CE3A627-661F-2A41-C287-CA8EDE84EF1B}"/>
                </a:ext>
              </a:extLst>
            </p:cNvPr>
            <p:cNvSpPr>
              <a:spLocks noChangeArrowheads="1"/>
            </p:cNvSpPr>
            <p:nvPr>
              <p:custDataLst>
                <p:tags r:id="rId15"/>
              </p:custDataLst>
            </p:nvPr>
          </p:nvSpPr>
          <p:spPr bwMode="auto">
            <a:xfrm>
              <a:off x="3809" y="5240"/>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29" name="Text Box 10">
              <a:extLst>
                <a:ext uri="{FF2B5EF4-FFF2-40B4-BE49-F238E27FC236}">
                  <a16:creationId xmlns:a16="http://schemas.microsoft.com/office/drawing/2014/main" id="{34319478-FC9D-4AE6-FC75-AB54B4DDD018}"/>
                </a:ext>
              </a:extLst>
            </p:cNvPr>
            <p:cNvSpPr txBox="1">
              <a:spLocks noChangeArrowheads="1"/>
            </p:cNvSpPr>
            <p:nvPr>
              <p:custDataLst>
                <p:tags r:id="rId16"/>
              </p:custDataLst>
            </p:nvPr>
          </p:nvSpPr>
          <p:spPr bwMode="auto">
            <a:xfrm>
              <a:off x="4234" y="5440"/>
              <a:ext cx="975"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三</a:t>
              </a:r>
            </a:p>
          </p:txBody>
        </p:sp>
        <p:sp>
          <p:nvSpPr>
            <p:cNvPr id="30" name="Text Box 6">
              <a:extLst>
                <a:ext uri="{FF2B5EF4-FFF2-40B4-BE49-F238E27FC236}">
                  <a16:creationId xmlns:a16="http://schemas.microsoft.com/office/drawing/2014/main" id="{BBB6B095-8B16-8776-29DD-24D251A378FC}"/>
                </a:ext>
              </a:extLst>
            </p:cNvPr>
            <p:cNvSpPr txBox="1"/>
            <p:nvPr>
              <p:custDataLst>
                <p:tags r:id="rId17"/>
              </p:custDataLst>
            </p:nvPr>
          </p:nvSpPr>
          <p:spPr>
            <a:xfrm>
              <a:off x="7489" y="5510"/>
              <a:ext cx="7495" cy="628"/>
            </a:xfrm>
            <a:prstGeom prst="rect">
              <a:avLst/>
            </a:prstGeom>
            <a:noFill/>
            <a:ln w="9525">
              <a:noFill/>
            </a:ln>
          </p:spPr>
          <p:txBody>
            <a:bodyPr anchor="t" anchorCtr="0">
              <a:spAutoFit/>
            </a:bodyPr>
            <a:lstStyle/>
            <a:p>
              <a:pPr latinLnBrk="1">
                <a:buClrTx/>
                <a:buSzTx/>
                <a:buFontTx/>
              </a:pPr>
              <a:r>
                <a:rPr lang="zh-CN" altLang="en-US" sz="2000" b="1" dirty="0">
                  <a:solidFill>
                    <a:srgbClr val="A6A6A6"/>
                  </a:solidFill>
                  <a:latin typeface="微软雅黑" panose="020B0503020204020204" charset="-122"/>
                  <a:ea typeface="微软雅黑" panose="020B0503020204020204" charset="-122"/>
                  <a:sym typeface="+mn-ea"/>
                </a:rPr>
                <a:t>关键技术方案</a:t>
              </a:r>
            </a:p>
          </p:txBody>
        </p:sp>
      </p:grpSp>
      <p:grpSp>
        <p:nvGrpSpPr>
          <p:cNvPr id="31" name="组合 14">
            <a:extLst>
              <a:ext uri="{FF2B5EF4-FFF2-40B4-BE49-F238E27FC236}">
                <a16:creationId xmlns:a16="http://schemas.microsoft.com/office/drawing/2014/main" id="{6B63D17F-ACDE-5DCC-C38E-E4AF55C8031A}"/>
              </a:ext>
            </a:extLst>
          </p:cNvPr>
          <p:cNvGrpSpPr/>
          <p:nvPr>
            <p:custDataLst>
              <p:tags r:id="rId4"/>
            </p:custDataLst>
          </p:nvPr>
        </p:nvGrpSpPr>
        <p:grpSpPr>
          <a:xfrm>
            <a:off x="2418715" y="1743710"/>
            <a:ext cx="7643495" cy="680720"/>
            <a:chOff x="3809" y="2136"/>
            <a:chExt cx="12037" cy="1072"/>
          </a:xfrm>
        </p:grpSpPr>
        <p:sp>
          <p:nvSpPr>
            <p:cNvPr id="32" name="Rectangle 8">
              <a:extLst>
                <a:ext uri="{FF2B5EF4-FFF2-40B4-BE49-F238E27FC236}">
                  <a16:creationId xmlns:a16="http://schemas.microsoft.com/office/drawing/2014/main" id="{414F6D80-B936-005C-AC2B-C0BA7BF2FCF9}"/>
                </a:ext>
              </a:extLst>
            </p:cNvPr>
            <p:cNvSpPr/>
            <p:nvPr>
              <p:custDataLst>
                <p:tags r:id="rId10"/>
              </p:custDataLst>
            </p:nvPr>
          </p:nvSpPr>
          <p:spPr>
            <a:xfrm>
              <a:off x="4394" y="2136"/>
              <a:ext cx="11452" cy="1072"/>
            </a:xfrm>
            <a:prstGeom prst="rect">
              <a:avLst/>
            </a:prstGeom>
            <a:solidFill>
              <a:srgbClr val="D9D9D9"/>
            </a:solidFill>
            <a:ln w="9525">
              <a:noFill/>
            </a:ln>
          </p:spPr>
          <p:txBody>
            <a:bodyPr wrap="none" anchor="ctr" anchorCtr="0"/>
            <a:lstStyle/>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33" name="Freeform 9">
              <a:extLst>
                <a:ext uri="{FF2B5EF4-FFF2-40B4-BE49-F238E27FC236}">
                  <a16:creationId xmlns:a16="http://schemas.microsoft.com/office/drawing/2014/main" id="{44A6CFE3-71C6-F69F-83BE-A9AB744F187E}"/>
                </a:ext>
              </a:extLst>
            </p:cNvPr>
            <p:cNvSpPr>
              <a:spLocks noChangeArrowheads="1"/>
            </p:cNvSpPr>
            <p:nvPr>
              <p:custDataLst>
                <p:tags r:id="rId11"/>
              </p:custDataLst>
            </p:nvPr>
          </p:nvSpPr>
          <p:spPr bwMode="auto">
            <a:xfrm>
              <a:off x="3809" y="2136"/>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34" name="Text Box 10">
              <a:extLst>
                <a:ext uri="{FF2B5EF4-FFF2-40B4-BE49-F238E27FC236}">
                  <a16:creationId xmlns:a16="http://schemas.microsoft.com/office/drawing/2014/main" id="{B8FF1CC7-7D56-7D08-C094-DBD04EAC7CBB}"/>
                </a:ext>
              </a:extLst>
            </p:cNvPr>
            <p:cNvSpPr txBox="1">
              <a:spLocks noChangeArrowheads="1"/>
            </p:cNvSpPr>
            <p:nvPr>
              <p:custDataLst>
                <p:tags r:id="rId12"/>
              </p:custDataLst>
            </p:nvPr>
          </p:nvSpPr>
          <p:spPr bwMode="auto">
            <a:xfrm>
              <a:off x="4171" y="2338"/>
              <a:ext cx="1103"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一</a:t>
              </a:r>
            </a:p>
          </p:txBody>
        </p:sp>
        <p:sp>
          <p:nvSpPr>
            <p:cNvPr id="35" name="Text Box 6">
              <a:extLst>
                <a:ext uri="{FF2B5EF4-FFF2-40B4-BE49-F238E27FC236}">
                  <a16:creationId xmlns:a16="http://schemas.microsoft.com/office/drawing/2014/main" id="{7A63F4F5-314E-6CD9-E32B-A7244F686119}"/>
                </a:ext>
              </a:extLst>
            </p:cNvPr>
            <p:cNvSpPr txBox="1"/>
            <p:nvPr>
              <p:custDataLst>
                <p:tags r:id="rId13"/>
              </p:custDataLst>
            </p:nvPr>
          </p:nvSpPr>
          <p:spPr>
            <a:xfrm>
              <a:off x="7489" y="2426"/>
              <a:ext cx="7495" cy="628"/>
            </a:xfrm>
            <a:prstGeom prst="rect">
              <a:avLst/>
            </a:prstGeom>
            <a:noFill/>
            <a:ln w="9525">
              <a:noFill/>
            </a:ln>
          </p:spPr>
          <p:txBody>
            <a:bodyPr anchor="t" anchorCtr="0">
              <a:spAutoFit/>
            </a:bodyPr>
            <a:lstStyle/>
            <a:p>
              <a:pPr algn="l" latinLnBrk="1">
                <a:buClrTx/>
                <a:buSzTx/>
                <a:buFontTx/>
              </a:pPr>
              <a:r>
                <a:rPr lang="zh-CN" altLang="en-US" sz="2000" b="1" dirty="0">
                  <a:solidFill>
                    <a:srgbClr val="A6A6A6"/>
                  </a:solidFill>
                  <a:latin typeface="微软雅黑" panose="020B0503020204020204" charset="-122"/>
                  <a:ea typeface="微软雅黑" panose="020B0503020204020204" charset="-122"/>
                  <a:sym typeface="+mn-ea"/>
                </a:rPr>
                <a:t>方案背景</a:t>
              </a:r>
            </a:p>
          </p:txBody>
        </p:sp>
      </p:grpSp>
      <p:grpSp>
        <p:nvGrpSpPr>
          <p:cNvPr id="36" name="组合 17">
            <a:extLst>
              <a:ext uri="{FF2B5EF4-FFF2-40B4-BE49-F238E27FC236}">
                <a16:creationId xmlns:a16="http://schemas.microsoft.com/office/drawing/2014/main" id="{69848327-1572-305A-055C-3E3804928ADA}"/>
              </a:ext>
            </a:extLst>
          </p:cNvPr>
          <p:cNvGrpSpPr/>
          <p:nvPr>
            <p:custDataLst>
              <p:tags r:id="rId5"/>
            </p:custDataLst>
          </p:nvPr>
        </p:nvGrpSpPr>
        <p:grpSpPr>
          <a:xfrm>
            <a:off x="2419985" y="4738370"/>
            <a:ext cx="7642225" cy="681355"/>
            <a:chOff x="3754" y="6775"/>
            <a:chExt cx="12035" cy="1073"/>
          </a:xfrm>
        </p:grpSpPr>
        <p:sp>
          <p:nvSpPr>
            <p:cNvPr id="37" name="Rectangle 8">
              <a:extLst>
                <a:ext uri="{FF2B5EF4-FFF2-40B4-BE49-F238E27FC236}">
                  <a16:creationId xmlns:a16="http://schemas.microsoft.com/office/drawing/2014/main" id="{313A9029-FD2D-EB46-23BF-D9B9B8D1A064}"/>
                </a:ext>
              </a:extLst>
            </p:cNvPr>
            <p:cNvSpPr/>
            <p:nvPr>
              <p:custDataLst>
                <p:tags r:id="rId6"/>
              </p:custDataLst>
            </p:nvPr>
          </p:nvSpPr>
          <p:spPr>
            <a:xfrm>
              <a:off x="4339" y="6775"/>
              <a:ext cx="11450" cy="1073"/>
            </a:xfrm>
            <a:prstGeom prst="rect">
              <a:avLst/>
            </a:prstGeom>
            <a:solidFill>
              <a:srgbClr val="D9D9D9"/>
            </a:solidFill>
            <a:ln w="9525">
              <a:noFill/>
            </a:ln>
          </p:spPr>
          <p:txBody>
            <a:bodyPr wrap="none" anchor="ctr" anchorCtr="0"/>
            <a:lstStyle/>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38" name="Freeform 9">
              <a:extLst>
                <a:ext uri="{FF2B5EF4-FFF2-40B4-BE49-F238E27FC236}">
                  <a16:creationId xmlns:a16="http://schemas.microsoft.com/office/drawing/2014/main" id="{98593715-B8BE-4ED2-C292-0637C47E1EA1}"/>
                </a:ext>
              </a:extLst>
            </p:cNvPr>
            <p:cNvSpPr>
              <a:spLocks noChangeArrowheads="1"/>
            </p:cNvSpPr>
            <p:nvPr>
              <p:custDataLst>
                <p:tags r:id="rId7"/>
              </p:custDataLst>
            </p:nvPr>
          </p:nvSpPr>
          <p:spPr bwMode="auto">
            <a:xfrm>
              <a:off x="3754" y="6775"/>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39" name="Text Box 10">
              <a:extLst>
                <a:ext uri="{FF2B5EF4-FFF2-40B4-BE49-F238E27FC236}">
                  <a16:creationId xmlns:a16="http://schemas.microsoft.com/office/drawing/2014/main" id="{702D40E0-844A-37DC-6F69-768210B7C70A}"/>
                </a:ext>
              </a:extLst>
            </p:cNvPr>
            <p:cNvSpPr txBox="1">
              <a:spLocks noChangeArrowheads="1"/>
            </p:cNvSpPr>
            <p:nvPr>
              <p:custDataLst>
                <p:tags r:id="rId8"/>
              </p:custDataLst>
            </p:nvPr>
          </p:nvSpPr>
          <p:spPr bwMode="auto">
            <a:xfrm>
              <a:off x="4179" y="6975"/>
              <a:ext cx="975"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四</a:t>
              </a:r>
            </a:p>
          </p:txBody>
        </p:sp>
        <p:sp>
          <p:nvSpPr>
            <p:cNvPr id="40" name="Text Box 6">
              <a:extLst>
                <a:ext uri="{FF2B5EF4-FFF2-40B4-BE49-F238E27FC236}">
                  <a16:creationId xmlns:a16="http://schemas.microsoft.com/office/drawing/2014/main" id="{381CD241-4132-9627-2F1F-1F87B5C9B214}"/>
                </a:ext>
              </a:extLst>
            </p:cNvPr>
            <p:cNvSpPr txBox="1"/>
            <p:nvPr>
              <p:custDataLst>
                <p:tags r:id="rId9"/>
              </p:custDataLst>
            </p:nvPr>
          </p:nvSpPr>
          <p:spPr>
            <a:xfrm>
              <a:off x="7434" y="7087"/>
              <a:ext cx="7495" cy="628"/>
            </a:xfrm>
            <a:prstGeom prst="rect">
              <a:avLst/>
            </a:prstGeom>
            <a:noFill/>
            <a:ln w="9525">
              <a:noFill/>
            </a:ln>
          </p:spPr>
          <p:txBody>
            <a:bodyPr anchor="t" anchorCtr="0">
              <a:spAutoFit/>
            </a:bodyPr>
            <a:lstStyle/>
            <a:p>
              <a:pPr latinLnBrk="1"/>
              <a:r>
                <a:rPr lang="zh-CN" altLang="en-US" sz="2000" b="1" dirty="0">
                  <a:latin typeface="微软雅黑" panose="020B0503020204020204" charset="-122"/>
                  <a:ea typeface="微软雅黑" panose="020B0503020204020204" charset="-122"/>
                  <a:sym typeface="+mn-ea"/>
                </a:rPr>
                <a:t>建设成效</a:t>
              </a:r>
            </a:p>
          </p:txBody>
        </p:sp>
      </p:grpSp>
    </p:spTree>
    <p:extLst>
      <p:ext uri="{BB962C8B-B14F-4D97-AF65-F5344CB8AC3E}">
        <p14:creationId xmlns:p14="http://schemas.microsoft.com/office/powerpoint/2010/main" val="257710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7238-403D-E7B4-F636-22FE3F34630A}"/>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C50DA0C4-8B24-7761-DB08-D1EA5E7DE250}"/>
              </a:ext>
            </a:extLst>
          </p:cNvPr>
          <p:cNvSpPr txBox="1"/>
          <p:nvPr/>
        </p:nvSpPr>
        <p:spPr>
          <a:xfrm>
            <a:off x="534035" y="333375"/>
            <a:ext cx="11345545" cy="398780"/>
          </a:xfrm>
          <a:prstGeom prst="rect">
            <a:avLst/>
          </a:prstGeom>
          <a:noFill/>
        </p:spPr>
        <p:txBody>
          <a:bodyPr wrap="square" rtlCol="0" anchor="t">
            <a:spAutoFit/>
          </a:bodyPr>
          <a:lstStyle/>
          <a:p>
            <a:r>
              <a:rPr lang="en-US" altLang="zh-CN" sz="2000" b="1">
                <a:solidFill>
                  <a:schemeClr val="tx1">
                    <a:lumMod val="50000"/>
                    <a:lumOff val="50000"/>
                  </a:schemeClr>
                </a:solidFill>
                <a:sym typeface="+mn-ea"/>
              </a:rPr>
              <a:t>  </a:t>
            </a:r>
          </a:p>
        </p:txBody>
      </p:sp>
      <p:sp>
        <p:nvSpPr>
          <p:cNvPr id="6" name="文本框 5">
            <a:extLst>
              <a:ext uri="{FF2B5EF4-FFF2-40B4-BE49-F238E27FC236}">
                <a16:creationId xmlns:a16="http://schemas.microsoft.com/office/drawing/2014/main" id="{9976829A-C9CB-368C-E855-0AE65181011E}"/>
              </a:ext>
            </a:extLst>
          </p:cNvPr>
          <p:cNvSpPr txBox="1"/>
          <p:nvPr>
            <p:custDataLst>
              <p:tags r:id="rId1"/>
            </p:custDataLst>
          </p:nvPr>
        </p:nvSpPr>
        <p:spPr>
          <a:xfrm>
            <a:off x="471805" y="377825"/>
            <a:ext cx="11345545" cy="460375"/>
          </a:xfrm>
          <a:prstGeom prst="rect">
            <a:avLst/>
          </a:prstGeom>
          <a:noFill/>
        </p:spPr>
        <p:txBody>
          <a:bodyPr wrap="square" rtlCol="0" anchor="t">
            <a:spAutoFit/>
          </a:bodyPr>
          <a:lstStyle/>
          <a:p>
            <a:r>
              <a:rPr lang="zh-CN" altLang="en-US" sz="2400" b="1" dirty="0">
                <a:solidFill>
                  <a:srgbClr val="002060"/>
                </a:solidFill>
                <a:sym typeface="+mn-ea"/>
              </a:rPr>
              <a:t>四、建设成效</a:t>
            </a:r>
            <a:endParaRPr lang="zh-CN" altLang="en-US" sz="2400" b="1" dirty="0">
              <a:solidFill>
                <a:schemeClr val="tx1">
                  <a:lumMod val="65000"/>
                  <a:lumOff val="35000"/>
                </a:schemeClr>
              </a:solidFill>
              <a:sym typeface="+mn-ea"/>
            </a:endParaRPr>
          </a:p>
        </p:txBody>
      </p:sp>
      <p:grpSp>
        <p:nvGrpSpPr>
          <p:cNvPr id="31" name="组合 30">
            <a:extLst>
              <a:ext uri="{FF2B5EF4-FFF2-40B4-BE49-F238E27FC236}">
                <a16:creationId xmlns:a16="http://schemas.microsoft.com/office/drawing/2014/main" id="{E27C211E-DF49-41E3-ACA0-A87FCD81C0B4}"/>
              </a:ext>
            </a:extLst>
          </p:cNvPr>
          <p:cNvGrpSpPr/>
          <p:nvPr/>
        </p:nvGrpSpPr>
        <p:grpSpPr>
          <a:xfrm>
            <a:off x="534034" y="889357"/>
            <a:ext cx="11229105" cy="408053"/>
            <a:chOff x="359702" y="889357"/>
            <a:chExt cx="11403438" cy="360492"/>
          </a:xfrm>
        </p:grpSpPr>
        <p:sp>
          <p:nvSpPr>
            <p:cNvPr id="12" name="文本框 11">
              <a:extLst>
                <a:ext uri="{FF2B5EF4-FFF2-40B4-BE49-F238E27FC236}">
                  <a16:creationId xmlns:a16="http://schemas.microsoft.com/office/drawing/2014/main" id="{B0783017-BA6B-C8B9-4002-209077F479FC}"/>
                </a:ext>
              </a:extLst>
            </p:cNvPr>
            <p:cNvSpPr txBox="1"/>
            <p:nvPr/>
          </p:nvSpPr>
          <p:spPr>
            <a:xfrm>
              <a:off x="400982" y="899490"/>
              <a:ext cx="1551704" cy="350359"/>
            </a:xfrm>
            <a:prstGeom prst="rect">
              <a:avLst/>
            </a:prstGeom>
            <a:noFill/>
          </p:spPr>
          <p:txBody>
            <a:bodyPr wrap="none" rtlCol="0" anchor="t">
              <a:spAutoFit/>
            </a:bodyPr>
            <a:lstStyle/>
            <a:p>
              <a:pPr>
                <a:lnSpc>
                  <a:spcPct val="120000"/>
                </a:lnSpc>
              </a:pPr>
              <a:r>
                <a:rPr lang="en-US" altLang="zh-CN" b="1" dirty="0">
                  <a:latin typeface="微软雅黑" panose="020B0503020204020204" charset="-122"/>
                  <a:ea typeface="微软雅黑" panose="020B0503020204020204" charset="-122"/>
                  <a:sym typeface="+mn-ea"/>
                </a:rPr>
                <a:t>4.1 </a:t>
              </a:r>
              <a:r>
                <a:rPr lang="zh-CN" altLang="en-US" b="1" dirty="0">
                  <a:latin typeface="微软雅黑" panose="020B0503020204020204" charset="-122"/>
                  <a:ea typeface="微软雅黑" panose="020B0503020204020204" charset="-122"/>
                  <a:sym typeface="+mn-ea"/>
                </a:rPr>
                <a:t>界面展示</a:t>
              </a:r>
            </a:p>
          </p:txBody>
        </p:sp>
        <p:cxnSp>
          <p:nvCxnSpPr>
            <p:cNvPr id="14" name="直接连接符 13">
              <a:extLst>
                <a:ext uri="{FF2B5EF4-FFF2-40B4-BE49-F238E27FC236}">
                  <a16:creationId xmlns:a16="http://schemas.microsoft.com/office/drawing/2014/main" id="{9C62AB9C-F4A9-953C-820C-FDE4FAA0C768}"/>
                </a:ext>
              </a:extLst>
            </p:cNvPr>
            <p:cNvCxnSpPr>
              <a:cxnSpLocks/>
              <a:stCxn id="7" idx="2"/>
            </p:cNvCxnSpPr>
            <p:nvPr/>
          </p:nvCxnSpPr>
          <p:spPr>
            <a:xfrm>
              <a:off x="394281" y="1247775"/>
              <a:ext cx="11368859" cy="0"/>
            </a:xfrm>
            <a:prstGeom prst="line">
              <a:avLst/>
            </a:prstGeom>
            <a:ln w="381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99A4E13E-F37C-9540-D42F-CDB9D01C8375}"/>
                </a:ext>
              </a:extLst>
            </p:cNvPr>
            <p:cNvSpPr/>
            <p:nvPr/>
          </p:nvSpPr>
          <p:spPr>
            <a:xfrm>
              <a:off x="359702" y="889357"/>
              <a:ext cx="69158" cy="358418"/>
            </a:xfrm>
            <a:prstGeom prst="rect">
              <a:avLst/>
            </a:prstGeom>
            <a:ln w="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16" name="图片 15">
            <a:extLst>
              <a:ext uri="{FF2B5EF4-FFF2-40B4-BE49-F238E27FC236}">
                <a16:creationId xmlns:a16="http://schemas.microsoft.com/office/drawing/2014/main" id="{7252AA85-96B9-45DC-5C6A-96033193294B}"/>
              </a:ext>
            </a:extLst>
          </p:cNvPr>
          <p:cNvPicPr>
            <a:picLocks noChangeAspect="1"/>
          </p:cNvPicPr>
          <p:nvPr/>
        </p:nvPicPr>
        <p:blipFill>
          <a:blip r:embed="rId4"/>
          <a:stretch>
            <a:fillRect/>
          </a:stretch>
        </p:blipFill>
        <p:spPr>
          <a:xfrm>
            <a:off x="1004845" y="1538966"/>
            <a:ext cx="4604024" cy="2576768"/>
          </a:xfrm>
          <a:prstGeom prst="rect">
            <a:avLst/>
          </a:prstGeom>
        </p:spPr>
      </p:pic>
      <p:pic>
        <p:nvPicPr>
          <p:cNvPr id="18" name="图片 17">
            <a:extLst>
              <a:ext uri="{FF2B5EF4-FFF2-40B4-BE49-F238E27FC236}">
                <a16:creationId xmlns:a16="http://schemas.microsoft.com/office/drawing/2014/main" id="{11F0795A-4001-5B39-7E39-7D9FB25CC7CC}"/>
              </a:ext>
            </a:extLst>
          </p:cNvPr>
          <p:cNvPicPr>
            <a:picLocks noChangeAspect="1"/>
          </p:cNvPicPr>
          <p:nvPr/>
        </p:nvPicPr>
        <p:blipFill>
          <a:blip r:embed="rId5"/>
          <a:stretch>
            <a:fillRect/>
          </a:stretch>
        </p:blipFill>
        <p:spPr>
          <a:xfrm>
            <a:off x="6206807" y="1538962"/>
            <a:ext cx="4549844" cy="2576772"/>
          </a:xfrm>
          <a:prstGeom prst="rect">
            <a:avLst/>
          </a:prstGeom>
        </p:spPr>
      </p:pic>
      <p:pic>
        <p:nvPicPr>
          <p:cNvPr id="20" name="图片 19">
            <a:extLst>
              <a:ext uri="{FF2B5EF4-FFF2-40B4-BE49-F238E27FC236}">
                <a16:creationId xmlns:a16="http://schemas.microsoft.com/office/drawing/2014/main" id="{8A85AAB0-EAA6-C81E-E19C-7644B0367211}"/>
              </a:ext>
            </a:extLst>
          </p:cNvPr>
          <p:cNvPicPr>
            <a:picLocks noChangeAspect="1"/>
          </p:cNvPicPr>
          <p:nvPr/>
        </p:nvPicPr>
        <p:blipFill>
          <a:blip r:embed="rId6"/>
          <a:stretch>
            <a:fillRect/>
          </a:stretch>
        </p:blipFill>
        <p:spPr>
          <a:xfrm>
            <a:off x="1004845" y="3429000"/>
            <a:ext cx="4759974" cy="2702337"/>
          </a:xfrm>
          <a:prstGeom prst="rect">
            <a:avLst/>
          </a:prstGeom>
        </p:spPr>
      </p:pic>
      <p:pic>
        <p:nvPicPr>
          <p:cNvPr id="22" name="图片 21">
            <a:extLst>
              <a:ext uri="{FF2B5EF4-FFF2-40B4-BE49-F238E27FC236}">
                <a16:creationId xmlns:a16="http://schemas.microsoft.com/office/drawing/2014/main" id="{F93F5EAB-11D2-E568-FEA4-B57DD51FB2FF}"/>
              </a:ext>
            </a:extLst>
          </p:cNvPr>
          <p:cNvPicPr>
            <a:picLocks noChangeAspect="1"/>
          </p:cNvPicPr>
          <p:nvPr/>
        </p:nvPicPr>
        <p:blipFill>
          <a:blip r:embed="rId7"/>
          <a:stretch>
            <a:fillRect/>
          </a:stretch>
        </p:blipFill>
        <p:spPr>
          <a:xfrm>
            <a:off x="4501796" y="2448238"/>
            <a:ext cx="3098122" cy="2567242"/>
          </a:xfrm>
          <a:prstGeom prst="rect">
            <a:avLst/>
          </a:prstGeom>
        </p:spPr>
      </p:pic>
      <p:pic>
        <p:nvPicPr>
          <p:cNvPr id="24" name="图片 23">
            <a:extLst>
              <a:ext uri="{FF2B5EF4-FFF2-40B4-BE49-F238E27FC236}">
                <a16:creationId xmlns:a16="http://schemas.microsoft.com/office/drawing/2014/main" id="{DBCE0E2B-7D38-219A-FF46-F65ADCA29B89}"/>
              </a:ext>
            </a:extLst>
          </p:cNvPr>
          <p:cNvPicPr>
            <a:picLocks noChangeAspect="1"/>
          </p:cNvPicPr>
          <p:nvPr/>
        </p:nvPicPr>
        <p:blipFill>
          <a:blip r:embed="rId8"/>
          <a:stretch>
            <a:fillRect/>
          </a:stretch>
        </p:blipFill>
        <p:spPr>
          <a:xfrm>
            <a:off x="6165611" y="3506335"/>
            <a:ext cx="4759974" cy="2675566"/>
          </a:xfrm>
          <a:prstGeom prst="rect">
            <a:avLst/>
          </a:prstGeom>
        </p:spPr>
      </p:pic>
    </p:spTree>
    <p:extLst>
      <p:ext uri="{BB962C8B-B14F-4D97-AF65-F5344CB8AC3E}">
        <p14:creationId xmlns:p14="http://schemas.microsoft.com/office/powerpoint/2010/main" val="2823919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descr="LOGO-01"/>
          <p:cNvPicPr>
            <a:picLocks noChangeAspect="1"/>
          </p:cNvPicPr>
          <p:nvPr userDrawn="1"/>
        </p:nvPicPr>
        <p:blipFill>
          <a:blip r:embed="rId3"/>
          <a:stretch>
            <a:fillRect/>
          </a:stretch>
        </p:blipFill>
        <p:spPr>
          <a:xfrm>
            <a:off x="9013825" y="471805"/>
            <a:ext cx="2520000" cy="580874"/>
          </a:xfrm>
          <a:prstGeom prst="rect">
            <a:avLst/>
          </a:prstGeom>
        </p:spPr>
      </p:pic>
      <p:sp>
        <p:nvSpPr>
          <p:cNvPr id="6" name="文本框 5"/>
          <p:cNvSpPr txBox="1"/>
          <p:nvPr/>
        </p:nvSpPr>
        <p:spPr>
          <a:xfrm>
            <a:off x="548005" y="507365"/>
            <a:ext cx="3057525" cy="521970"/>
          </a:xfrm>
          <a:prstGeom prst="rect">
            <a:avLst/>
          </a:prstGeom>
          <a:noFill/>
        </p:spPr>
        <p:txBody>
          <a:bodyPr wrap="square" rtlCol="0" anchor="t">
            <a:spAutoFit/>
          </a:bodyPr>
          <a:lstStyle/>
          <a:p>
            <a:r>
              <a:rPr lang="zh-CN" altLang="en-US" sz="2800" b="1" dirty="0">
                <a:solidFill>
                  <a:srgbClr val="002060"/>
                </a:solidFill>
                <a:sym typeface="+mn-ea"/>
              </a:rPr>
              <a:t>关于南网科技</a:t>
            </a:r>
          </a:p>
        </p:txBody>
      </p:sp>
      <p:sp>
        <p:nvSpPr>
          <p:cNvPr id="7" name="文本框 6"/>
          <p:cNvSpPr txBox="1"/>
          <p:nvPr/>
        </p:nvSpPr>
        <p:spPr>
          <a:xfrm>
            <a:off x="567055" y="1287780"/>
            <a:ext cx="10826115" cy="2933700"/>
          </a:xfrm>
          <a:prstGeom prst="rect">
            <a:avLst/>
          </a:prstGeom>
          <a:noFill/>
        </p:spPr>
        <p:txBody>
          <a:bodyPr wrap="square" rtlCol="0" anchor="t">
            <a:spAutoFit/>
          </a:bodyPr>
          <a:lstStyle/>
          <a:p>
            <a:pPr algn="l" fontAlgn="auto">
              <a:lnSpc>
                <a:spcPct val="120000"/>
              </a:lnSpc>
            </a:pPr>
            <a:r>
              <a:rPr 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南方电网电力科技股份有限公司</a:t>
            </a:r>
            <a:r>
              <a:rPr 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（以下简称“</a:t>
            </a:r>
            <a:r>
              <a:rPr 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南网科技</a:t>
            </a:r>
            <a:r>
              <a:rPr 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是南网下属广东电网的子公司，现有注册资本5.647亿元，2017年由广东电网公司将广东电网公司电力科学研究院市场化科创型业务及相关人员、资产分立并组建成立，是国家认定的高新技术企业，是国家工信部认证的工业节能与绿色发展评价中心。</a:t>
            </a:r>
          </a:p>
          <a:p>
            <a:pPr algn="l" fontAlgn="auto">
              <a:lnSpc>
                <a:spcPct val="120000"/>
              </a:lnSpc>
            </a:pPr>
            <a:endParaRPr 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algn="l" fontAlgn="auto">
              <a:lnSpc>
                <a:spcPct val="120000"/>
              </a:lnSpc>
            </a:pPr>
            <a:r>
              <a:rPr 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2020年，</a:t>
            </a:r>
            <a:r>
              <a:rPr 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南网科技</a:t>
            </a:r>
            <a:r>
              <a:rPr 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入选国务院“科改示范行动”企业名单，着力打造为科技型企业改革样板和自主创新尖兵，更好发挥引领和带动作用。</a:t>
            </a:r>
          </a:p>
          <a:p>
            <a:pPr algn="l" fontAlgn="auto">
              <a:lnSpc>
                <a:spcPct val="120000"/>
              </a:lnSpc>
            </a:pPr>
            <a:endParaRPr 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algn="l" fontAlgn="auto">
              <a:lnSpc>
                <a:spcPct val="120000"/>
              </a:lnSpc>
            </a:pPr>
            <a:r>
              <a:rPr 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2021年12月22日，</a:t>
            </a:r>
            <a:r>
              <a:rPr 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南网科技</a:t>
            </a:r>
            <a:r>
              <a:rPr 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在上交所正式挂牌上市（股票代码：</a:t>
            </a:r>
            <a:r>
              <a:rPr lang="zh-CN" sz="1400" b="1" u="sng" dirty="0">
                <a:solidFill>
                  <a:srgbClr val="002060"/>
                </a:solidFill>
                <a:latin typeface="微软雅黑" panose="020B0503020204020204" charset="-122"/>
                <a:ea typeface="微软雅黑" panose="020B0503020204020204" charset="-122"/>
                <a:cs typeface="微软雅黑" panose="020B0503020204020204" charset="-122"/>
                <a:sym typeface="+mn-ea"/>
              </a:rPr>
              <a:t>688248</a:t>
            </a:r>
            <a:r>
              <a:rPr 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），是能源电力领域首家科创板上市公司。</a:t>
            </a:r>
          </a:p>
          <a:p>
            <a:pPr algn="l" fontAlgn="auto">
              <a:lnSpc>
                <a:spcPct val="120000"/>
              </a:lnSpc>
            </a:pPr>
            <a:endParaRPr 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algn="l" fontAlgn="auto">
              <a:lnSpc>
                <a:spcPct val="120000"/>
              </a:lnSpc>
            </a:pPr>
            <a:r>
              <a:rPr 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公司以电源清洁化和电网智能化为主线发展主营产品，为适应新型电力系统的发展方向，公司逐步发展出技术服务和智能设备的两大业务体系。公司的技术服务包括储能系统技术服务和试验检测及调试服务2个类别；智能设备包括智能监测设备、智能配用电设备和机器人及无人机3个类别。</a:t>
            </a:r>
          </a:p>
        </p:txBody>
      </p:sp>
      <p:sp>
        <p:nvSpPr>
          <p:cNvPr id="8" name="文本框 7"/>
          <p:cNvSpPr txBox="1"/>
          <p:nvPr/>
        </p:nvSpPr>
        <p:spPr>
          <a:xfrm>
            <a:off x="548005" y="5183823"/>
            <a:ext cx="3315335" cy="1124585"/>
          </a:xfrm>
          <a:prstGeom prst="rect">
            <a:avLst/>
          </a:prstGeom>
          <a:noFill/>
        </p:spPr>
        <p:txBody>
          <a:bodyPr wrap="none" rtlCol="0" anchor="t">
            <a:spAutoFit/>
          </a:bodyPr>
          <a:lstStyle/>
          <a:p>
            <a:pPr algn="l" fontAlgn="auto">
              <a:lnSpc>
                <a:spcPct val="120000"/>
              </a:lnSpc>
            </a:pPr>
            <a:r>
              <a:rPr lang="zh-CN" altLang="en-US" sz="14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地址：广州市越秀区东风东路水均岗</a:t>
            </a:r>
            <a:r>
              <a:rPr lang="en-US" altLang="zh-CN" sz="14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8</a:t>
            </a:r>
            <a:r>
              <a:rPr lang="zh-CN" altLang="en-US" sz="14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号</a:t>
            </a:r>
          </a:p>
          <a:p>
            <a:pPr algn="l" fontAlgn="auto">
              <a:lnSpc>
                <a:spcPct val="120000"/>
              </a:lnSpc>
            </a:pPr>
            <a:r>
              <a:rPr lang="zh-CN" altLang="en-US" sz="14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邮箱：</a:t>
            </a:r>
            <a:r>
              <a:rPr lang="en-US" altLang="zh-CN" sz="14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nwkj2020@126.com</a:t>
            </a:r>
            <a:endParaRPr lang="zh-CN" altLang="en-US" sz="14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endParaRPr>
          </a:p>
          <a:p>
            <a:pPr algn="l" fontAlgn="auto">
              <a:lnSpc>
                <a:spcPct val="120000"/>
              </a:lnSpc>
            </a:pPr>
            <a:r>
              <a:rPr lang="zh-CN" altLang="en-US" sz="14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服务热线：400-827-7008</a:t>
            </a:r>
          </a:p>
          <a:p>
            <a:pPr algn="l" fontAlgn="auto">
              <a:lnSpc>
                <a:spcPct val="120000"/>
              </a:lnSpc>
            </a:pPr>
            <a:r>
              <a:rPr lang="zh-CN" altLang="en-US" sz="1400" b="1">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联系电话：</a:t>
            </a:r>
            <a:r>
              <a:rPr lang="en-US" altLang="zh-CN" sz="1400" b="1">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020-87600632</a:t>
            </a:r>
          </a:p>
        </p:txBody>
      </p:sp>
      <p:pic>
        <p:nvPicPr>
          <p:cNvPr id="9" name="图片 8" descr="mmexport1619404248425"/>
          <p:cNvPicPr>
            <a:picLocks noChangeAspect="1"/>
          </p:cNvPicPr>
          <p:nvPr/>
        </p:nvPicPr>
        <p:blipFill>
          <a:blip r:embed="rId4"/>
          <a:stretch>
            <a:fillRect/>
          </a:stretch>
        </p:blipFill>
        <p:spPr>
          <a:xfrm>
            <a:off x="4954905" y="5192713"/>
            <a:ext cx="1152525" cy="11525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34035" y="333375"/>
            <a:ext cx="11345545" cy="398780"/>
          </a:xfrm>
          <a:prstGeom prst="rect">
            <a:avLst/>
          </a:prstGeom>
          <a:noFill/>
        </p:spPr>
        <p:txBody>
          <a:bodyPr wrap="square" rtlCol="0" anchor="t">
            <a:spAutoFit/>
          </a:bodyPr>
          <a:lstStyle/>
          <a:p>
            <a:r>
              <a:rPr lang="en-US" altLang="zh-CN" sz="2000" b="1">
                <a:solidFill>
                  <a:schemeClr val="tx1">
                    <a:lumMod val="50000"/>
                    <a:lumOff val="50000"/>
                  </a:schemeClr>
                </a:solidFill>
                <a:sym typeface="+mn-ea"/>
              </a:rPr>
              <a:t>  </a:t>
            </a:r>
          </a:p>
        </p:txBody>
      </p:sp>
      <p:sp>
        <p:nvSpPr>
          <p:cNvPr id="6" name="文本框 5"/>
          <p:cNvSpPr txBox="1"/>
          <p:nvPr>
            <p:custDataLst>
              <p:tags r:id="rId1"/>
            </p:custDataLst>
          </p:nvPr>
        </p:nvSpPr>
        <p:spPr>
          <a:xfrm>
            <a:off x="471805" y="377825"/>
            <a:ext cx="11345545" cy="460375"/>
          </a:xfrm>
          <a:prstGeom prst="rect">
            <a:avLst/>
          </a:prstGeom>
          <a:noFill/>
        </p:spPr>
        <p:txBody>
          <a:bodyPr wrap="square" rtlCol="0" anchor="t">
            <a:spAutoFit/>
          </a:bodyPr>
          <a:lstStyle/>
          <a:p>
            <a:r>
              <a:rPr lang="zh-CN" altLang="en-US" sz="2400" b="1" dirty="0">
                <a:solidFill>
                  <a:srgbClr val="002060"/>
                </a:solidFill>
                <a:sym typeface="+mn-ea"/>
              </a:rPr>
              <a:t>目录</a:t>
            </a:r>
            <a:endParaRPr lang="zh-CN" altLang="en-US" sz="2400" b="1" dirty="0">
              <a:solidFill>
                <a:schemeClr val="tx1">
                  <a:lumMod val="65000"/>
                  <a:lumOff val="35000"/>
                </a:schemeClr>
              </a:solidFill>
              <a:sym typeface="+mn-ea"/>
            </a:endParaRPr>
          </a:p>
        </p:txBody>
      </p:sp>
      <p:grpSp>
        <p:nvGrpSpPr>
          <p:cNvPr id="13" name="组合 15">
            <a:extLst>
              <a:ext uri="{FF2B5EF4-FFF2-40B4-BE49-F238E27FC236}">
                <a16:creationId xmlns:a16="http://schemas.microsoft.com/office/drawing/2014/main" id="{5C2065EA-4689-FC1A-33C2-27CA2222E22B}"/>
              </a:ext>
            </a:extLst>
          </p:cNvPr>
          <p:cNvGrpSpPr/>
          <p:nvPr>
            <p:custDataLst>
              <p:tags r:id="rId2"/>
            </p:custDataLst>
          </p:nvPr>
        </p:nvGrpSpPr>
        <p:grpSpPr>
          <a:xfrm>
            <a:off x="2418715" y="2741930"/>
            <a:ext cx="7643495" cy="681355"/>
            <a:chOff x="3809" y="3688"/>
            <a:chExt cx="12037" cy="1073"/>
          </a:xfrm>
        </p:grpSpPr>
        <p:sp>
          <p:nvSpPr>
            <p:cNvPr id="14" name="Rectangle 8">
              <a:extLst>
                <a:ext uri="{FF2B5EF4-FFF2-40B4-BE49-F238E27FC236}">
                  <a16:creationId xmlns:a16="http://schemas.microsoft.com/office/drawing/2014/main" id="{24364DE2-DD76-AE26-673E-B7F23BD3C8F3}"/>
                </a:ext>
              </a:extLst>
            </p:cNvPr>
            <p:cNvSpPr/>
            <p:nvPr>
              <p:custDataLst>
                <p:tags r:id="rId18"/>
              </p:custDataLst>
            </p:nvPr>
          </p:nvSpPr>
          <p:spPr>
            <a:xfrm>
              <a:off x="4394" y="3688"/>
              <a:ext cx="11452" cy="1072"/>
            </a:xfrm>
            <a:prstGeom prst="rect">
              <a:avLst/>
            </a:prstGeom>
            <a:solidFill>
              <a:srgbClr val="D9D9D9"/>
            </a:solidFill>
            <a:ln w="9525">
              <a:noFill/>
            </a:ln>
          </p:spPr>
          <p:txBody>
            <a:bodyPr wrap="none" anchor="ctr" anchorCtr="0"/>
            <a:lstStyle/>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15" name="Freeform 9">
              <a:extLst>
                <a:ext uri="{FF2B5EF4-FFF2-40B4-BE49-F238E27FC236}">
                  <a16:creationId xmlns:a16="http://schemas.microsoft.com/office/drawing/2014/main" id="{2CA636E7-35E0-72F6-CBF8-AB432F43C24A}"/>
                </a:ext>
              </a:extLst>
            </p:cNvPr>
            <p:cNvSpPr>
              <a:spLocks noChangeArrowheads="1"/>
            </p:cNvSpPr>
            <p:nvPr>
              <p:custDataLst>
                <p:tags r:id="rId19"/>
              </p:custDataLst>
            </p:nvPr>
          </p:nvSpPr>
          <p:spPr bwMode="auto">
            <a:xfrm>
              <a:off x="3809" y="3688"/>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7" name="Text Box 10">
              <a:extLst>
                <a:ext uri="{FF2B5EF4-FFF2-40B4-BE49-F238E27FC236}">
                  <a16:creationId xmlns:a16="http://schemas.microsoft.com/office/drawing/2014/main" id="{C6F7B857-366F-9876-A829-07C5A1F856D3}"/>
                </a:ext>
              </a:extLst>
            </p:cNvPr>
            <p:cNvSpPr txBox="1">
              <a:spLocks noChangeArrowheads="1"/>
            </p:cNvSpPr>
            <p:nvPr>
              <p:custDataLst>
                <p:tags r:id="rId20"/>
              </p:custDataLst>
            </p:nvPr>
          </p:nvSpPr>
          <p:spPr bwMode="auto">
            <a:xfrm>
              <a:off x="4171" y="3890"/>
              <a:ext cx="1103"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二</a:t>
              </a:r>
            </a:p>
          </p:txBody>
        </p:sp>
        <p:sp>
          <p:nvSpPr>
            <p:cNvPr id="25" name="Text Box 6">
              <a:extLst>
                <a:ext uri="{FF2B5EF4-FFF2-40B4-BE49-F238E27FC236}">
                  <a16:creationId xmlns:a16="http://schemas.microsoft.com/office/drawing/2014/main" id="{AAD8D94F-0233-8735-D726-09D6279CFC52}"/>
                </a:ext>
              </a:extLst>
            </p:cNvPr>
            <p:cNvSpPr txBox="1"/>
            <p:nvPr>
              <p:custDataLst>
                <p:tags r:id="rId21"/>
              </p:custDataLst>
            </p:nvPr>
          </p:nvSpPr>
          <p:spPr>
            <a:xfrm>
              <a:off x="7489" y="3978"/>
              <a:ext cx="7495" cy="628"/>
            </a:xfrm>
            <a:prstGeom prst="rect">
              <a:avLst/>
            </a:prstGeom>
            <a:noFill/>
            <a:ln w="9525">
              <a:noFill/>
            </a:ln>
          </p:spPr>
          <p:txBody>
            <a:bodyPr anchor="t" anchorCtr="0">
              <a:spAutoFit/>
            </a:bodyPr>
            <a:lstStyle/>
            <a:p>
              <a:pPr algn="l" latinLnBrk="1">
                <a:buClrTx/>
                <a:buSzTx/>
                <a:buFontTx/>
              </a:pPr>
              <a:r>
                <a:rPr lang="zh-CN" altLang="en-US" sz="2000" b="1" dirty="0">
                  <a:solidFill>
                    <a:srgbClr val="A6A6A6"/>
                  </a:solidFill>
                  <a:latin typeface="微软雅黑" panose="020B0503020204020204" charset="-122"/>
                  <a:ea typeface="微软雅黑" panose="020B0503020204020204" charset="-122"/>
                  <a:sym typeface="华文楷体" panose="02010600040101010101" pitchFamily="2" charset="-122"/>
                </a:rPr>
                <a:t>方案目的</a:t>
              </a:r>
            </a:p>
          </p:txBody>
        </p:sp>
      </p:grpSp>
      <p:grpSp>
        <p:nvGrpSpPr>
          <p:cNvPr id="26" name="组合 16">
            <a:extLst>
              <a:ext uri="{FF2B5EF4-FFF2-40B4-BE49-F238E27FC236}">
                <a16:creationId xmlns:a16="http://schemas.microsoft.com/office/drawing/2014/main" id="{5095AF1E-BA3B-1CC3-C427-1D02E20B123D}"/>
              </a:ext>
            </a:extLst>
          </p:cNvPr>
          <p:cNvGrpSpPr/>
          <p:nvPr>
            <p:custDataLst>
              <p:tags r:id="rId3"/>
            </p:custDataLst>
          </p:nvPr>
        </p:nvGrpSpPr>
        <p:grpSpPr>
          <a:xfrm>
            <a:off x="2419985" y="3740150"/>
            <a:ext cx="7642225" cy="681355"/>
            <a:chOff x="3809" y="5240"/>
            <a:chExt cx="12035" cy="1073"/>
          </a:xfrm>
        </p:grpSpPr>
        <p:sp>
          <p:nvSpPr>
            <p:cNvPr id="27" name="Rectangle 8">
              <a:extLst>
                <a:ext uri="{FF2B5EF4-FFF2-40B4-BE49-F238E27FC236}">
                  <a16:creationId xmlns:a16="http://schemas.microsoft.com/office/drawing/2014/main" id="{640A3706-04F4-6288-1256-5127E70F1D0E}"/>
                </a:ext>
              </a:extLst>
            </p:cNvPr>
            <p:cNvSpPr/>
            <p:nvPr>
              <p:custDataLst>
                <p:tags r:id="rId14"/>
              </p:custDataLst>
            </p:nvPr>
          </p:nvSpPr>
          <p:spPr>
            <a:xfrm>
              <a:off x="4394" y="5240"/>
              <a:ext cx="11450" cy="1073"/>
            </a:xfrm>
            <a:prstGeom prst="rect">
              <a:avLst/>
            </a:prstGeom>
            <a:solidFill>
              <a:srgbClr val="D9D9D9"/>
            </a:solidFill>
            <a:ln w="9525">
              <a:noFill/>
            </a:ln>
          </p:spPr>
          <p:txBody>
            <a:bodyPr wrap="none" anchor="ctr" anchorCtr="0"/>
            <a:lstStyle/>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28" name="Freeform 9">
              <a:extLst>
                <a:ext uri="{FF2B5EF4-FFF2-40B4-BE49-F238E27FC236}">
                  <a16:creationId xmlns:a16="http://schemas.microsoft.com/office/drawing/2014/main" id="{A48B0493-A56C-E8D5-964B-EEA0D14F1510}"/>
                </a:ext>
              </a:extLst>
            </p:cNvPr>
            <p:cNvSpPr>
              <a:spLocks noChangeArrowheads="1"/>
            </p:cNvSpPr>
            <p:nvPr>
              <p:custDataLst>
                <p:tags r:id="rId15"/>
              </p:custDataLst>
            </p:nvPr>
          </p:nvSpPr>
          <p:spPr bwMode="auto">
            <a:xfrm>
              <a:off x="3809" y="5240"/>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29" name="Text Box 10">
              <a:extLst>
                <a:ext uri="{FF2B5EF4-FFF2-40B4-BE49-F238E27FC236}">
                  <a16:creationId xmlns:a16="http://schemas.microsoft.com/office/drawing/2014/main" id="{D0C6BB92-ED67-CED5-E447-524B9FF82FB4}"/>
                </a:ext>
              </a:extLst>
            </p:cNvPr>
            <p:cNvSpPr txBox="1">
              <a:spLocks noChangeArrowheads="1"/>
            </p:cNvSpPr>
            <p:nvPr>
              <p:custDataLst>
                <p:tags r:id="rId16"/>
              </p:custDataLst>
            </p:nvPr>
          </p:nvSpPr>
          <p:spPr bwMode="auto">
            <a:xfrm>
              <a:off x="4234" y="5440"/>
              <a:ext cx="975"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三</a:t>
              </a:r>
            </a:p>
          </p:txBody>
        </p:sp>
        <p:sp>
          <p:nvSpPr>
            <p:cNvPr id="30" name="Text Box 6">
              <a:extLst>
                <a:ext uri="{FF2B5EF4-FFF2-40B4-BE49-F238E27FC236}">
                  <a16:creationId xmlns:a16="http://schemas.microsoft.com/office/drawing/2014/main" id="{5BE17345-6374-FDA5-1FC2-3C2FDD69A563}"/>
                </a:ext>
              </a:extLst>
            </p:cNvPr>
            <p:cNvSpPr txBox="1"/>
            <p:nvPr>
              <p:custDataLst>
                <p:tags r:id="rId17"/>
              </p:custDataLst>
            </p:nvPr>
          </p:nvSpPr>
          <p:spPr>
            <a:xfrm>
              <a:off x="7489" y="5510"/>
              <a:ext cx="7495" cy="628"/>
            </a:xfrm>
            <a:prstGeom prst="rect">
              <a:avLst/>
            </a:prstGeom>
            <a:noFill/>
            <a:ln w="9525">
              <a:noFill/>
            </a:ln>
          </p:spPr>
          <p:txBody>
            <a:bodyPr anchor="t" anchorCtr="0">
              <a:spAutoFit/>
            </a:bodyPr>
            <a:lstStyle/>
            <a:p>
              <a:pPr algn="l" latinLnBrk="1">
                <a:buClrTx/>
                <a:buSzTx/>
                <a:buFontTx/>
              </a:pPr>
              <a:r>
                <a:rPr lang="zh-CN" altLang="en-US" sz="2000" b="1" dirty="0">
                  <a:solidFill>
                    <a:srgbClr val="A6A6A6"/>
                  </a:solidFill>
                  <a:latin typeface="微软雅黑" panose="020B0503020204020204" charset="-122"/>
                  <a:ea typeface="微软雅黑" panose="020B0503020204020204" charset="-122"/>
                  <a:sym typeface="+mn-ea"/>
                </a:rPr>
                <a:t>关键技术方案</a:t>
              </a:r>
            </a:p>
          </p:txBody>
        </p:sp>
      </p:grpSp>
      <p:grpSp>
        <p:nvGrpSpPr>
          <p:cNvPr id="31" name="组合 14">
            <a:extLst>
              <a:ext uri="{FF2B5EF4-FFF2-40B4-BE49-F238E27FC236}">
                <a16:creationId xmlns:a16="http://schemas.microsoft.com/office/drawing/2014/main" id="{84D0BC01-4A2B-E429-8415-D29AC11CFA3D}"/>
              </a:ext>
            </a:extLst>
          </p:cNvPr>
          <p:cNvGrpSpPr/>
          <p:nvPr>
            <p:custDataLst>
              <p:tags r:id="rId4"/>
            </p:custDataLst>
          </p:nvPr>
        </p:nvGrpSpPr>
        <p:grpSpPr>
          <a:xfrm>
            <a:off x="2418715" y="1743710"/>
            <a:ext cx="7643495" cy="680720"/>
            <a:chOff x="3809" y="2136"/>
            <a:chExt cx="12037" cy="1072"/>
          </a:xfrm>
        </p:grpSpPr>
        <p:sp>
          <p:nvSpPr>
            <p:cNvPr id="32" name="Rectangle 8">
              <a:extLst>
                <a:ext uri="{FF2B5EF4-FFF2-40B4-BE49-F238E27FC236}">
                  <a16:creationId xmlns:a16="http://schemas.microsoft.com/office/drawing/2014/main" id="{65359B8E-3AC3-0F90-FBC9-30BB803B74BB}"/>
                </a:ext>
              </a:extLst>
            </p:cNvPr>
            <p:cNvSpPr/>
            <p:nvPr>
              <p:custDataLst>
                <p:tags r:id="rId10"/>
              </p:custDataLst>
            </p:nvPr>
          </p:nvSpPr>
          <p:spPr>
            <a:xfrm>
              <a:off x="4394" y="2136"/>
              <a:ext cx="11452" cy="1072"/>
            </a:xfrm>
            <a:prstGeom prst="rect">
              <a:avLst/>
            </a:prstGeom>
            <a:solidFill>
              <a:srgbClr val="D9D9D9"/>
            </a:solidFill>
            <a:ln w="9525">
              <a:noFill/>
            </a:ln>
          </p:spPr>
          <p:txBody>
            <a:bodyPr wrap="none" anchor="ctr" anchorCtr="0"/>
            <a:lstStyle/>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33" name="Freeform 9">
              <a:extLst>
                <a:ext uri="{FF2B5EF4-FFF2-40B4-BE49-F238E27FC236}">
                  <a16:creationId xmlns:a16="http://schemas.microsoft.com/office/drawing/2014/main" id="{9CD50276-BE9B-BC23-24FE-46CA1EAA6256}"/>
                </a:ext>
              </a:extLst>
            </p:cNvPr>
            <p:cNvSpPr>
              <a:spLocks noChangeArrowheads="1"/>
            </p:cNvSpPr>
            <p:nvPr>
              <p:custDataLst>
                <p:tags r:id="rId11"/>
              </p:custDataLst>
            </p:nvPr>
          </p:nvSpPr>
          <p:spPr bwMode="auto">
            <a:xfrm>
              <a:off x="3809" y="2136"/>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34" name="Text Box 10">
              <a:extLst>
                <a:ext uri="{FF2B5EF4-FFF2-40B4-BE49-F238E27FC236}">
                  <a16:creationId xmlns:a16="http://schemas.microsoft.com/office/drawing/2014/main" id="{D871ABF8-0768-3583-2ED6-1AB3992AD8CD}"/>
                </a:ext>
              </a:extLst>
            </p:cNvPr>
            <p:cNvSpPr txBox="1">
              <a:spLocks noChangeArrowheads="1"/>
            </p:cNvSpPr>
            <p:nvPr>
              <p:custDataLst>
                <p:tags r:id="rId12"/>
              </p:custDataLst>
            </p:nvPr>
          </p:nvSpPr>
          <p:spPr bwMode="auto">
            <a:xfrm>
              <a:off x="4171" y="2338"/>
              <a:ext cx="1103"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一</a:t>
              </a:r>
            </a:p>
          </p:txBody>
        </p:sp>
        <p:sp>
          <p:nvSpPr>
            <p:cNvPr id="35" name="Text Box 6">
              <a:extLst>
                <a:ext uri="{FF2B5EF4-FFF2-40B4-BE49-F238E27FC236}">
                  <a16:creationId xmlns:a16="http://schemas.microsoft.com/office/drawing/2014/main" id="{02AD4B3F-5A38-2CC1-42E6-3C2176E488CE}"/>
                </a:ext>
              </a:extLst>
            </p:cNvPr>
            <p:cNvSpPr txBox="1"/>
            <p:nvPr>
              <p:custDataLst>
                <p:tags r:id="rId13"/>
              </p:custDataLst>
            </p:nvPr>
          </p:nvSpPr>
          <p:spPr>
            <a:xfrm>
              <a:off x="7489" y="2426"/>
              <a:ext cx="7495" cy="628"/>
            </a:xfrm>
            <a:prstGeom prst="rect">
              <a:avLst/>
            </a:prstGeom>
            <a:noFill/>
            <a:ln w="9525">
              <a:noFill/>
            </a:ln>
          </p:spPr>
          <p:txBody>
            <a:bodyPr anchor="t" anchorCtr="0">
              <a:spAutoFit/>
            </a:bodyPr>
            <a:lstStyle/>
            <a:p>
              <a:pPr algn="l" latinLnBrk="1">
                <a:buClrTx/>
                <a:buSzTx/>
                <a:buFontTx/>
              </a:pPr>
              <a:r>
                <a:rPr lang="zh-CN" altLang="en-US" sz="2000" b="1" dirty="0">
                  <a:latin typeface="微软雅黑" panose="020B0503020204020204" charset="-122"/>
                  <a:ea typeface="微软雅黑" panose="020B0503020204020204" charset="-122"/>
                  <a:sym typeface="+mn-ea"/>
                </a:rPr>
                <a:t>方案背景</a:t>
              </a:r>
            </a:p>
          </p:txBody>
        </p:sp>
      </p:grpSp>
      <p:grpSp>
        <p:nvGrpSpPr>
          <p:cNvPr id="36" name="组合 17">
            <a:extLst>
              <a:ext uri="{FF2B5EF4-FFF2-40B4-BE49-F238E27FC236}">
                <a16:creationId xmlns:a16="http://schemas.microsoft.com/office/drawing/2014/main" id="{84B983BD-0A4C-3A75-461D-310D81C1CDBE}"/>
              </a:ext>
            </a:extLst>
          </p:cNvPr>
          <p:cNvGrpSpPr/>
          <p:nvPr>
            <p:custDataLst>
              <p:tags r:id="rId5"/>
            </p:custDataLst>
          </p:nvPr>
        </p:nvGrpSpPr>
        <p:grpSpPr>
          <a:xfrm>
            <a:off x="2419985" y="4738370"/>
            <a:ext cx="7642225" cy="681355"/>
            <a:chOff x="3754" y="6775"/>
            <a:chExt cx="12035" cy="1073"/>
          </a:xfrm>
        </p:grpSpPr>
        <p:sp>
          <p:nvSpPr>
            <p:cNvPr id="37" name="Rectangle 8">
              <a:extLst>
                <a:ext uri="{FF2B5EF4-FFF2-40B4-BE49-F238E27FC236}">
                  <a16:creationId xmlns:a16="http://schemas.microsoft.com/office/drawing/2014/main" id="{9BEC4530-CCD9-EBCB-7CFD-A11E0BA2FEDB}"/>
                </a:ext>
              </a:extLst>
            </p:cNvPr>
            <p:cNvSpPr/>
            <p:nvPr>
              <p:custDataLst>
                <p:tags r:id="rId6"/>
              </p:custDataLst>
            </p:nvPr>
          </p:nvSpPr>
          <p:spPr>
            <a:xfrm>
              <a:off x="4339" y="6775"/>
              <a:ext cx="11450" cy="1073"/>
            </a:xfrm>
            <a:prstGeom prst="rect">
              <a:avLst/>
            </a:prstGeom>
            <a:solidFill>
              <a:srgbClr val="D9D9D9"/>
            </a:solidFill>
            <a:ln w="9525">
              <a:noFill/>
            </a:ln>
          </p:spPr>
          <p:txBody>
            <a:bodyPr wrap="none" anchor="ctr" anchorCtr="0"/>
            <a:lstStyle/>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38" name="Freeform 9">
              <a:extLst>
                <a:ext uri="{FF2B5EF4-FFF2-40B4-BE49-F238E27FC236}">
                  <a16:creationId xmlns:a16="http://schemas.microsoft.com/office/drawing/2014/main" id="{91C83943-50D5-AAF4-C080-EE6883D0A49E}"/>
                </a:ext>
              </a:extLst>
            </p:cNvPr>
            <p:cNvSpPr>
              <a:spLocks noChangeArrowheads="1"/>
            </p:cNvSpPr>
            <p:nvPr>
              <p:custDataLst>
                <p:tags r:id="rId7"/>
              </p:custDataLst>
            </p:nvPr>
          </p:nvSpPr>
          <p:spPr bwMode="auto">
            <a:xfrm>
              <a:off x="3754" y="6775"/>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39" name="Text Box 10">
              <a:extLst>
                <a:ext uri="{FF2B5EF4-FFF2-40B4-BE49-F238E27FC236}">
                  <a16:creationId xmlns:a16="http://schemas.microsoft.com/office/drawing/2014/main" id="{4AAFAA23-D0AB-F1CC-CE47-21B0E3CB0468}"/>
                </a:ext>
              </a:extLst>
            </p:cNvPr>
            <p:cNvSpPr txBox="1">
              <a:spLocks noChangeArrowheads="1"/>
            </p:cNvSpPr>
            <p:nvPr>
              <p:custDataLst>
                <p:tags r:id="rId8"/>
              </p:custDataLst>
            </p:nvPr>
          </p:nvSpPr>
          <p:spPr bwMode="auto">
            <a:xfrm>
              <a:off x="4179" y="6975"/>
              <a:ext cx="975"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四</a:t>
              </a:r>
            </a:p>
          </p:txBody>
        </p:sp>
        <p:sp>
          <p:nvSpPr>
            <p:cNvPr id="40" name="Text Box 6">
              <a:extLst>
                <a:ext uri="{FF2B5EF4-FFF2-40B4-BE49-F238E27FC236}">
                  <a16:creationId xmlns:a16="http://schemas.microsoft.com/office/drawing/2014/main" id="{3ADABB2E-C4DF-337D-B0F9-2DCBD26BBD1F}"/>
                </a:ext>
              </a:extLst>
            </p:cNvPr>
            <p:cNvSpPr txBox="1"/>
            <p:nvPr>
              <p:custDataLst>
                <p:tags r:id="rId9"/>
              </p:custDataLst>
            </p:nvPr>
          </p:nvSpPr>
          <p:spPr>
            <a:xfrm>
              <a:off x="7434" y="7087"/>
              <a:ext cx="7495" cy="628"/>
            </a:xfrm>
            <a:prstGeom prst="rect">
              <a:avLst/>
            </a:prstGeom>
            <a:noFill/>
            <a:ln w="9525">
              <a:noFill/>
            </a:ln>
          </p:spPr>
          <p:txBody>
            <a:bodyPr anchor="t" anchorCtr="0">
              <a:spAutoFit/>
            </a:bodyPr>
            <a:lstStyle/>
            <a:p>
              <a:pPr algn="l" latinLnBrk="1">
                <a:buClrTx/>
                <a:buSzTx/>
                <a:buFontTx/>
              </a:pPr>
              <a:r>
                <a:rPr lang="zh-CN" altLang="en-US" sz="2000" b="1" dirty="0">
                  <a:solidFill>
                    <a:srgbClr val="A6A6A6"/>
                  </a:solidFill>
                  <a:latin typeface="微软雅黑" panose="020B0503020204020204" charset="-122"/>
                  <a:ea typeface="微软雅黑" panose="020B0503020204020204" charset="-122"/>
                  <a:sym typeface="+mn-ea"/>
                </a:rPr>
                <a:t>建设成效</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A4B98-67A0-77A6-8618-9E2B4B9B66E3}"/>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36411060-BC5C-7578-4479-1307538B4EE5}"/>
              </a:ext>
            </a:extLst>
          </p:cNvPr>
          <p:cNvSpPr txBox="1"/>
          <p:nvPr/>
        </p:nvSpPr>
        <p:spPr>
          <a:xfrm>
            <a:off x="534035" y="333375"/>
            <a:ext cx="11345545" cy="398780"/>
          </a:xfrm>
          <a:prstGeom prst="rect">
            <a:avLst/>
          </a:prstGeom>
          <a:noFill/>
        </p:spPr>
        <p:txBody>
          <a:bodyPr wrap="square" rtlCol="0" anchor="t">
            <a:spAutoFit/>
          </a:bodyPr>
          <a:lstStyle/>
          <a:p>
            <a:r>
              <a:rPr lang="en-US" altLang="zh-CN" sz="2000" b="1">
                <a:solidFill>
                  <a:schemeClr val="tx1">
                    <a:lumMod val="50000"/>
                    <a:lumOff val="50000"/>
                  </a:schemeClr>
                </a:solidFill>
                <a:sym typeface="+mn-ea"/>
              </a:rPr>
              <a:t>  </a:t>
            </a:r>
          </a:p>
        </p:txBody>
      </p:sp>
      <p:sp>
        <p:nvSpPr>
          <p:cNvPr id="6" name="文本框 5">
            <a:extLst>
              <a:ext uri="{FF2B5EF4-FFF2-40B4-BE49-F238E27FC236}">
                <a16:creationId xmlns:a16="http://schemas.microsoft.com/office/drawing/2014/main" id="{8833BEF9-FD64-1B70-33A1-C636DD59AC74}"/>
              </a:ext>
            </a:extLst>
          </p:cNvPr>
          <p:cNvSpPr txBox="1"/>
          <p:nvPr>
            <p:custDataLst>
              <p:tags r:id="rId1"/>
            </p:custDataLst>
          </p:nvPr>
        </p:nvSpPr>
        <p:spPr>
          <a:xfrm>
            <a:off x="471805" y="377825"/>
            <a:ext cx="11345545" cy="460375"/>
          </a:xfrm>
          <a:prstGeom prst="rect">
            <a:avLst/>
          </a:prstGeom>
          <a:noFill/>
        </p:spPr>
        <p:txBody>
          <a:bodyPr wrap="square" rtlCol="0" anchor="t">
            <a:spAutoFit/>
          </a:bodyPr>
          <a:lstStyle/>
          <a:p>
            <a:r>
              <a:rPr lang="zh-CN" altLang="en-US" sz="2400" b="1" dirty="0">
                <a:solidFill>
                  <a:srgbClr val="002060"/>
                </a:solidFill>
                <a:sym typeface="+mn-ea"/>
              </a:rPr>
              <a:t>一、方案背景</a:t>
            </a:r>
            <a:endParaRPr lang="zh-CN" altLang="en-US" sz="2400" b="1" dirty="0">
              <a:solidFill>
                <a:schemeClr val="tx1">
                  <a:lumMod val="65000"/>
                  <a:lumOff val="35000"/>
                </a:schemeClr>
              </a:solidFill>
              <a:sym typeface="+mn-ea"/>
            </a:endParaRPr>
          </a:p>
        </p:txBody>
      </p:sp>
      <p:sp>
        <p:nvSpPr>
          <p:cNvPr id="2" name="矩形 12">
            <a:extLst>
              <a:ext uri="{FF2B5EF4-FFF2-40B4-BE49-F238E27FC236}">
                <a16:creationId xmlns:a16="http://schemas.microsoft.com/office/drawing/2014/main" id="{BAB5B667-F028-BFF1-3DA0-4D991A1E3C58}"/>
              </a:ext>
            </a:extLst>
          </p:cNvPr>
          <p:cNvSpPr/>
          <p:nvPr/>
        </p:nvSpPr>
        <p:spPr>
          <a:xfrm>
            <a:off x="524703" y="1569453"/>
            <a:ext cx="11229105" cy="1724718"/>
          </a:xfrm>
          <a:prstGeom prst="rect">
            <a:avLst/>
          </a:prstGeom>
          <a:noFill/>
          <a:ln w="28575" cmpd="sng">
            <a:solidFill>
              <a:schemeClr val="accent1">
                <a:shade val="50000"/>
              </a:schemeClr>
            </a:solidFill>
            <a:prstDash val="dash"/>
          </a:ln>
        </p:spPr>
        <p:txBody>
          <a:bodyPr wrap="square">
            <a:noAutofit/>
          </a:bodyPr>
          <a:lstStyle/>
          <a:p>
            <a:pPr indent="457200" fontAlgn="auto">
              <a:lnSpc>
                <a:spcPct val="130000"/>
              </a:lnSpc>
              <a:spcBef>
                <a:spcPts val="0"/>
              </a:spcBef>
            </a:pPr>
            <a:r>
              <a:rPr lang="en-US" altLang="zh-CN" sz="1600" dirty="0">
                <a:solidFill>
                  <a:schemeClr val="tx1"/>
                </a:solidFill>
                <a:latin typeface="微软雅黑" panose="020B0503020204020204" charset="-122"/>
                <a:ea typeface="微软雅黑" panose="020B0503020204020204" charset="-122"/>
                <a:sym typeface="微软雅黑" panose="020B0503020204020204" charset="-122"/>
              </a:rPr>
              <a:t>2024</a:t>
            </a: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年</a:t>
            </a:r>
            <a:r>
              <a:rPr lang="en-US" altLang="zh-CN" sz="1600" dirty="0">
                <a:latin typeface="微软雅黑" panose="020B0503020204020204" charset="-122"/>
                <a:ea typeface="微软雅黑" panose="020B0503020204020204" charset="-122"/>
                <a:sym typeface="微软雅黑" panose="020B0503020204020204" charset="-122"/>
              </a:rPr>
              <a:t>2</a:t>
            </a: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月</a:t>
            </a:r>
            <a:r>
              <a:rPr lang="en-US" altLang="zh-CN" sz="1600" dirty="0">
                <a:latin typeface="微软雅黑" panose="020B0503020204020204" charset="-122"/>
                <a:ea typeface="微软雅黑" panose="020B0503020204020204" charset="-122"/>
                <a:sym typeface="微软雅黑" panose="020B0503020204020204" charset="-122"/>
              </a:rPr>
              <a:t>6</a:t>
            </a: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日，国家发改委、能源局联合发布</a:t>
            </a:r>
            <a:r>
              <a:rPr lang="en-US" altLang="zh-CN" sz="1600" dirty="0">
                <a:solidFill>
                  <a:schemeClr val="tx1"/>
                </a:solidFill>
                <a:latin typeface="微软雅黑" panose="020B0503020204020204" charset="-122"/>
                <a:ea typeface="微软雅黑" panose="020B0503020204020204" charset="-122"/>
                <a:sym typeface="微软雅黑" panose="020B0503020204020204" charset="-122"/>
              </a:rPr>
              <a:t>《</a:t>
            </a: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关于新形势下配电网高质量发展的指导意见</a:t>
            </a:r>
            <a:r>
              <a:rPr lang="en-US" altLang="zh-CN" sz="1600" dirty="0">
                <a:solidFill>
                  <a:schemeClr val="tx1"/>
                </a:solidFill>
                <a:latin typeface="微软雅黑" panose="020B0503020204020204" charset="-122"/>
                <a:ea typeface="微软雅黑" panose="020B0503020204020204" charset="-122"/>
                <a:sym typeface="微软雅黑" panose="020B0503020204020204" charset="-122"/>
              </a:rPr>
              <a:t>》</a:t>
            </a: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，明确了“</a:t>
            </a:r>
            <a:r>
              <a:rPr lang="zh-CN" altLang="en-US" sz="1600" b="0" i="0" dirty="0">
                <a:solidFill>
                  <a:srgbClr val="FF0000"/>
                </a:solidFill>
                <a:effectLst/>
                <a:latin typeface="-apple-system"/>
              </a:rPr>
              <a:t>提升供电保障能力、提高装备能效和智能化水平、强化应急保障能力</a:t>
            </a:r>
            <a:r>
              <a:rPr lang="zh-CN" altLang="en-US" sz="1600" b="1" dirty="0">
                <a:solidFill>
                  <a:schemeClr val="tx1"/>
                </a:solidFill>
                <a:latin typeface="微软雅黑" panose="020B0503020204020204" charset="-122"/>
                <a:ea typeface="微软雅黑" panose="020B0503020204020204" charset="-122"/>
                <a:sym typeface="微软雅黑" panose="020B0503020204020204" charset="-122"/>
              </a:rPr>
              <a:t>”</a:t>
            </a: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。如何减少配电设备的故障率、提高配电网供电能力、制定快速的设备故障处理策略、解决存量设备的远程运维能力，是摆在面前亟需解决的问题。</a:t>
            </a:r>
            <a:endParaRPr lang="en-US" altLang="zh-CN" sz="1600" dirty="0">
              <a:solidFill>
                <a:schemeClr val="tx1"/>
              </a:solidFill>
              <a:latin typeface="微软雅黑" panose="020B0503020204020204" charset="-122"/>
              <a:ea typeface="微软雅黑" panose="020B0503020204020204" charset="-122"/>
              <a:sym typeface="微软雅黑" panose="020B0503020204020204" charset="-122"/>
            </a:endParaRPr>
          </a:p>
          <a:p>
            <a:pPr indent="457200">
              <a:lnSpc>
                <a:spcPct val="130000"/>
              </a:lnSpc>
            </a:pPr>
            <a:r>
              <a:rPr lang="zh-CN" altLang="en-US" sz="1600" dirty="0">
                <a:solidFill>
                  <a:srgbClr val="000000"/>
                </a:solidFill>
                <a:effectLst/>
                <a:latin typeface="微软雅黑" panose="020B0503020204020204" charset="-122"/>
                <a:ea typeface="微软雅黑" panose="020B0503020204020204" charset="-122"/>
              </a:rPr>
              <a:t>为加快推进配电自动化及自愈建设，电网公司将</a:t>
            </a:r>
            <a:r>
              <a:rPr lang="zh-CN" altLang="en-US" sz="1600" b="1" dirty="0">
                <a:solidFill>
                  <a:srgbClr val="FF0000"/>
                </a:solidFill>
                <a:effectLst/>
                <a:latin typeface="微软雅黑" panose="020B0503020204020204" charset="-122"/>
                <a:ea typeface="微软雅黑" panose="020B0503020204020204" charset="-122"/>
              </a:rPr>
              <a:t>配电终端远程运维覆盖率提升</a:t>
            </a:r>
            <a:r>
              <a:rPr lang="zh-CN" altLang="en-US" sz="1600" dirty="0">
                <a:solidFill>
                  <a:srgbClr val="000000"/>
                </a:solidFill>
                <a:effectLst/>
                <a:latin typeface="微软雅黑" panose="020B0503020204020204" charset="-122"/>
                <a:ea typeface="微软雅黑" panose="020B0503020204020204" charset="-122"/>
              </a:rPr>
              <a:t>纳入重点工作目标。</a:t>
            </a:r>
            <a:endParaRPr lang="en-US" altLang="zh-CN" sz="1600" dirty="0">
              <a:solidFill>
                <a:srgbClr val="000000"/>
              </a:solidFill>
              <a:effectLst/>
              <a:latin typeface="微软雅黑" panose="020B0503020204020204" charset="-122"/>
              <a:ea typeface="微软雅黑" panose="020B0503020204020204" charset="-122"/>
            </a:endParaRPr>
          </a:p>
          <a:p>
            <a:pPr indent="457200" fontAlgn="auto">
              <a:lnSpc>
                <a:spcPct val="130000"/>
              </a:lnSpc>
              <a:spcBef>
                <a:spcPts val="0"/>
              </a:spcBef>
            </a:pPr>
            <a:endParaRPr lang="zh-CN" altLang="en-US" sz="1600" dirty="0">
              <a:solidFill>
                <a:schemeClr val="tx1"/>
              </a:solidFill>
              <a:latin typeface="微软雅黑" panose="020B0503020204020204" charset="-122"/>
              <a:ea typeface="微软雅黑" panose="020B0503020204020204" charset="-122"/>
              <a:sym typeface="+mn-ea"/>
            </a:endParaRPr>
          </a:p>
          <a:p>
            <a:pPr algn="l" fontAlgn="auto">
              <a:lnSpc>
                <a:spcPct val="150000"/>
              </a:lnSpc>
              <a:spcBef>
                <a:spcPts val="0"/>
              </a:spcBef>
              <a:buClrTx/>
              <a:buSzTx/>
            </a:pPr>
            <a:endParaRPr lang="zh-CN" altLang="en-US" sz="1600" dirty="0">
              <a:latin typeface="微软雅黑" panose="020B0503020204020204" charset="-122"/>
              <a:ea typeface="微软雅黑" panose="020B0503020204020204" charset="-122"/>
              <a:sym typeface="微软雅黑" panose="020B0503020204020204" charset="-122"/>
            </a:endParaRPr>
          </a:p>
        </p:txBody>
      </p:sp>
      <p:grpSp>
        <p:nvGrpSpPr>
          <p:cNvPr id="31" name="组合 30">
            <a:extLst>
              <a:ext uri="{FF2B5EF4-FFF2-40B4-BE49-F238E27FC236}">
                <a16:creationId xmlns:a16="http://schemas.microsoft.com/office/drawing/2014/main" id="{60701E04-C0C1-E699-D858-EBDFB47BD589}"/>
              </a:ext>
            </a:extLst>
          </p:cNvPr>
          <p:cNvGrpSpPr/>
          <p:nvPr/>
        </p:nvGrpSpPr>
        <p:grpSpPr>
          <a:xfrm>
            <a:off x="534034" y="889356"/>
            <a:ext cx="11229105" cy="460375"/>
            <a:chOff x="359702" y="889357"/>
            <a:chExt cx="11403438" cy="406716"/>
          </a:xfrm>
        </p:grpSpPr>
        <p:sp>
          <p:nvSpPr>
            <p:cNvPr id="12" name="文本框 11">
              <a:extLst>
                <a:ext uri="{FF2B5EF4-FFF2-40B4-BE49-F238E27FC236}">
                  <a16:creationId xmlns:a16="http://schemas.microsoft.com/office/drawing/2014/main" id="{1EFDEE25-6D12-4819-8906-587F82B304D3}"/>
                </a:ext>
              </a:extLst>
            </p:cNvPr>
            <p:cNvSpPr txBox="1"/>
            <p:nvPr/>
          </p:nvSpPr>
          <p:spPr>
            <a:xfrm>
              <a:off x="400982" y="899490"/>
              <a:ext cx="2032929" cy="396583"/>
            </a:xfrm>
            <a:prstGeom prst="rect">
              <a:avLst/>
            </a:prstGeom>
            <a:noFill/>
          </p:spPr>
          <p:txBody>
            <a:bodyPr wrap="none" rtlCol="0" anchor="t">
              <a:spAutoFit/>
            </a:bodyPr>
            <a:lstStyle/>
            <a:p>
              <a:pPr indent="0" algn="l" fontAlgn="auto">
                <a:lnSpc>
                  <a:spcPct val="120000"/>
                </a:lnSpc>
              </a:pPr>
              <a:r>
                <a:rPr lang="en-US" altLang="zh-CN" b="1" dirty="0">
                  <a:solidFill>
                    <a:schemeClr val="tx1"/>
                  </a:solidFill>
                  <a:effectLst/>
                  <a:latin typeface="微软雅黑" panose="020B0503020204020204" charset="-122"/>
                  <a:ea typeface="微软雅黑" panose="020B0503020204020204" charset="-122"/>
                  <a:cs typeface="微软雅黑" panose="020B0503020204020204" charset="-122"/>
                  <a:sym typeface="+mn-ea"/>
                </a:rPr>
                <a:t>1.1</a:t>
              </a:r>
              <a:r>
                <a:rPr lang="en-US" altLang="zh-CN" sz="1600" b="1" dirty="0">
                  <a:solidFill>
                    <a:schemeClr val="tx1"/>
                  </a:solidFill>
                  <a:effectLst/>
                  <a:latin typeface="微软雅黑" panose="020B0503020204020204" charset="-122"/>
                  <a:ea typeface="微软雅黑" panose="020B0503020204020204" charset="-122"/>
                  <a:cs typeface="微软雅黑" panose="020B0503020204020204" charset="-122"/>
                  <a:sym typeface="+mn-ea"/>
                </a:rPr>
                <a:t> </a:t>
              </a:r>
              <a:r>
                <a:rPr lang="zh-CN" altLang="en-US" sz="1600" b="1" dirty="0">
                  <a:solidFill>
                    <a:schemeClr val="tx1"/>
                  </a:solidFill>
                  <a:effectLst/>
                  <a:latin typeface="微软雅黑" panose="020B0503020204020204" charset="-122"/>
                  <a:ea typeface="微软雅黑" panose="020B0503020204020204" charset="-122"/>
                  <a:cs typeface="微软雅黑" panose="020B0503020204020204" charset="-122"/>
                  <a:sym typeface="+mn-ea"/>
                </a:rPr>
                <a:t>政策及业务背景</a:t>
              </a:r>
            </a:p>
          </p:txBody>
        </p:sp>
        <p:cxnSp>
          <p:nvCxnSpPr>
            <p:cNvPr id="14" name="直接连接符 13">
              <a:extLst>
                <a:ext uri="{FF2B5EF4-FFF2-40B4-BE49-F238E27FC236}">
                  <a16:creationId xmlns:a16="http://schemas.microsoft.com/office/drawing/2014/main" id="{EE0F75BF-2948-2145-6153-05CC421C5BF9}"/>
                </a:ext>
              </a:extLst>
            </p:cNvPr>
            <p:cNvCxnSpPr>
              <a:cxnSpLocks/>
              <a:stCxn id="7" idx="2"/>
            </p:cNvCxnSpPr>
            <p:nvPr/>
          </p:nvCxnSpPr>
          <p:spPr>
            <a:xfrm>
              <a:off x="394281" y="1247775"/>
              <a:ext cx="11368859" cy="0"/>
            </a:xfrm>
            <a:prstGeom prst="line">
              <a:avLst/>
            </a:prstGeom>
            <a:ln w="381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40D16343-4A1A-CC1D-018F-DAA9EC6CD556}"/>
                </a:ext>
              </a:extLst>
            </p:cNvPr>
            <p:cNvSpPr/>
            <p:nvPr/>
          </p:nvSpPr>
          <p:spPr>
            <a:xfrm>
              <a:off x="359702" y="889357"/>
              <a:ext cx="69158" cy="358418"/>
            </a:xfrm>
            <a:prstGeom prst="rect">
              <a:avLst/>
            </a:prstGeom>
            <a:ln w="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3" name="组合 42">
            <a:extLst>
              <a:ext uri="{FF2B5EF4-FFF2-40B4-BE49-F238E27FC236}">
                <a16:creationId xmlns:a16="http://schemas.microsoft.com/office/drawing/2014/main" id="{296EAF54-C48D-DE3D-75D1-6B1272C647D7}"/>
              </a:ext>
            </a:extLst>
          </p:cNvPr>
          <p:cNvGrpSpPr/>
          <p:nvPr/>
        </p:nvGrpSpPr>
        <p:grpSpPr>
          <a:xfrm>
            <a:off x="534034" y="3979138"/>
            <a:ext cx="3481262" cy="2058280"/>
            <a:chOff x="586852" y="3230266"/>
            <a:chExt cx="3481262" cy="2058280"/>
          </a:xfrm>
        </p:grpSpPr>
        <p:sp>
          <p:nvSpPr>
            <p:cNvPr id="40" name="矩形 39">
              <a:extLst>
                <a:ext uri="{FF2B5EF4-FFF2-40B4-BE49-F238E27FC236}">
                  <a16:creationId xmlns:a16="http://schemas.microsoft.com/office/drawing/2014/main" id="{3E8050B6-AF10-5E19-3EF8-756786C939ED}"/>
                </a:ext>
              </a:extLst>
            </p:cNvPr>
            <p:cNvSpPr/>
            <p:nvPr/>
          </p:nvSpPr>
          <p:spPr>
            <a:xfrm>
              <a:off x="586852" y="3563828"/>
              <a:ext cx="3481262" cy="1724718"/>
            </a:xfrm>
            <a:prstGeom prst="rect">
              <a:avLst/>
            </a:prstGeom>
            <a:noFill/>
            <a:ln>
              <a:solidFill>
                <a:schemeClr val="bg1">
                  <a:lumMod val="75000"/>
                </a:schemeClr>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marL="285750" indent="-285750" algn="l">
                <a:lnSpc>
                  <a:spcPct val="120000"/>
                </a:lnSpc>
                <a:buFont typeface="Arial" panose="020B0604020202020204" pitchFamily="34" charset="0"/>
                <a:buChar char="•"/>
              </a:pPr>
              <a:r>
                <a:rPr lang="zh-CN" altLang="en-US" sz="1200" dirty="0">
                  <a:solidFill>
                    <a:schemeClr val="tx1"/>
                  </a:solidFill>
                  <a:latin typeface="微软雅黑 Light" panose="020B0502040204020203" pitchFamily="34" charset="-122"/>
                  <a:ea typeface="微软雅黑 Light" panose="020B0502040204020203" pitchFamily="34" charset="-122"/>
                </a:rPr>
                <a:t>现平台多以监控为主，无</a:t>
              </a:r>
              <a:r>
                <a:rPr lang="zh-CN" altLang="en-US" sz="1200" b="1" dirty="0">
                  <a:solidFill>
                    <a:srgbClr val="FF0000"/>
                  </a:solidFill>
                  <a:latin typeface="微软雅黑 Light" panose="020B0502040204020203" pitchFamily="34" charset="-122"/>
                  <a:ea typeface="微软雅黑 Light" panose="020B0502040204020203" pitchFamily="34" charset="-122"/>
                </a:rPr>
                <a:t>远程运维</a:t>
              </a:r>
              <a:r>
                <a:rPr lang="zh-CN" altLang="en-US" sz="1200" dirty="0">
                  <a:solidFill>
                    <a:schemeClr val="tx1"/>
                  </a:solidFill>
                  <a:latin typeface="微软雅黑 Light" panose="020B0502040204020203" pitchFamily="34" charset="-122"/>
                  <a:ea typeface="微软雅黑 Light" panose="020B0502040204020203" pitchFamily="34" charset="-122"/>
                </a:rPr>
                <a:t>功能，且运维人员难以接触监控平台</a:t>
              </a:r>
              <a:endParaRPr lang="en-US" altLang="zh-CN" sz="1200" dirty="0">
                <a:solidFill>
                  <a:schemeClr val="tx1"/>
                </a:solidFill>
                <a:latin typeface="微软雅黑 Light" panose="020B0502040204020203" pitchFamily="34" charset="-122"/>
                <a:ea typeface="微软雅黑 Light" panose="020B0502040204020203" pitchFamily="34" charset="-122"/>
              </a:endParaRPr>
            </a:p>
            <a:p>
              <a:pPr marL="285750" indent="-285750" algn="l">
                <a:lnSpc>
                  <a:spcPct val="120000"/>
                </a:lnSpc>
                <a:buFont typeface="Arial" panose="020B0604020202020204" pitchFamily="34" charset="0"/>
                <a:buChar char="•"/>
              </a:pPr>
              <a:r>
                <a:rPr lang="zh-CN" altLang="en-US" sz="1200" dirty="0">
                  <a:solidFill>
                    <a:schemeClr val="tx1"/>
                  </a:solidFill>
                  <a:latin typeface="微软雅黑 Light" panose="020B0502040204020203" pitchFamily="34" charset="-122"/>
                  <a:ea typeface="微软雅黑 Light" panose="020B0502040204020203" pitchFamily="34" charset="-122"/>
                </a:rPr>
                <a:t>现平台对运维数据缺乏有效分析，缺乏有效</a:t>
              </a:r>
              <a:r>
                <a:rPr lang="zh-CN" altLang="en-US" sz="1200" b="1" dirty="0">
                  <a:solidFill>
                    <a:srgbClr val="FF0000"/>
                  </a:solidFill>
                  <a:latin typeface="微软雅黑 Light" panose="020B0502040204020203" pitchFamily="34" charset="-122"/>
                  <a:ea typeface="微软雅黑 Light" panose="020B0502040204020203" pitchFamily="34" charset="-122"/>
                </a:rPr>
                <a:t>故障预警</a:t>
              </a:r>
              <a:r>
                <a:rPr lang="zh-CN" altLang="en-US" sz="1200" dirty="0">
                  <a:solidFill>
                    <a:schemeClr val="tx1"/>
                  </a:solidFill>
                  <a:latin typeface="微软雅黑 Light" panose="020B0502040204020203" pitchFamily="34" charset="-122"/>
                  <a:ea typeface="微软雅黑 Light" panose="020B0502040204020203" pitchFamily="34" charset="-122"/>
                </a:rPr>
                <a:t>手段</a:t>
              </a:r>
              <a:endParaRPr lang="en-US" altLang="zh-CN" sz="1200" dirty="0">
                <a:solidFill>
                  <a:schemeClr val="tx1"/>
                </a:solidFill>
                <a:latin typeface="微软雅黑 Light" panose="020B0502040204020203" pitchFamily="34" charset="-122"/>
                <a:ea typeface="微软雅黑 Light" panose="020B0502040204020203" pitchFamily="34" charset="-122"/>
              </a:endParaRPr>
            </a:p>
            <a:p>
              <a:pPr marL="285750" indent="-285750" algn="l">
                <a:lnSpc>
                  <a:spcPct val="120000"/>
                </a:lnSpc>
                <a:buFont typeface="Arial" panose="020B0604020202020204" pitchFamily="34" charset="0"/>
                <a:buChar char="•"/>
              </a:pPr>
              <a:r>
                <a:rPr lang="zh-CN" altLang="en-US" sz="1200" dirty="0">
                  <a:solidFill>
                    <a:schemeClr val="tx1"/>
                  </a:solidFill>
                  <a:latin typeface="微软雅黑 Light" panose="020B0502040204020203" pitchFamily="34" charset="-122"/>
                  <a:ea typeface="微软雅黑 Light" panose="020B0502040204020203" pitchFamily="34" charset="-122"/>
                </a:rPr>
                <a:t>现平台对需要现场处理的故障，</a:t>
              </a:r>
              <a:r>
                <a:rPr lang="zh-CN" altLang="en-US" sz="1200" b="1" dirty="0">
                  <a:solidFill>
                    <a:srgbClr val="FF0000"/>
                  </a:solidFill>
                  <a:latin typeface="微软雅黑 Light" panose="020B0502040204020203" pitchFamily="34" charset="-122"/>
                  <a:ea typeface="微软雅黑 Light" panose="020B0502040204020203" pitchFamily="34" charset="-122"/>
                </a:rPr>
                <a:t>无零距离接触</a:t>
              </a:r>
              <a:r>
                <a:rPr lang="zh-CN" altLang="en-US" sz="1200" dirty="0">
                  <a:solidFill>
                    <a:schemeClr val="tx1"/>
                  </a:solidFill>
                  <a:latin typeface="微软雅黑 Light" panose="020B0502040204020203" pitchFamily="34" charset="-122"/>
                  <a:ea typeface="微软雅黑 Light" panose="020B0502040204020203" pitchFamily="34" charset="-122"/>
                </a:rPr>
                <a:t>处理手段，依赖登高爬塔等</a:t>
              </a:r>
              <a:endParaRPr lang="en-US" altLang="zh-CN" sz="1200" dirty="0">
                <a:solidFill>
                  <a:schemeClr val="tx1"/>
                </a:solidFill>
                <a:latin typeface="微软雅黑 Light" panose="020B0502040204020203" pitchFamily="34" charset="-122"/>
                <a:ea typeface="微软雅黑 Light" panose="020B0502040204020203" pitchFamily="34" charset="-122"/>
              </a:endParaRPr>
            </a:p>
            <a:p>
              <a:pPr marL="285750" indent="-285750" algn="l">
                <a:lnSpc>
                  <a:spcPct val="120000"/>
                </a:lnSpc>
                <a:buFont typeface="Arial" panose="020B0604020202020204" pitchFamily="34" charset="0"/>
                <a:buChar char="•"/>
              </a:pPr>
              <a:endParaRPr lang="en-US" altLang="zh-CN" sz="1200" dirty="0">
                <a:solidFill>
                  <a:schemeClr val="tx1"/>
                </a:solidFill>
                <a:latin typeface="微软雅黑 Light" panose="020B0502040204020203" pitchFamily="34" charset="-122"/>
                <a:ea typeface="微软雅黑 Light" panose="020B0502040204020203" pitchFamily="34" charset="-122"/>
              </a:endParaRPr>
            </a:p>
            <a:p>
              <a:pPr marL="285750" indent="-285750" algn="l">
                <a:lnSpc>
                  <a:spcPct val="120000"/>
                </a:lnSpc>
                <a:buFont typeface="Arial" panose="020B0604020202020204" pitchFamily="34" charset="0"/>
                <a:buChar char="•"/>
              </a:pPr>
              <a:endParaRPr lang="zh-CN" altLang="en-US" sz="1200" dirty="0">
                <a:solidFill>
                  <a:schemeClr val="tx1"/>
                </a:solidFill>
                <a:latin typeface="微软雅黑 Light" panose="020B0502040204020203" pitchFamily="34" charset="-122"/>
                <a:ea typeface="微软雅黑 Light" panose="020B0502040204020203" pitchFamily="34" charset="-122"/>
              </a:endParaRPr>
            </a:p>
          </p:txBody>
        </p:sp>
        <p:sp>
          <p:nvSpPr>
            <p:cNvPr id="42" name="文本框 58">
              <a:extLst>
                <a:ext uri="{FF2B5EF4-FFF2-40B4-BE49-F238E27FC236}">
                  <a16:creationId xmlns:a16="http://schemas.microsoft.com/office/drawing/2014/main" id="{A89C0143-BBEA-61F3-A02E-C156DB99C82A}"/>
                </a:ext>
              </a:extLst>
            </p:cNvPr>
            <p:cNvSpPr txBox="1"/>
            <p:nvPr>
              <p:custDataLst>
                <p:tags r:id="rId4"/>
              </p:custDataLst>
            </p:nvPr>
          </p:nvSpPr>
          <p:spPr>
            <a:xfrm>
              <a:off x="586852" y="3230266"/>
              <a:ext cx="3481262" cy="332370"/>
            </a:xfrm>
            <a:prstGeom prst="roundRect">
              <a:avLst/>
            </a:prstGeom>
            <a:gradFill>
              <a:gsLst>
                <a:gs pos="0">
                  <a:srgbClr val="00B0F0"/>
                </a:gs>
                <a:gs pos="45000">
                  <a:srgbClr val="0079DE"/>
                </a:gs>
                <a:gs pos="100000">
                  <a:srgbClr val="0060BF"/>
                </a:gs>
              </a:gsLst>
              <a:lin ang="13500000" scaled="1"/>
            </a:gradFill>
            <a:ln>
              <a:solidFill>
                <a:srgbClr val="0070C0"/>
              </a:solidFill>
            </a:ln>
          </p:spPr>
          <p:txBody>
            <a:bodyPr wrap="square" rtlCol="0">
              <a:noAutofit/>
            </a:bodyPr>
            <a:lstStyle/>
            <a:p>
              <a:pPr algn="ctr"/>
              <a:r>
                <a:rPr lang="zh-CN" altLang="en-US" sz="1400" b="1" dirty="0">
                  <a:solidFill>
                    <a:schemeClr val="bg1">
                      <a:lumMod val="95000"/>
                    </a:schemeClr>
                  </a:solidFill>
                  <a:latin typeface="微软雅黑" panose="020B0503020204020204" charset="-122"/>
                  <a:ea typeface="微软雅黑" panose="020B0503020204020204" charset="-122"/>
                  <a:sym typeface="+mn-ea"/>
                </a:rPr>
                <a:t>技术支撑不足</a:t>
              </a:r>
            </a:p>
          </p:txBody>
        </p:sp>
      </p:grpSp>
      <p:grpSp>
        <p:nvGrpSpPr>
          <p:cNvPr id="44" name="组合 43">
            <a:extLst>
              <a:ext uri="{FF2B5EF4-FFF2-40B4-BE49-F238E27FC236}">
                <a16:creationId xmlns:a16="http://schemas.microsoft.com/office/drawing/2014/main" id="{948732E4-E2B3-ADFF-D75F-E1A140BBD082}"/>
              </a:ext>
            </a:extLst>
          </p:cNvPr>
          <p:cNvGrpSpPr/>
          <p:nvPr/>
        </p:nvGrpSpPr>
        <p:grpSpPr>
          <a:xfrm>
            <a:off x="4435061" y="3984403"/>
            <a:ext cx="3481262" cy="2058280"/>
            <a:chOff x="586852" y="3230266"/>
            <a:chExt cx="3481262" cy="2058280"/>
          </a:xfrm>
        </p:grpSpPr>
        <p:sp>
          <p:nvSpPr>
            <p:cNvPr id="45" name="矩形 44">
              <a:extLst>
                <a:ext uri="{FF2B5EF4-FFF2-40B4-BE49-F238E27FC236}">
                  <a16:creationId xmlns:a16="http://schemas.microsoft.com/office/drawing/2014/main" id="{189D223A-E097-FC63-A636-4A5223B18BF1}"/>
                </a:ext>
              </a:extLst>
            </p:cNvPr>
            <p:cNvSpPr/>
            <p:nvPr/>
          </p:nvSpPr>
          <p:spPr>
            <a:xfrm>
              <a:off x="586852" y="3563827"/>
              <a:ext cx="3481262" cy="1724719"/>
            </a:xfrm>
            <a:prstGeom prst="rect">
              <a:avLst/>
            </a:prstGeom>
            <a:noFill/>
            <a:ln>
              <a:solidFill>
                <a:schemeClr val="bg1">
                  <a:lumMod val="75000"/>
                </a:schemeClr>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marL="285750" indent="-285750" algn="l">
                <a:lnSpc>
                  <a:spcPct val="120000"/>
                </a:lnSpc>
                <a:buFont typeface="Arial" panose="020B0604020202020204" pitchFamily="34" charset="0"/>
                <a:buChar char="•"/>
              </a:pPr>
              <a:r>
                <a:rPr lang="zh-CN" altLang="en-US" sz="1200" dirty="0">
                  <a:solidFill>
                    <a:schemeClr val="tx1"/>
                  </a:solidFill>
                  <a:latin typeface="微软雅黑 Light" panose="020B0502040204020203" pitchFamily="34" charset="-122"/>
                  <a:ea typeface="微软雅黑 Light" panose="020B0502040204020203" pitchFamily="34" charset="-122"/>
                </a:rPr>
                <a:t>目前巡检</a:t>
              </a:r>
              <a:r>
                <a:rPr lang="zh-CN" altLang="en-US" sz="1200" b="1" dirty="0">
                  <a:solidFill>
                    <a:srgbClr val="FF0000"/>
                  </a:solidFill>
                  <a:latin typeface="微软雅黑 Light" panose="020B0502040204020203" pitchFamily="34" charset="-122"/>
                  <a:ea typeface="微软雅黑 Light" panose="020B0502040204020203" pitchFamily="34" charset="-122"/>
                </a:rPr>
                <a:t>以现场作业为主</a:t>
              </a:r>
              <a:r>
                <a:rPr lang="zh-CN" altLang="en-US" sz="1200" dirty="0">
                  <a:solidFill>
                    <a:schemeClr val="tx1"/>
                  </a:solidFill>
                  <a:latin typeface="微软雅黑 Light" panose="020B0502040204020203" pitchFamily="34" charset="-122"/>
                  <a:ea typeface="微软雅黑 Light" panose="020B0502040204020203" pitchFamily="34" charset="-122"/>
                </a:rPr>
                <a:t>，成本高，效率低，周期长，消缺实时性差</a:t>
              </a:r>
              <a:endParaRPr lang="en-US" altLang="zh-CN" sz="1200" dirty="0">
                <a:solidFill>
                  <a:schemeClr val="tx1"/>
                </a:solidFill>
                <a:latin typeface="微软雅黑 Light" panose="020B0502040204020203" pitchFamily="34" charset="-122"/>
                <a:ea typeface="微软雅黑 Light" panose="020B0502040204020203" pitchFamily="34" charset="-122"/>
              </a:endParaRPr>
            </a:p>
            <a:p>
              <a:pPr marL="285750" indent="-285750" algn="l">
                <a:lnSpc>
                  <a:spcPct val="120000"/>
                </a:lnSpc>
                <a:buFont typeface="Arial" panose="020B0604020202020204" pitchFamily="34" charset="0"/>
                <a:buChar char="•"/>
              </a:pPr>
              <a:r>
                <a:rPr lang="zh-CN" altLang="en-US" sz="1200" dirty="0">
                  <a:solidFill>
                    <a:schemeClr val="tx1"/>
                  </a:solidFill>
                  <a:latin typeface="微软雅黑 Light" panose="020B0502040204020203" pitchFamily="34" charset="-122"/>
                  <a:ea typeface="微软雅黑 Light" panose="020B0502040204020203" pitchFamily="34" charset="-122"/>
                </a:rPr>
                <a:t>只能发现和处理已经出现故障的设备，无法发现</a:t>
              </a:r>
              <a:r>
                <a:rPr lang="zh-CN" altLang="en-US" sz="1200" b="1" dirty="0">
                  <a:solidFill>
                    <a:srgbClr val="FF0000"/>
                  </a:solidFill>
                  <a:latin typeface="微软雅黑 Light" panose="020B0502040204020203" pitchFamily="34" charset="-122"/>
                  <a:ea typeface="微软雅黑 Light" panose="020B0502040204020203" pitchFamily="34" charset="-122"/>
                </a:rPr>
                <a:t>潜在</a:t>
              </a:r>
              <a:r>
                <a:rPr lang="zh-CN" altLang="en-US" sz="1200" dirty="0">
                  <a:solidFill>
                    <a:schemeClr val="tx1"/>
                  </a:solidFill>
                  <a:latin typeface="微软雅黑 Light" panose="020B0502040204020203" pitchFamily="34" charset="-122"/>
                  <a:ea typeface="微软雅黑 Light" panose="020B0502040204020203" pitchFamily="34" charset="-122"/>
                </a:rPr>
                <a:t>故障设备</a:t>
              </a:r>
              <a:endParaRPr lang="en-US" altLang="zh-CN" sz="1200" dirty="0">
                <a:solidFill>
                  <a:schemeClr val="tx1"/>
                </a:solidFill>
                <a:latin typeface="微软雅黑 Light" panose="020B0502040204020203" pitchFamily="34" charset="-122"/>
                <a:ea typeface="微软雅黑 Light" panose="020B0502040204020203" pitchFamily="34" charset="-122"/>
              </a:endParaRPr>
            </a:p>
            <a:p>
              <a:pPr marL="285750" indent="-285750" algn="l">
                <a:lnSpc>
                  <a:spcPct val="120000"/>
                </a:lnSpc>
                <a:buFont typeface="Arial" panose="020B0604020202020204" pitchFamily="34" charset="0"/>
                <a:buChar char="•"/>
              </a:pPr>
              <a:r>
                <a:rPr lang="zh-CN" altLang="en-US" sz="1200" dirty="0">
                  <a:solidFill>
                    <a:schemeClr val="tx1"/>
                  </a:solidFill>
                  <a:latin typeface="微软雅黑 Light" panose="020B0502040204020203" pitchFamily="34" charset="-122"/>
                  <a:ea typeface="微软雅黑 Light" panose="020B0502040204020203" pitchFamily="34" charset="-122"/>
                </a:rPr>
                <a:t>依赖纸质记录，</a:t>
              </a:r>
              <a:r>
                <a:rPr lang="zh-CN" altLang="en-US" sz="1200" b="1" dirty="0">
                  <a:solidFill>
                    <a:srgbClr val="FF0000"/>
                  </a:solidFill>
                  <a:latin typeface="微软雅黑 Light" panose="020B0502040204020203" pitchFamily="34" charset="-122"/>
                  <a:ea typeface="微软雅黑 Light" panose="020B0502040204020203" pitchFamily="34" charset="-122"/>
                </a:rPr>
                <a:t>数字化能力不足</a:t>
              </a:r>
              <a:endParaRPr lang="en-US" altLang="zh-CN" sz="1200" b="1" dirty="0">
                <a:solidFill>
                  <a:srgbClr val="FF0000"/>
                </a:solidFill>
                <a:latin typeface="微软雅黑 Light" panose="020B0502040204020203" pitchFamily="34" charset="-122"/>
                <a:ea typeface="微软雅黑 Light" panose="020B0502040204020203" pitchFamily="34" charset="-122"/>
              </a:endParaRPr>
            </a:p>
            <a:p>
              <a:pPr marL="285750" indent="-285750" algn="l">
                <a:lnSpc>
                  <a:spcPct val="120000"/>
                </a:lnSpc>
                <a:buFont typeface="Arial" panose="020B0604020202020204" pitchFamily="34" charset="0"/>
                <a:buChar char="•"/>
              </a:pPr>
              <a:r>
                <a:rPr lang="zh-CN" altLang="en-US" sz="1200" b="1" dirty="0">
                  <a:solidFill>
                    <a:srgbClr val="FF0000"/>
                  </a:solidFill>
                  <a:latin typeface="微软雅黑 Light" panose="020B0502040204020203" pitchFamily="34" charset="-122"/>
                  <a:ea typeface="微软雅黑 Light" panose="020B0502040204020203" pitchFamily="34" charset="-122"/>
                </a:rPr>
                <a:t>无智能化结果分析方法</a:t>
              </a:r>
              <a:r>
                <a:rPr lang="zh-CN" altLang="en-US" sz="1200" dirty="0">
                  <a:solidFill>
                    <a:schemeClr val="tx1"/>
                  </a:solidFill>
                  <a:latin typeface="微软雅黑 Light" panose="020B0502040204020203" pitchFamily="34" charset="-122"/>
                  <a:ea typeface="微软雅黑 Light" panose="020B0502040204020203" pitchFamily="34" charset="-122"/>
                </a:rPr>
                <a:t>，依赖于传统的专家个人知识库，分析结果因人而异</a:t>
              </a:r>
              <a:endParaRPr lang="en-US" altLang="zh-CN" sz="1200" dirty="0">
                <a:solidFill>
                  <a:schemeClr val="tx1"/>
                </a:solidFill>
                <a:latin typeface="微软雅黑 Light" panose="020B0502040204020203" pitchFamily="34" charset="-122"/>
                <a:ea typeface="微软雅黑 Light" panose="020B0502040204020203" pitchFamily="34" charset="-122"/>
              </a:endParaRPr>
            </a:p>
            <a:p>
              <a:pPr marL="285750" indent="-285750" algn="l">
                <a:lnSpc>
                  <a:spcPct val="120000"/>
                </a:lnSpc>
                <a:buFont typeface="Arial" panose="020B0604020202020204" pitchFamily="34" charset="0"/>
                <a:buChar char="•"/>
              </a:pPr>
              <a:endParaRPr lang="zh-CN" altLang="en-US" sz="1200" dirty="0">
                <a:solidFill>
                  <a:schemeClr val="tx1"/>
                </a:solidFill>
                <a:latin typeface="微软雅黑 Light" panose="020B0502040204020203" pitchFamily="34" charset="-122"/>
                <a:ea typeface="微软雅黑 Light" panose="020B0502040204020203" pitchFamily="34" charset="-122"/>
              </a:endParaRPr>
            </a:p>
          </p:txBody>
        </p:sp>
        <p:sp>
          <p:nvSpPr>
            <p:cNvPr id="46" name="文本框 58">
              <a:extLst>
                <a:ext uri="{FF2B5EF4-FFF2-40B4-BE49-F238E27FC236}">
                  <a16:creationId xmlns:a16="http://schemas.microsoft.com/office/drawing/2014/main" id="{06EB0957-73AA-E6DA-3A00-324B8F4F3C39}"/>
                </a:ext>
              </a:extLst>
            </p:cNvPr>
            <p:cNvSpPr txBox="1"/>
            <p:nvPr>
              <p:custDataLst>
                <p:tags r:id="rId3"/>
              </p:custDataLst>
            </p:nvPr>
          </p:nvSpPr>
          <p:spPr>
            <a:xfrm>
              <a:off x="586852" y="3230266"/>
              <a:ext cx="3481262" cy="332370"/>
            </a:xfrm>
            <a:prstGeom prst="roundRect">
              <a:avLst/>
            </a:prstGeom>
            <a:gradFill>
              <a:gsLst>
                <a:gs pos="0">
                  <a:srgbClr val="00B0F0"/>
                </a:gs>
                <a:gs pos="45000">
                  <a:srgbClr val="0079DE"/>
                </a:gs>
                <a:gs pos="100000">
                  <a:srgbClr val="0060BF"/>
                </a:gs>
              </a:gsLst>
              <a:lin ang="13500000" scaled="1"/>
            </a:gradFill>
            <a:ln>
              <a:solidFill>
                <a:srgbClr val="0070C0"/>
              </a:solidFill>
            </a:ln>
          </p:spPr>
          <p:txBody>
            <a:bodyPr wrap="square" rtlCol="0">
              <a:noAutofit/>
            </a:bodyPr>
            <a:lstStyle/>
            <a:p>
              <a:pPr algn="ctr"/>
              <a:r>
                <a:rPr lang="zh-CN" altLang="en-US" sz="1400" b="1" dirty="0">
                  <a:solidFill>
                    <a:schemeClr val="bg1">
                      <a:lumMod val="95000"/>
                    </a:schemeClr>
                  </a:solidFill>
                  <a:latin typeface="微软雅黑" panose="020B0503020204020204" charset="-122"/>
                  <a:ea typeface="微软雅黑" panose="020B0503020204020204" charset="-122"/>
                  <a:sym typeface="+mn-ea"/>
                </a:rPr>
                <a:t>巡检模式落后</a:t>
              </a:r>
            </a:p>
          </p:txBody>
        </p:sp>
      </p:grpSp>
      <p:grpSp>
        <p:nvGrpSpPr>
          <p:cNvPr id="50" name="组合 49">
            <a:extLst>
              <a:ext uri="{FF2B5EF4-FFF2-40B4-BE49-F238E27FC236}">
                <a16:creationId xmlns:a16="http://schemas.microsoft.com/office/drawing/2014/main" id="{74467AF2-BA26-55D9-1DE5-8D19033BF2A3}"/>
              </a:ext>
            </a:extLst>
          </p:cNvPr>
          <p:cNvGrpSpPr/>
          <p:nvPr/>
        </p:nvGrpSpPr>
        <p:grpSpPr>
          <a:xfrm>
            <a:off x="8336088" y="3979138"/>
            <a:ext cx="3481262" cy="2058280"/>
            <a:chOff x="586852" y="3230266"/>
            <a:chExt cx="3481262" cy="2058280"/>
          </a:xfrm>
        </p:grpSpPr>
        <p:sp>
          <p:nvSpPr>
            <p:cNvPr id="51" name="矩形 50">
              <a:extLst>
                <a:ext uri="{FF2B5EF4-FFF2-40B4-BE49-F238E27FC236}">
                  <a16:creationId xmlns:a16="http://schemas.microsoft.com/office/drawing/2014/main" id="{391569FF-7ECA-05DE-AF7E-E87B84D2F962}"/>
                </a:ext>
              </a:extLst>
            </p:cNvPr>
            <p:cNvSpPr/>
            <p:nvPr/>
          </p:nvSpPr>
          <p:spPr>
            <a:xfrm>
              <a:off x="586852" y="3563827"/>
              <a:ext cx="3481262" cy="1724719"/>
            </a:xfrm>
            <a:prstGeom prst="rect">
              <a:avLst/>
            </a:prstGeom>
            <a:noFill/>
            <a:ln>
              <a:solidFill>
                <a:schemeClr val="bg1">
                  <a:lumMod val="75000"/>
                </a:schemeClr>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t" anchorCtr="0"/>
            <a:lstStyle/>
            <a:p>
              <a:pPr marL="285750" indent="-285750" algn="l">
                <a:lnSpc>
                  <a:spcPct val="120000"/>
                </a:lnSpc>
                <a:buFont typeface="Arial" panose="020B0604020202020204" pitchFamily="34" charset="0"/>
                <a:buChar char="•"/>
              </a:pPr>
              <a:r>
                <a:rPr lang="zh-CN" altLang="en-US" sz="1200" dirty="0">
                  <a:solidFill>
                    <a:schemeClr val="tx1"/>
                  </a:solidFill>
                  <a:latin typeface="微软雅黑 Light" panose="020B0502040204020203" pitchFamily="34" charset="-122"/>
                  <a:ea typeface="微软雅黑 Light" panose="020B0502040204020203" pitchFamily="34" charset="-122"/>
                </a:rPr>
                <a:t>存量配电终端不支持远程运维功能，</a:t>
              </a:r>
              <a:r>
                <a:rPr lang="zh-CN" altLang="en-US" sz="1200" b="1" dirty="0">
                  <a:solidFill>
                    <a:srgbClr val="FF0000"/>
                  </a:solidFill>
                  <a:latin typeface="微软雅黑 Light" panose="020B0502040204020203" pitchFamily="34" charset="-122"/>
                  <a:ea typeface="微软雅黑 Light" panose="020B0502040204020203" pitchFamily="34" charset="-122"/>
                </a:rPr>
                <a:t>更换成本高</a:t>
              </a:r>
              <a:endParaRPr lang="en-US" altLang="zh-CN" sz="1200" b="1" dirty="0">
                <a:solidFill>
                  <a:srgbClr val="FF0000"/>
                </a:solidFill>
                <a:latin typeface="微软雅黑 Light" panose="020B0502040204020203" pitchFamily="34" charset="-122"/>
                <a:ea typeface="微软雅黑 Light" panose="020B0502040204020203" pitchFamily="34" charset="-122"/>
              </a:endParaRPr>
            </a:p>
            <a:p>
              <a:pPr marL="285750" indent="-285750" algn="l">
                <a:lnSpc>
                  <a:spcPct val="120000"/>
                </a:lnSpc>
                <a:buFont typeface="Arial" panose="020B0604020202020204" pitchFamily="34" charset="0"/>
                <a:buChar char="•"/>
              </a:pPr>
              <a:r>
                <a:rPr lang="zh-CN" altLang="en-US" sz="1200" dirty="0">
                  <a:solidFill>
                    <a:schemeClr val="tx1"/>
                  </a:solidFill>
                  <a:latin typeface="微软雅黑 Light" panose="020B0502040204020203" pitchFamily="34" charset="-122"/>
                  <a:ea typeface="微软雅黑 Light" panose="020B0502040204020203" pitchFamily="34" charset="-122"/>
                </a:rPr>
                <a:t>升级涉及工作票、登高作业等问题，</a:t>
              </a:r>
              <a:r>
                <a:rPr lang="zh-CN" altLang="en-US" sz="1200" b="1" dirty="0">
                  <a:solidFill>
                    <a:srgbClr val="FF0000"/>
                  </a:solidFill>
                  <a:latin typeface="微软雅黑 Light" panose="020B0502040204020203" pitchFamily="34" charset="-122"/>
                  <a:ea typeface="微软雅黑 Light" panose="020B0502040204020203" pitchFamily="34" charset="-122"/>
                </a:rPr>
                <a:t>工作量大、时间长、难度大</a:t>
              </a:r>
            </a:p>
          </p:txBody>
        </p:sp>
        <p:sp>
          <p:nvSpPr>
            <p:cNvPr id="52" name="文本框 58">
              <a:extLst>
                <a:ext uri="{FF2B5EF4-FFF2-40B4-BE49-F238E27FC236}">
                  <a16:creationId xmlns:a16="http://schemas.microsoft.com/office/drawing/2014/main" id="{470A1BD9-02C2-B182-CD75-464B038125E3}"/>
                </a:ext>
              </a:extLst>
            </p:cNvPr>
            <p:cNvSpPr txBox="1"/>
            <p:nvPr>
              <p:custDataLst>
                <p:tags r:id="rId2"/>
              </p:custDataLst>
            </p:nvPr>
          </p:nvSpPr>
          <p:spPr>
            <a:xfrm>
              <a:off x="586852" y="3230266"/>
              <a:ext cx="3481262" cy="332370"/>
            </a:xfrm>
            <a:prstGeom prst="roundRect">
              <a:avLst/>
            </a:prstGeom>
            <a:gradFill>
              <a:gsLst>
                <a:gs pos="0">
                  <a:srgbClr val="00B0F0"/>
                </a:gs>
                <a:gs pos="45000">
                  <a:srgbClr val="0079DE"/>
                </a:gs>
                <a:gs pos="100000">
                  <a:srgbClr val="0060BF"/>
                </a:gs>
              </a:gsLst>
              <a:lin ang="13500000" scaled="1"/>
            </a:gradFill>
            <a:ln>
              <a:solidFill>
                <a:srgbClr val="0070C0"/>
              </a:solidFill>
            </a:ln>
          </p:spPr>
          <p:txBody>
            <a:bodyPr wrap="square" rtlCol="0">
              <a:noAutofit/>
            </a:bodyPr>
            <a:lstStyle/>
            <a:p>
              <a:pPr algn="ctr"/>
              <a:r>
                <a:rPr lang="zh-CN" altLang="en-US" sz="1400" b="1" dirty="0">
                  <a:solidFill>
                    <a:schemeClr val="bg1">
                      <a:lumMod val="95000"/>
                    </a:schemeClr>
                  </a:solidFill>
                  <a:latin typeface="微软雅黑" panose="020B0503020204020204" charset="-122"/>
                  <a:ea typeface="微软雅黑" panose="020B0503020204020204" charset="-122"/>
                  <a:sym typeface="+mn-ea"/>
                </a:rPr>
                <a:t>存量设备改造成本高</a:t>
              </a:r>
            </a:p>
          </p:txBody>
        </p:sp>
      </p:grpSp>
    </p:spTree>
    <p:extLst>
      <p:ext uri="{BB962C8B-B14F-4D97-AF65-F5344CB8AC3E}">
        <p14:creationId xmlns:p14="http://schemas.microsoft.com/office/powerpoint/2010/main" val="247387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26877-8D77-B953-621A-A67847479CBA}"/>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10D643DD-9764-79D0-C976-FB7902C580F3}"/>
              </a:ext>
            </a:extLst>
          </p:cNvPr>
          <p:cNvSpPr txBox="1"/>
          <p:nvPr/>
        </p:nvSpPr>
        <p:spPr>
          <a:xfrm>
            <a:off x="534035" y="333375"/>
            <a:ext cx="11345545" cy="398780"/>
          </a:xfrm>
          <a:prstGeom prst="rect">
            <a:avLst/>
          </a:prstGeom>
          <a:noFill/>
        </p:spPr>
        <p:txBody>
          <a:bodyPr wrap="square" rtlCol="0" anchor="t">
            <a:spAutoFit/>
          </a:bodyPr>
          <a:lstStyle/>
          <a:p>
            <a:r>
              <a:rPr lang="en-US" altLang="zh-CN" sz="2000" b="1">
                <a:solidFill>
                  <a:schemeClr val="tx1">
                    <a:lumMod val="50000"/>
                    <a:lumOff val="50000"/>
                  </a:schemeClr>
                </a:solidFill>
                <a:sym typeface="+mn-ea"/>
              </a:rPr>
              <a:t>  </a:t>
            </a:r>
          </a:p>
        </p:txBody>
      </p:sp>
      <p:sp>
        <p:nvSpPr>
          <p:cNvPr id="6" name="文本框 5">
            <a:extLst>
              <a:ext uri="{FF2B5EF4-FFF2-40B4-BE49-F238E27FC236}">
                <a16:creationId xmlns:a16="http://schemas.microsoft.com/office/drawing/2014/main" id="{3406808D-B9F3-2DCC-6A41-4CE11E8FA9A2}"/>
              </a:ext>
            </a:extLst>
          </p:cNvPr>
          <p:cNvSpPr txBox="1"/>
          <p:nvPr>
            <p:custDataLst>
              <p:tags r:id="rId1"/>
            </p:custDataLst>
          </p:nvPr>
        </p:nvSpPr>
        <p:spPr>
          <a:xfrm>
            <a:off x="471805" y="377825"/>
            <a:ext cx="11345545" cy="460375"/>
          </a:xfrm>
          <a:prstGeom prst="rect">
            <a:avLst/>
          </a:prstGeom>
          <a:noFill/>
        </p:spPr>
        <p:txBody>
          <a:bodyPr wrap="square" rtlCol="0" anchor="t">
            <a:spAutoFit/>
          </a:bodyPr>
          <a:lstStyle/>
          <a:p>
            <a:r>
              <a:rPr lang="zh-CN" altLang="en-US" sz="2400" b="1" dirty="0">
                <a:solidFill>
                  <a:srgbClr val="002060"/>
                </a:solidFill>
                <a:sym typeface="+mn-ea"/>
              </a:rPr>
              <a:t>一、方案背景</a:t>
            </a:r>
            <a:endParaRPr lang="zh-CN" altLang="en-US" sz="2400" b="1" dirty="0">
              <a:solidFill>
                <a:schemeClr val="tx1">
                  <a:lumMod val="65000"/>
                  <a:lumOff val="35000"/>
                </a:schemeClr>
              </a:solidFill>
              <a:sym typeface="+mn-ea"/>
            </a:endParaRPr>
          </a:p>
        </p:txBody>
      </p:sp>
      <p:sp>
        <p:nvSpPr>
          <p:cNvPr id="2" name="矩形 12">
            <a:extLst>
              <a:ext uri="{FF2B5EF4-FFF2-40B4-BE49-F238E27FC236}">
                <a16:creationId xmlns:a16="http://schemas.microsoft.com/office/drawing/2014/main" id="{79100D66-B940-35FA-BF7E-634EBFB15417}"/>
              </a:ext>
            </a:extLst>
          </p:cNvPr>
          <p:cNvSpPr/>
          <p:nvPr/>
        </p:nvSpPr>
        <p:spPr>
          <a:xfrm>
            <a:off x="534034" y="1569453"/>
            <a:ext cx="11229105" cy="1100079"/>
          </a:xfrm>
          <a:prstGeom prst="rect">
            <a:avLst/>
          </a:prstGeom>
          <a:noFill/>
          <a:ln w="28575" cmpd="sng">
            <a:solidFill>
              <a:schemeClr val="accent1">
                <a:shade val="50000"/>
              </a:schemeClr>
            </a:solidFill>
            <a:prstDash val="dash"/>
          </a:ln>
        </p:spPr>
        <p:txBody>
          <a:bodyPr wrap="square">
            <a:noAutofit/>
          </a:bodyPr>
          <a:lstStyle/>
          <a:p>
            <a:pPr indent="457200">
              <a:lnSpc>
                <a:spcPct val="130000"/>
              </a:lnSpc>
            </a:pP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目前，电网仍</a:t>
            </a:r>
            <a:r>
              <a:rPr lang="zh-CN" altLang="en-US" sz="1600" b="1" dirty="0">
                <a:solidFill>
                  <a:srgbClr val="FF0000"/>
                </a:solidFill>
                <a:latin typeface="微软雅黑" panose="020B0503020204020204" charset="-122"/>
                <a:ea typeface="微软雅黑" panose="020B0503020204020204" charset="-122"/>
                <a:sym typeface="微软雅黑" panose="020B0503020204020204" charset="-122"/>
              </a:rPr>
              <a:t>未建有</a:t>
            </a: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专门针对</a:t>
            </a:r>
            <a:r>
              <a:rPr lang="zh-CN" altLang="en-US" sz="1600" b="1" dirty="0">
                <a:solidFill>
                  <a:srgbClr val="FF0000"/>
                </a:solidFill>
                <a:latin typeface="微软雅黑" panose="020B0503020204020204" charset="-122"/>
                <a:ea typeface="微软雅黑" panose="020B0503020204020204" charset="-122"/>
                <a:sym typeface="微软雅黑" panose="020B0503020204020204" charset="-122"/>
              </a:rPr>
              <a:t>远程运维</a:t>
            </a: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的智能化平台，对配电设备的状态监测主要有调度</a:t>
            </a:r>
            <a:r>
              <a:rPr lang="en-US" altLang="zh-CN" sz="1600" dirty="0">
                <a:solidFill>
                  <a:schemeClr val="tx1"/>
                </a:solidFill>
                <a:latin typeface="微软雅黑" panose="020B0503020204020204" charset="-122"/>
                <a:ea typeface="微软雅黑" panose="020B0503020204020204" charset="-122"/>
                <a:sym typeface="微软雅黑" panose="020B0503020204020204" charset="-122"/>
              </a:rPr>
              <a:t>OCS</a:t>
            </a:r>
            <a:r>
              <a:rPr lang="zh-CN" altLang="en-US" sz="1600" dirty="0">
                <a:latin typeface="微软雅黑" panose="020B0503020204020204" charset="-122"/>
                <a:ea typeface="微软雅黑" panose="020B0503020204020204" charset="-122"/>
                <a:sym typeface="微软雅黑" panose="020B0503020204020204" charset="-122"/>
              </a:rPr>
              <a:t>系统</a:t>
            </a: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，调度</a:t>
            </a:r>
            <a:r>
              <a:rPr lang="en-US" altLang="zh-CN" sz="1600" dirty="0">
                <a:solidFill>
                  <a:schemeClr val="tx1"/>
                </a:solidFill>
                <a:latin typeface="微软雅黑" panose="020B0503020204020204" charset="-122"/>
                <a:ea typeface="微软雅黑" panose="020B0503020204020204" charset="-122"/>
                <a:sym typeface="微软雅黑" panose="020B0503020204020204" charset="-122"/>
              </a:rPr>
              <a:t>OCS</a:t>
            </a: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系统主要面向电力生产和调控，只具备对配电设备关键运维状态的监测；运维人员</a:t>
            </a:r>
            <a:r>
              <a:rPr lang="zh-CN" altLang="en-US" sz="1600" b="1" dirty="0">
                <a:solidFill>
                  <a:srgbClr val="FF0000"/>
                </a:solidFill>
                <a:latin typeface="微软雅黑" panose="020B0503020204020204" charset="-122"/>
                <a:ea typeface="微软雅黑" panose="020B0503020204020204" charset="-122"/>
                <a:sym typeface="微软雅黑" panose="020B0503020204020204" charset="-122"/>
              </a:rPr>
              <a:t>难以接触</a:t>
            </a:r>
            <a:r>
              <a:rPr lang="en-US" altLang="zh-CN" sz="1600" dirty="0">
                <a:solidFill>
                  <a:schemeClr val="tx1"/>
                </a:solidFill>
                <a:latin typeface="微软雅黑" panose="020B0503020204020204" charset="-122"/>
                <a:ea typeface="微软雅黑" panose="020B0503020204020204" charset="-122"/>
                <a:sym typeface="微软雅黑" panose="020B0503020204020204" charset="-122"/>
              </a:rPr>
              <a:t>OCS</a:t>
            </a: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系统，平台</a:t>
            </a:r>
            <a:r>
              <a:rPr lang="zh-CN" altLang="en-US" sz="1600" b="1" dirty="0">
                <a:solidFill>
                  <a:srgbClr val="FF0000"/>
                </a:solidFill>
                <a:latin typeface="微软雅黑" panose="020B0503020204020204" charset="-122"/>
                <a:ea typeface="微软雅黑" panose="020B0503020204020204" charset="-122"/>
                <a:sym typeface="微软雅黑" panose="020B0503020204020204" charset="-122"/>
              </a:rPr>
              <a:t>未建设运维功能</a:t>
            </a:r>
            <a:r>
              <a:rPr lang="zh-CN" altLang="en-US" sz="1600" dirty="0">
                <a:solidFill>
                  <a:srgbClr val="000000"/>
                </a:solidFill>
                <a:effectLst/>
                <a:latin typeface="微软雅黑" panose="020B0503020204020204" charset="-122"/>
                <a:ea typeface="微软雅黑" panose="020B0503020204020204" charset="-122"/>
              </a:rPr>
              <a:t>。</a:t>
            </a:r>
            <a:endParaRPr lang="zh-CN" altLang="en-US" sz="1600" dirty="0">
              <a:solidFill>
                <a:schemeClr val="tx1"/>
              </a:solidFill>
              <a:latin typeface="微软雅黑" panose="020B0503020204020204" charset="-122"/>
              <a:ea typeface="微软雅黑" panose="020B0503020204020204" charset="-122"/>
              <a:sym typeface="+mn-ea"/>
            </a:endParaRPr>
          </a:p>
          <a:p>
            <a:pPr algn="l" fontAlgn="auto">
              <a:lnSpc>
                <a:spcPct val="150000"/>
              </a:lnSpc>
              <a:spcBef>
                <a:spcPts val="0"/>
              </a:spcBef>
              <a:buClrTx/>
              <a:buSzTx/>
            </a:pPr>
            <a:endParaRPr lang="zh-CN" altLang="en-US" sz="1600" dirty="0">
              <a:latin typeface="微软雅黑" panose="020B0503020204020204" charset="-122"/>
              <a:ea typeface="微软雅黑" panose="020B0503020204020204" charset="-122"/>
              <a:sym typeface="微软雅黑" panose="020B0503020204020204" charset="-122"/>
            </a:endParaRPr>
          </a:p>
        </p:txBody>
      </p:sp>
      <p:grpSp>
        <p:nvGrpSpPr>
          <p:cNvPr id="31" name="组合 30">
            <a:extLst>
              <a:ext uri="{FF2B5EF4-FFF2-40B4-BE49-F238E27FC236}">
                <a16:creationId xmlns:a16="http://schemas.microsoft.com/office/drawing/2014/main" id="{E3998884-06AC-90DE-AD0D-12C14537FF1B}"/>
              </a:ext>
            </a:extLst>
          </p:cNvPr>
          <p:cNvGrpSpPr/>
          <p:nvPr/>
        </p:nvGrpSpPr>
        <p:grpSpPr>
          <a:xfrm>
            <a:off x="534034" y="889357"/>
            <a:ext cx="11229105" cy="408053"/>
            <a:chOff x="359702" y="889357"/>
            <a:chExt cx="11403438" cy="360492"/>
          </a:xfrm>
        </p:grpSpPr>
        <p:sp>
          <p:nvSpPr>
            <p:cNvPr id="12" name="文本框 11">
              <a:extLst>
                <a:ext uri="{FF2B5EF4-FFF2-40B4-BE49-F238E27FC236}">
                  <a16:creationId xmlns:a16="http://schemas.microsoft.com/office/drawing/2014/main" id="{526BEAB1-1A4B-68E5-CDD4-B0238E5F750C}"/>
                </a:ext>
              </a:extLst>
            </p:cNvPr>
            <p:cNvSpPr txBox="1"/>
            <p:nvPr/>
          </p:nvSpPr>
          <p:spPr>
            <a:xfrm>
              <a:off x="400982" y="899490"/>
              <a:ext cx="1499612" cy="350359"/>
            </a:xfrm>
            <a:prstGeom prst="rect">
              <a:avLst/>
            </a:prstGeom>
            <a:noFill/>
          </p:spPr>
          <p:txBody>
            <a:bodyPr wrap="none" rtlCol="0" anchor="t">
              <a:spAutoFit/>
            </a:bodyPr>
            <a:lstStyle/>
            <a:p>
              <a:pPr indent="0" algn="l" fontAlgn="auto">
                <a:lnSpc>
                  <a:spcPct val="120000"/>
                </a:lnSpc>
              </a:pPr>
              <a:r>
                <a:rPr lang="en-US" altLang="zh-CN" b="1" dirty="0">
                  <a:solidFill>
                    <a:schemeClr val="tx1"/>
                  </a:solidFill>
                  <a:effectLst/>
                  <a:latin typeface="微软雅黑" panose="020B0503020204020204" charset="-122"/>
                  <a:ea typeface="微软雅黑" panose="020B0503020204020204" charset="-122"/>
                  <a:cs typeface="微软雅黑" panose="020B0503020204020204" charset="-122"/>
                  <a:sym typeface="+mn-ea"/>
                </a:rPr>
                <a:t>1.2 </a:t>
              </a:r>
              <a:r>
                <a:rPr lang="zh-CN" altLang="en-US" b="1" dirty="0">
                  <a:solidFill>
                    <a:schemeClr val="tx1"/>
                  </a:solidFill>
                  <a:effectLst/>
                  <a:latin typeface="微软雅黑" panose="020B0503020204020204" charset="-122"/>
                  <a:ea typeface="微软雅黑" panose="020B0503020204020204" charset="-122"/>
                  <a:cs typeface="微软雅黑" panose="020B0503020204020204" charset="-122"/>
                  <a:sym typeface="+mn-ea"/>
                </a:rPr>
                <a:t>技术</a:t>
              </a:r>
              <a:r>
                <a:rPr lang="zh-CN" altLang="en-US" sz="1600" b="1" dirty="0">
                  <a:solidFill>
                    <a:schemeClr val="tx1"/>
                  </a:solidFill>
                  <a:effectLst/>
                  <a:latin typeface="微软雅黑" panose="020B0503020204020204" charset="-122"/>
                  <a:ea typeface="微软雅黑" panose="020B0503020204020204" charset="-122"/>
                  <a:cs typeface="微软雅黑" panose="020B0503020204020204" charset="-122"/>
                  <a:sym typeface="+mn-ea"/>
                </a:rPr>
                <a:t>背景</a:t>
              </a:r>
            </a:p>
          </p:txBody>
        </p:sp>
        <p:cxnSp>
          <p:nvCxnSpPr>
            <p:cNvPr id="14" name="直接连接符 13">
              <a:extLst>
                <a:ext uri="{FF2B5EF4-FFF2-40B4-BE49-F238E27FC236}">
                  <a16:creationId xmlns:a16="http://schemas.microsoft.com/office/drawing/2014/main" id="{F42EA92F-0172-34F4-198F-CCA13A26C766}"/>
                </a:ext>
              </a:extLst>
            </p:cNvPr>
            <p:cNvCxnSpPr>
              <a:cxnSpLocks/>
              <a:stCxn id="7" idx="2"/>
            </p:cNvCxnSpPr>
            <p:nvPr/>
          </p:nvCxnSpPr>
          <p:spPr>
            <a:xfrm>
              <a:off x="394281" y="1247775"/>
              <a:ext cx="11368859" cy="0"/>
            </a:xfrm>
            <a:prstGeom prst="line">
              <a:avLst/>
            </a:prstGeom>
            <a:ln w="381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5696DEB6-588F-3012-1EB1-E7D2BA4548AA}"/>
                </a:ext>
              </a:extLst>
            </p:cNvPr>
            <p:cNvSpPr/>
            <p:nvPr/>
          </p:nvSpPr>
          <p:spPr>
            <a:xfrm>
              <a:off x="359702" y="889357"/>
              <a:ext cx="69158" cy="358418"/>
            </a:xfrm>
            <a:prstGeom prst="rect">
              <a:avLst/>
            </a:prstGeom>
            <a:ln w="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 name="组合 3">
            <a:extLst>
              <a:ext uri="{FF2B5EF4-FFF2-40B4-BE49-F238E27FC236}">
                <a16:creationId xmlns:a16="http://schemas.microsoft.com/office/drawing/2014/main" id="{F796D757-380E-3D8B-A248-F9CD58ECB618}"/>
              </a:ext>
            </a:extLst>
          </p:cNvPr>
          <p:cNvGrpSpPr/>
          <p:nvPr/>
        </p:nvGrpSpPr>
        <p:grpSpPr>
          <a:xfrm>
            <a:off x="1738264" y="2836816"/>
            <a:ext cx="8412168" cy="3700851"/>
            <a:chOff x="649460" y="1348750"/>
            <a:chExt cx="10869440" cy="4897076"/>
          </a:xfrm>
        </p:grpSpPr>
        <p:grpSp>
          <p:nvGrpSpPr>
            <p:cNvPr id="5" name="组合 4">
              <a:extLst>
                <a:ext uri="{FF2B5EF4-FFF2-40B4-BE49-F238E27FC236}">
                  <a16:creationId xmlns:a16="http://schemas.microsoft.com/office/drawing/2014/main" id="{EB43F4F2-41EC-883E-7F55-AE06BBA083B7}"/>
                </a:ext>
              </a:extLst>
            </p:cNvPr>
            <p:cNvGrpSpPr/>
            <p:nvPr/>
          </p:nvGrpSpPr>
          <p:grpSpPr>
            <a:xfrm>
              <a:off x="649460" y="1348750"/>
              <a:ext cx="10869440" cy="4876626"/>
              <a:chOff x="649460" y="1348750"/>
              <a:chExt cx="10869440" cy="4876626"/>
            </a:xfrm>
          </p:grpSpPr>
          <p:grpSp>
            <p:nvGrpSpPr>
              <p:cNvPr id="13" name="组合 12">
                <a:extLst>
                  <a:ext uri="{FF2B5EF4-FFF2-40B4-BE49-F238E27FC236}">
                    <a16:creationId xmlns:a16="http://schemas.microsoft.com/office/drawing/2014/main" id="{A75C703F-C883-7AB5-CE57-AEE193BE0C12}"/>
                  </a:ext>
                </a:extLst>
              </p:cNvPr>
              <p:cNvGrpSpPr/>
              <p:nvPr/>
            </p:nvGrpSpPr>
            <p:grpSpPr>
              <a:xfrm>
                <a:off x="649460" y="1348750"/>
                <a:ext cx="10869440" cy="4876626"/>
                <a:chOff x="649460" y="1308504"/>
                <a:chExt cx="10869440" cy="3977991"/>
              </a:xfrm>
            </p:grpSpPr>
            <p:sp>
              <p:nvSpPr>
                <p:cNvPr id="22" name="文本框 21">
                  <a:extLst>
                    <a:ext uri="{FF2B5EF4-FFF2-40B4-BE49-F238E27FC236}">
                      <a16:creationId xmlns:a16="http://schemas.microsoft.com/office/drawing/2014/main" id="{5BDC7D27-C172-0433-CD87-45730E71B47C}"/>
                    </a:ext>
                  </a:extLst>
                </p:cNvPr>
                <p:cNvSpPr txBox="1"/>
                <p:nvPr/>
              </p:nvSpPr>
              <p:spPr>
                <a:xfrm>
                  <a:off x="660401" y="3274482"/>
                  <a:ext cx="4985387" cy="482085"/>
                </a:xfrm>
                <a:prstGeom prst="rect">
                  <a:avLst/>
                </a:prstGeom>
                <a:solidFill>
                  <a:schemeClr val="accent4"/>
                </a:solidFill>
              </p:spPr>
              <p:txBody>
                <a:bodyPr wrap="square" lIns="91440" tIns="45720" rIns="91440" bIns="45720" anchor="ctr" anchorCtr="0">
                  <a:noAutofit/>
                </a:bodyPr>
                <a:lstStyle/>
                <a:p>
                  <a:pPr lvl="0" algn="ctr" defTabSz="914400">
                    <a:spcBef>
                      <a:spcPct val="0"/>
                    </a:spcBef>
                    <a:defRPr/>
                  </a:pPr>
                  <a:r>
                    <a:rPr lang="zh-CN" altLang="en-US" sz="1600" b="1" dirty="0">
                      <a:solidFill>
                        <a:schemeClr val="bg1"/>
                      </a:solidFill>
                      <a:latin typeface="微软雅黑" panose="020B0503020204020204" charset="-122"/>
                      <a:ea typeface="微软雅黑" panose="020B0503020204020204" charset="-122"/>
                    </a:rPr>
                    <a:t>调度通道可扩展性不够</a:t>
                  </a:r>
                </a:p>
              </p:txBody>
            </p:sp>
            <p:sp>
              <p:nvSpPr>
                <p:cNvPr id="23" name="文本框 22">
                  <a:extLst>
                    <a:ext uri="{FF2B5EF4-FFF2-40B4-BE49-F238E27FC236}">
                      <a16:creationId xmlns:a16="http://schemas.microsoft.com/office/drawing/2014/main" id="{1D07B3F5-B8C8-E98B-7E55-CF69AF991E61}"/>
                    </a:ext>
                  </a:extLst>
                </p:cNvPr>
                <p:cNvSpPr txBox="1"/>
                <p:nvPr/>
              </p:nvSpPr>
              <p:spPr>
                <a:xfrm>
                  <a:off x="6720322" y="3294218"/>
                  <a:ext cx="4798575" cy="482085"/>
                </a:xfrm>
                <a:prstGeom prst="rect">
                  <a:avLst/>
                </a:prstGeom>
                <a:solidFill>
                  <a:schemeClr val="accent6">
                    <a:lumMod val="75000"/>
                  </a:schemeClr>
                </a:solidFill>
              </p:spPr>
              <p:txBody>
                <a:bodyPr wrap="square" lIns="91440" tIns="45720" rIns="91440" bIns="45720" anchor="ctr" anchorCtr="0">
                  <a:noAutofit/>
                </a:bodyPr>
                <a:lstStyle/>
                <a:p>
                  <a:pPr lvl="0" algn="ctr" defTabSz="914400">
                    <a:spcBef>
                      <a:spcPct val="0"/>
                    </a:spcBef>
                    <a:defRPr/>
                  </a:pPr>
                  <a:r>
                    <a:rPr lang="zh-CN" altLang="en-US" sz="1600" b="1" dirty="0">
                      <a:solidFill>
                        <a:schemeClr val="bg1"/>
                      </a:solidFill>
                      <a:latin typeface="微软雅黑" panose="020B0503020204020204" charset="-122"/>
                      <a:ea typeface="微软雅黑" panose="020B0503020204020204" charset="-122"/>
                    </a:rPr>
                    <a:t>调度运维数据分析能力弱</a:t>
                  </a:r>
                </a:p>
              </p:txBody>
            </p:sp>
            <p:grpSp>
              <p:nvGrpSpPr>
                <p:cNvPr id="24" name="组合 23">
                  <a:extLst>
                    <a:ext uri="{FF2B5EF4-FFF2-40B4-BE49-F238E27FC236}">
                      <a16:creationId xmlns:a16="http://schemas.microsoft.com/office/drawing/2014/main" id="{C4C6087C-C566-1E86-B472-0DDDB3428A2B}"/>
                    </a:ext>
                  </a:extLst>
                </p:cNvPr>
                <p:cNvGrpSpPr/>
                <p:nvPr/>
              </p:nvGrpSpPr>
              <p:grpSpPr>
                <a:xfrm>
                  <a:off x="649460" y="1312086"/>
                  <a:ext cx="5327894" cy="1829154"/>
                  <a:chOff x="649460" y="1815538"/>
                  <a:chExt cx="5327894" cy="1829154"/>
                </a:xfrm>
              </p:grpSpPr>
              <p:sp>
                <p:nvSpPr>
                  <p:cNvPr id="30" name="文本框 29">
                    <a:extLst>
                      <a:ext uri="{FF2B5EF4-FFF2-40B4-BE49-F238E27FC236}">
                        <a16:creationId xmlns:a16="http://schemas.microsoft.com/office/drawing/2014/main" id="{A9D1EE55-6D19-D788-FB09-DED87CE2EEB7}"/>
                      </a:ext>
                    </a:extLst>
                  </p:cNvPr>
                  <p:cNvSpPr txBox="1"/>
                  <p:nvPr/>
                </p:nvSpPr>
                <p:spPr>
                  <a:xfrm>
                    <a:off x="659851" y="1815538"/>
                    <a:ext cx="5317503" cy="482085"/>
                  </a:xfrm>
                  <a:prstGeom prst="rect">
                    <a:avLst/>
                  </a:prstGeom>
                  <a:solidFill>
                    <a:srgbClr val="0070C0"/>
                  </a:solidFill>
                </p:spPr>
                <p:txBody>
                  <a:bodyPr wrap="square" lIns="91440" tIns="45720" rIns="91440" bIns="45720" anchor="ctr" anchorCtr="0">
                    <a:noAutofit/>
                  </a:bodyPr>
                  <a:lstStyle/>
                  <a:p>
                    <a:pPr lvl="0" algn="ctr" defTabSz="914400">
                      <a:spcBef>
                        <a:spcPct val="0"/>
                      </a:spcBef>
                      <a:defRPr/>
                    </a:pPr>
                    <a:r>
                      <a:rPr lang="zh-CN" altLang="en-US" sz="1600" b="1" dirty="0">
                        <a:solidFill>
                          <a:schemeClr val="bg1"/>
                        </a:solidFill>
                        <a:latin typeface="微软雅黑" panose="020B0503020204020204" charset="-122"/>
                        <a:ea typeface="微软雅黑" panose="020B0503020204020204" charset="-122"/>
                      </a:rPr>
                      <a:t>运维数据标准化程度不足</a:t>
                    </a:r>
                  </a:p>
                </p:txBody>
              </p:sp>
              <p:sp>
                <p:nvSpPr>
                  <p:cNvPr id="32" name="矩形 31">
                    <a:extLst>
                      <a:ext uri="{FF2B5EF4-FFF2-40B4-BE49-F238E27FC236}">
                        <a16:creationId xmlns:a16="http://schemas.microsoft.com/office/drawing/2014/main" id="{F570CB06-B8F8-6218-A0E4-B6505349A17F}"/>
                      </a:ext>
                    </a:extLst>
                  </p:cNvPr>
                  <p:cNvSpPr/>
                  <p:nvPr/>
                </p:nvSpPr>
                <p:spPr>
                  <a:xfrm>
                    <a:off x="649460" y="1815538"/>
                    <a:ext cx="5325157" cy="1829154"/>
                  </a:xfrm>
                  <a:prstGeom prst="rect">
                    <a:avLst/>
                  </a:prstGeom>
                  <a:noFill/>
                  <a:ln w="12700">
                    <a:solidFill>
                      <a:schemeClr val="bg1">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latin typeface="微软雅黑" panose="020B0503020204020204" charset="-122"/>
                      <a:ea typeface="微软雅黑" panose="020B0503020204020204" charset="-122"/>
                    </a:endParaRPr>
                  </a:p>
                </p:txBody>
              </p:sp>
            </p:grpSp>
            <p:grpSp>
              <p:nvGrpSpPr>
                <p:cNvPr id="25" name="组合 24">
                  <a:extLst>
                    <a:ext uri="{FF2B5EF4-FFF2-40B4-BE49-F238E27FC236}">
                      <a16:creationId xmlns:a16="http://schemas.microsoft.com/office/drawing/2014/main" id="{63E94246-2173-F958-4226-D1E138892273}"/>
                    </a:ext>
                  </a:extLst>
                </p:cNvPr>
                <p:cNvGrpSpPr/>
                <p:nvPr/>
              </p:nvGrpSpPr>
              <p:grpSpPr>
                <a:xfrm>
                  <a:off x="6193742" y="1308504"/>
                  <a:ext cx="5325158" cy="1829154"/>
                  <a:chOff x="6193742" y="1811956"/>
                  <a:chExt cx="5325158" cy="1829154"/>
                </a:xfrm>
              </p:grpSpPr>
              <p:sp>
                <p:nvSpPr>
                  <p:cNvPr id="28" name="文本框 27">
                    <a:extLst>
                      <a:ext uri="{FF2B5EF4-FFF2-40B4-BE49-F238E27FC236}">
                        <a16:creationId xmlns:a16="http://schemas.microsoft.com/office/drawing/2014/main" id="{82C64733-D71E-419A-64F6-DD22E467184B}"/>
                      </a:ext>
                    </a:extLst>
                  </p:cNvPr>
                  <p:cNvSpPr txBox="1"/>
                  <p:nvPr/>
                </p:nvSpPr>
                <p:spPr>
                  <a:xfrm>
                    <a:off x="6193742" y="1811956"/>
                    <a:ext cx="5325158" cy="482085"/>
                  </a:xfrm>
                  <a:prstGeom prst="rect">
                    <a:avLst/>
                  </a:prstGeom>
                  <a:solidFill>
                    <a:schemeClr val="accent2"/>
                  </a:solidFill>
                </p:spPr>
                <p:txBody>
                  <a:bodyPr wrap="square" lIns="91440" tIns="45720" rIns="91440" bIns="45720" anchor="ctr" anchorCtr="0">
                    <a:noAutofit/>
                  </a:bodyPr>
                  <a:lstStyle/>
                  <a:p>
                    <a:pPr lvl="0" algn="ctr" defTabSz="914400">
                      <a:spcBef>
                        <a:spcPct val="0"/>
                      </a:spcBef>
                      <a:defRPr/>
                    </a:pPr>
                    <a:r>
                      <a:rPr lang="zh-CN" altLang="en-US" sz="1600" b="1" dirty="0">
                        <a:solidFill>
                          <a:schemeClr val="bg1"/>
                        </a:solidFill>
                        <a:latin typeface="微软雅黑" panose="020B0503020204020204" charset="-122"/>
                        <a:ea typeface="微软雅黑" panose="020B0503020204020204" charset="-122"/>
                      </a:rPr>
                      <a:t>运维数据治理手段不统一</a:t>
                    </a:r>
                  </a:p>
                </p:txBody>
              </p:sp>
              <p:sp>
                <p:nvSpPr>
                  <p:cNvPr id="29" name="矩形 28">
                    <a:extLst>
                      <a:ext uri="{FF2B5EF4-FFF2-40B4-BE49-F238E27FC236}">
                        <a16:creationId xmlns:a16="http://schemas.microsoft.com/office/drawing/2014/main" id="{09C2FC28-4B78-7C95-4C5C-48FD5FE67C5D}"/>
                      </a:ext>
                    </a:extLst>
                  </p:cNvPr>
                  <p:cNvSpPr/>
                  <p:nvPr/>
                </p:nvSpPr>
                <p:spPr>
                  <a:xfrm>
                    <a:off x="6193742" y="1811956"/>
                    <a:ext cx="5325158" cy="1829154"/>
                  </a:xfrm>
                  <a:prstGeom prst="rect">
                    <a:avLst/>
                  </a:prstGeom>
                  <a:noFill/>
                  <a:ln w="12700">
                    <a:solidFill>
                      <a:schemeClr val="bg1">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latin typeface="微软雅黑" panose="020B0503020204020204" charset="-122"/>
                      <a:ea typeface="微软雅黑" panose="020B0503020204020204" charset="-122"/>
                    </a:endParaRPr>
                  </a:p>
                </p:txBody>
              </p:sp>
            </p:grpSp>
            <p:sp>
              <p:nvSpPr>
                <p:cNvPr id="26" name="矩形 25">
                  <a:extLst>
                    <a:ext uri="{FF2B5EF4-FFF2-40B4-BE49-F238E27FC236}">
                      <a16:creationId xmlns:a16="http://schemas.microsoft.com/office/drawing/2014/main" id="{D32C8970-479D-42FE-4BF0-CCEA151585FE}"/>
                    </a:ext>
                  </a:extLst>
                </p:cNvPr>
                <p:cNvSpPr/>
                <p:nvPr/>
              </p:nvSpPr>
              <p:spPr>
                <a:xfrm>
                  <a:off x="6193742" y="3266869"/>
                  <a:ext cx="5325158" cy="2019626"/>
                </a:xfrm>
                <a:prstGeom prst="rect">
                  <a:avLst/>
                </a:prstGeom>
                <a:noFill/>
                <a:ln w="12700">
                  <a:solidFill>
                    <a:schemeClr val="bg1">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latin typeface="微软雅黑" panose="020B0503020204020204" charset="-122"/>
                    <a:ea typeface="微软雅黑" panose="020B0503020204020204" charset="-122"/>
                  </a:endParaRPr>
                </a:p>
              </p:txBody>
            </p:sp>
            <p:sp>
              <p:nvSpPr>
                <p:cNvPr id="27" name="矩形 26">
                  <a:extLst>
                    <a:ext uri="{FF2B5EF4-FFF2-40B4-BE49-F238E27FC236}">
                      <a16:creationId xmlns:a16="http://schemas.microsoft.com/office/drawing/2014/main" id="{207E06A3-D6C5-E02D-7835-096848CEE7DB}"/>
                    </a:ext>
                  </a:extLst>
                </p:cNvPr>
                <p:cNvSpPr/>
                <p:nvPr/>
              </p:nvSpPr>
              <p:spPr>
                <a:xfrm>
                  <a:off x="660400" y="3266868"/>
                  <a:ext cx="5325158" cy="2019627"/>
                </a:xfrm>
                <a:prstGeom prst="rect">
                  <a:avLst/>
                </a:prstGeom>
                <a:noFill/>
                <a:ln w="12700">
                  <a:solidFill>
                    <a:schemeClr val="bg1">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latin typeface="微软雅黑" panose="020B0503020204020204" charset="-122"/>
                    <a:ea typeface="微软雅黑" panose="020B0503020204020204" charset="-122"/>
                  </a:endParaRPr>
                </a:p>
              </p:txBody>
            </p:sp>
          </p:grpSp>
          <p:grpSp>
            <p:nvGrpSpPr>
              <p:cNvPr id="15" name="组合 14">
                <a:extLst>
                  <a:ext uri="{FF2B5EF4-FFF2-40B4-BE49-F238E27FC236}">
                    <a16:creationId xmlns:a16="http://schemas.microsoft.com/office/drawing/2014/main" id="{AAFC905F-CC56-AC04-C494-B67B68A47BDD}"/>
                  </a:ext>
                </a:extLst>
              </p:cNvPr>
              <p:cNvGrpSpPr/>
              <p:nvPr/>
            </p:nvGrpSpPr>
            <p:grpSpPr>
              <a:xfrm>
                <a:off x="4954928" y="2660413"/>
                <a:ext cx="2282143" cy="2214361"/>
                <a:chOff x="4285128" y="1832200"/>
                <a:chExt cx="3609044" cy="3600000"/>
              </a:xfrm>
            </p:grpSpPr>
            <p:sp>
              <p:nvSpPr>
                <p:cNvPr id="16" name="矩形: 圆角 15">
                  <a:extLst>
                    <a:ext uri="{FF2B5EF4-FFF2-40B4-BE49-F238E27FC236}">
                      <a16:creationId xmlns:a16="http://schemas.microsoft.com/office/drawing/2014/main" id="{052E51CF-5AD0-C477-BB22-CEC3FF941B70}"/>
                    </a:ext>
                  </a:extLst>
                </p:cNvPr>
                <p:cNvSpPr/>
                <p:nvPr/>
              </p:nvSpPr>
              <p:spPr>
                <a:xfrm>
                  <a:off x="4727738" y="2328236"/>
                  <a:ext cx="2725731" cy="2573793"/>
                </a:xfrm>
                <a:prstGeom prst="roundRect">
                  <a:avLst>
                    <a:gd name="adj" fmla="val 50000"/>
                  </a:avLst>
                </a:prstGeom>
                <a:solidFill>
                  <a:schemeClr val="bg1"/>
                </a:solidFill>
                <a:ln w="508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kumimoji="1" lang="zh-CN" altLang="en-US" sz="2800" b="1" dirty="0">
                      <a:solidFill>
                        <a:schemeClr val="accent5">
                          <a:lumMod val="50000"/>
                        </a:schemeClr>
                      </a:solidFill>
                      <a:latin typeface="微软雅黑" panose="020B0503020204020204" charset="-122"/>
                      <a:ea typeface="微软雅黑" panose="020B0503020204020204" charset="-122"/>
                    </a:rPr>
                    <a:t>技术</a:t>
                  </a:r>
                  <a:endParaRPr kumimoji="1" lang="en-US" altLang="zh-CN" sz="2800" b="1" dirty="0">
                    <a:solidFill>
                      <a:schemeClr val="accent5">
                        <a:lumMod val="50000"/>
                      </a:schemeClr>
                    </a:solidFill>
                    <a:latin typeface="微软雅黑" panose="020B0503020204020204" charset="-122"/>
                    <a:ea typeface="微软雅黑" panose="020B0503020204020204" charset="-122"/>
                  </a:endParaRPr>
                </a:p>
                <a:p>
                  <a:pPr algn="ctr"/>
                  <a:r>
                    <a:rPr kumimoji="1" lang="zh-CN" altLang="en-US" sz="2800" b="1" dirty="0">
                      <a:solidFill>
                        <a:schemeClr val="accent5">
                          <a:lumMod val="50000"/>
                        </a:schemeClr>
                      </a:solidFill>
                      <a:latin typeface="微软雅黑" panose="020B0503020204020204" charset="-122"/>
                      <a:ea typeface="微软雅黑" panose="020B0503020204020204" charset="-122"/>
                    </a:rPr>
                    <a:t>分析</a:t>
                  </a:r>
                  <a:endParaRPr kumimoji="1" lang="en-US" altLang="zh-CN" sz="2800" b="1" dirty="0">
                    <a:solidFill>
                      <a:schemeClr val="accent5">
                        <a:lumMod val="50000"/>
                      </a:schemeClr>
                    </a:solidFill>
                    <a:latin typeface="微软雅黑" panose="020B0503020204020204" charset="-122"/>
                    <a:ea typeface="微软雅黑" panose="020B0503020204020204" charset="-122"/>
                  </a:endParaRPr>
                </a:p>
              </p:txBody>
            </p:sp>
            <p:grpSp>
              <p:nvGrpSpPr>
                <p:cNvPr id="17" name="组合 16">
                  <a:extLst>
                    <a:ext uri="{FF2B5EF4-FFF2-40B4-BE49-F238E27FC236}">
                      <a16:creationId xmlns:a16="http://schemas.microsoft.com/office/drawing/2014/main" id="{43D9C28E-02BF-94A2-F228-A069051A9B88}"/>
                    </a:ext>
                  </a:extLst>
                </p:cNvPr>
                <p:cNvGrpSpPr/>
                <p:nvPr/>
              </p:nvGrpSpPr>
              <p:grpSpPr>
                <a:xfrm>
                  <a:off x="4285128" y="1832200"/>
                  <a:ext cx="3609044" cy="3600000"/>
                  <a:chOff x="4129378" y="1629000"/>
                  <a:chExt cx="3609044" cy="3600000"/>
                </a:xfrm>
                <a:solidFill>
                  <a:schemeClr val="tx2">
                    <a:alpha val="30000"/>
                  </a:schemeClr>
                </a:solidFill>
              </p:grpSpPr>
              <p:sp>
                <p:nvSpPr>
                  <p:cNvPr id="18" name="空心弧 17">
                    <a:extLst>
                      <a:ext uri="{FF2B5EF4-FFF2-40B4-BE49-F238E27FC236}">
                        <a16:creationId xmlns:a16="http://schemas.microsoft.com/office/drawing/2014/main" id="{D0841468-B683-0D08-5F25-2E023DFB9753}"/>
                      </a:ext>
                    </a:extLst>
                  </p:cNvPr>
                  <p:cNvSpPr/>
                  <p:nvPr/>
                </p:nvSpPr>
                <p:spPr>
                  <a:xfrm flipH="1">
                    <a:off x="4138421" y="1629000"/>
                    <a:ext cx="3600000" cy="3600000"/>
                  </a:xfrm>
                  <a:prstGeom prst="blockArc">
                    <a:avLst>
                      <a:gd name="adj1" fmla="val 16200000"/>
                      <a:gd name="adj2" fmla="val 0"/>
                      <a:gd name="adj3" fmla="val 15000"/>
                    </a:avLst>
                  </a:prstGeom>
                  <a:solidFill>
                    <a:srgbClr val="0070C0"/>
                  </a:solidFill>
                  <a:ln w="38100" cap="flat" cmpd="sng" algn="ctr">
                    <a:solidFill>
                      <a:schemeClr val="bg1"/>
                    </a:solidFill>
                    <a:prstDash val="solid"/>
                    <a:miter lim="800000"/>
                  </a:ln>
                </p:spPr>
                <p:txBody>
                  <a:bodyPr lIns="108000" tIns="108000" rIns="108000" bIns="108000" rtlCol="0" anchor="ctr"/>
                  <a:lstStyle/>
                  <a:p>
                    <a:endParaRPr lang="zh-CN" altLang="en-US" sz="500">
                      <a:solidFill>
                        <a:schemeClr val="tx1"/>
                      </a:solidFill>
                      <a:latin typeface="微软雅黑" panose="020B0503020204020204" charset="-122"/>
                      <a:ea typeface="微软雅黑" panose="020B0503020204020204" charset="-122"/>
                    </a:endParaRPr>
                  </a:p>
                </p:txBody>
              </p:sp>
              <p:sp>
                <p:nvSpPr>
                  <p:cNvPr id="19" name="空心弧 18">
                    <a:extLst>
                      <a:ext uri="{FF2B5EF4-FFF2-40B4-BE49-F238E27FC236}">
                        <a16:creationId xmlns:a16="http://schemas.microsoft.com/office/drawing/2014/main" id="{9340ED76-20D2-9DDF-AB1D-3344B883764F}"/>
                      </a:ext>
                    </a:extLst>
                  </p:cNvPr>
                  <p:cNvSpPr/>
                  <p:nvPr/>
                </p:nvSpPr>
                <p:spPr>
                  <a:xfrm>
                    <a:off x="4129378" y="1629000"/>
                    <a:ext cx="3600000" cy="3600000"/>
                  </a:xfrm>
                  <a:prstGeom prst="blockArc">
                    <a:avLst>
                      <a:gd name="adj1" fmla="val 16200000"/>
                      <a:gd name="adj2" fmla="val 0"/>
                      <a:gd name="adj3" fmla="val 15000"/>
                    </a:avLst>
                  </a:prstGeom>
                  <a:solidFill>
                    <a:srgbClr val="ED7D31"/>
                  </a:solidFill>
                  <a:ln w="38100" cap="flat" cmpd="sng" algn="ctr">
                    <a:solidFill>
                      <a:schemeClr val="bg1"/>
                    </a:solidFill>
                    <a:prstDash val="solid"/>
                    <a:miter lim="800000"/>
                  </a:ln>
                </p:spPr>
                <p:txBody>
                  <a:bodyPr lIns="108000" tIns="108000" rIns="108000" bIns="108000" rtlCol="0" anchor="ctr"/>
                  <a:lstStyle/>
                  <a:p>
                    <a:endParaRPr lang="zh-CN" altLang="en-US" sz="500" dirty="0">
                      <a:solidFill>
                        <a:schemeClr val="tx1"/>
                      </a:solidFill>
                      <a:latin typeface="微软雅黑" panose="020B0503020204020204" charset="-122"/>
                      <a:ea typeface="微软雅黑" panose="020B0503020204020204" charset="-122"/>
                    </a:endParaRPr>
                  </a:p>
                </p:txBody>
              </p:sp>
              <p:sp>
                <p:nvSpPr>
                  <p:cNvPr id="20" name="空心弧 19">
                    <a:extLst>
                      <a:ext uri="{FF2B5EF4-FFF2-40B4-BE49-F238E27FC236}">
                        <a16:creationId xmlns:a16="http://schemas.microsoft.com/office/drawing/2014/main" id="{B50D221A-86EC-EEFF-8128-69946CDDB4CA}"/>
                      </a:ext>
                    </a:extLst>
                  </p:cNvPr>
                  <p:cNvSpPr/>
                  <p:nvPr/>
                </p:nvSpPr>
                <p:spPr>
                  <a:xfrm flipH="1" flipV="1">
                    <a:off x="4138421" y="1629000"/>
                    <a:ext cx="3600001" cy="3600000"/>
                  </a:xfrm>
                  <a:prstGeom prst="blockArc">
                    <a:avLst>
                      <a:gd name="adj1" fmla="val 16200000"/>
                      <a:gd name="adj2" fmla="val 0"/>
                      <a:gd name="adj3" fmla="val 15000"/>
                    </a:avLst>
                  </a:prstGeom>
                  <a:solidFill>
                    <a:srgbClr val="FFC000"/>
                  </a:solidFill>
                  <a:ln w="38100" cap="flat" cmpd="sng" algn="ctr">
                    <a:solidFill>
                      <a:schemeClr val="bg1"/>
                    </a:solidFill>
                    <a:prstDash val="solid"/>
                    <a:miter lim="800000"/>
                  </a:ln>
                </p:spPr>
                <p:txBody>
                  <a:bodyPr lIns="108000" tIns="108000" rIns="108000" bIns="108000" rtlCol="0" anchor="ctr"/>
                  <a:lstStyle/>
                  <a:p>
                    <a:endParaRPr lang="zh-CN" altLang="en-US" sz="500" dirty="0">
                      <a:solidFill>
                        <a:schemeClr val="tx1"/>
                      </a:solidFill>
                      <a:latin typeface="微软雅黑" panose="020B0503020204020204" charset="-122"/>
                      <a:ea typeface="微软雅黑" panose="020B0503020204020204" charset="-122"/>
                    </a:endParaRPr>
                  </a:p>
                </p:txBody>
              </p:sp>
              <p:sp>
                <p:nvSpPr>
                  <p:cNvPr id="21" name="空心弧 20">
                    <a:extLst>
                      <a:ext uri="{FF2B5EF4-FFF2-40B4-BE49-F238E27FC236}">
                        <a16:creationId xmlns:a16="http://schemas.microsoft.com/office/drawing/2014/main" id="{5837EA9E-7B03-848B-344B-B9CDCB57175E}"/>
                      </a:ext>
                    </a:extLst>
                  </p:cNvPr>
                  <p:cNvSpPr/>
                  <p:nvPr/>
                </p:nvSpPr>
                <p:spPr>
                  <a:xfrm flipV="1">
                    <a:off x="4129378" y="1629000"/>
                    <a:ext cx="3600000" cy="3600000"/>
                  </a:xfrm>
                  <a:prstGeom prst="blockArc">
                    <a:avLst>
                      <a:gd name="adj1" fmla="val 16200000"/>
                      <a:gd name="adj2" fmla="val 0"/>
                      <a:gd name="adj3" fmla="val 15000"/>
                    </a:avLst>
                  </a:prstGeom>
                  <a:solidFill>
                    <a:schemeClr val="accent6">
                      <a:lumMod val="75000"/>
                    </a:schemeClr>
                  </a:solidFill>
                  <a:ln w="38100" cap="flat" cmpd="sng" algn="ctr">
                    <a:solidFill>
                      <a:schemeClr val="bg1"/>
                    </a:solidFill>
                    <a:prstDash val="solid"/>
                    <a:miter lim="800000"/>
                  </a:ln>
                </p:spPr>
                <p:txBody>
                  <a:bodyPr lIns="108000" tIns="108000" rIns="108000" bIns="108000" rtlCol="0" anchor="ctr"/>
                  <a:lstStyle/>
                  <a:p>
                    <a:endParaRPr lang="zh-CN" altLang="en-US" sz="500" dirty="0">
                      <a:solidFill>
                        <a:schemeClr val="tx1"/>
                      </a:solidFill>
                      <a:latin typeface="微软雅黑" panose="020B0503020204020204" charset="-122"/>
                      <a:ea typeface="微软雅黑" panose="020B0503020204020204" charset="-122"/>
                    </a:endParaRPr>
                  </a:p>
                </p:txBody>
              </p:sp>
            </p:grpSp>
          </p:grpSp>
        </p:grpSp>
        <p:sp>
          <p:nvSpPr>
            <p:cNvPr id="8" name="文本框 7">
              <a:extLst>
                <a:ext uri="{FF2B5EF4-FFF2-40B4-BE49-F238E27FC236}">
                  <a16:creationId xmlns:a16="http://schemas.microsoft.com/office/drawing/2014/main" id="{276D2F6C-404E-A4DC-470E-02E017A14C29}"/>
                </a:ext>
              </a:extLst>
            </p:cNvPr>
            <p:cNvSpPr txBox="1"/>
            <p:nvPr/>
          </p:nvSpPr>
          <p:spPr>
            <a:xfrm>
              <a:off x="980849" y="1929687"/>
              <a:ext cx="4479984" cy="1453487"/>
            </a:xfrm>
            <a:prstGeom prst="rect">
              <a:avLst/>
            </a:prstGeom>
            <a:noFill/>
          </p:spPr>
          <p:txBody>
            <a:bodyPr wrap="square" rtlCol="0">
              <a:spAutoFit/>
            </a:bodyPr>
            <a:lstStyle>
              <a:defPPr>
                <a:defRPr lang="zh-CN"/>
              </a:defPPr>
              <a:lvl1pPr defTabSz="1219200" latinLnBrk="1">
                <a:lnSpc>
                  <a:spcPts val="2500"/>
                </a:lnSpc>
                <a:defRPr sz="1600">
                  <a:latin typeface="微软雅黑" panose="020B0503020204020204" charset="-122"/>
                  <a:ea typeface="微软雅黑" panose="020B0503020204020204" charset="-122"/>
                </a:defRPr>
              </a:lvl1pPr>
            </a:lstStyle>
            <a:p>
              <a:pPr marL="285750" indent="-285750" defTabSz="1219200">
                <a:lnSpc>
                  <a:spcPct val="140000"/>
                </a:lnSpc>
                <a:buFont typeface="Wingdings" panose="05000000000000000000" pitchFamily="2" charset="2"/>
                <a:buChar char="l"/>
              </a:pPr>
              <a:r>
                <a:rPr lang="zh-CN" altLang="en-US" sz="1200" dirty="0"/>
                <a:t>受</a:t>
              </a:r>
              <a:r>
                <a:rPr lang="zh-CN" altLang="en-US" sz="1200" dirty="0">
                  <a:solidFill>
                    <a:schemeClr val="tx1"/>
                  </a:solidFill>
                  <a:latin typeface="微软雅黑" panose="020B0503020204020204" charset="-122"/>
                  <a:ea typeface="微软雅黑" panose="020B0503020204020204" charset="-122"/>
                </a:rPr>
                <a:t>转发点表限制，有关运维的数据采集有限；</a:t>
              </a:r>
              <a:endParaRPr lang="en-US" altLang="zh-CN" sz="1200" dirty="0">
                <a:solidFill>
                  <a:schemeClr val="tx1"/>
                </a:solidFill>
                <a:latin typeface="微软雅黑" panose="020B0503020204020204" charset="-122"/>
                <a:ea typeface="微软雅黑" panose="020B0503020204020204" charset="-122"/>
              </a:endParaRPr>
            </a:p>
            <a:p>
              <a:pPr marL="285750" indent="-285750">
                <a:lnSpc>
                  <a:spcPct val="140000"/>
                </a:lnSpc>
                <a:buFont typeface="Wingdings" panose="05000000000000000000" pitchFamily="2" charset="2"/>
                <a:buChar char="l"/>
              </a:pPr>
              <a:r>
                <a:rPr lang="zh-CN" altLang="en-US" sz="1200" dirty="0">
                  <a:solidFill>
                    <a:schemeClr val="tx1"/>
                  </a:solidFill>
                  <a:latin typeface="微软雅黑" panose="020B0503020204020204" charset="-122"/>
                  <a:ea typeface="微软雅黑" panose="020B0503020204020204" charset="-122"/>
                </a:rPr>
                <a:t>配电终端技术规范制约运维数据的采集范围；</a:t>
              </a:r>
              <a:endParaRPr lang="en-US" altLang="zh-CN" sz="1200" dirty="0">
                <a:solidFill>
                  <a:schemeClr val="tx1"/>
                </a:solidFill>
                <a:latin typeface="微软雅黑" panose="020B0503020204020204" charset="-122"/>
                <a:ea typeface="微软雅黑" panose="020B0503020204020204" charset="-122"/>
              </a:endParaRPr>
            </a:p>
            <a:p>
              <a:pPr marL="285750" indent="-285750">
                <a:lnSpc>
                  <a:spcPct val="140000"/>
                </a:lnSpc>
                <a:buFont typeface="Wingdings" panose="05000000000000000000" pitchFamily="2" charset="2"/>
                <a:buChar char="l"/>
              </a:pPr>
              <a:r>
                <a:rPr lang="zh-CN" altLang="en-US" sz="1200" dirty="0">
                  <a:solidFill>
                    <a:schemeClr val="tx1"/>
                  </a:solidFill>
                  <a:latin typeface="微软雅黑" panose="020B0503020204020204" charset="-122"/>
                  <a:ea typeface="微软雅黑" panose="020B0503020204020204" charset="-122"/>
                </a:rPr>
                <a:t>不同厂商设备可上送的运维数据不统一；</a:t>
              </a:r>
              <a:endParaRPr lang="en-US" altLang="zh-CN" sz="1200" dirty="0">
                <a:solidFill>
                  <a:schemeClr val="tx1"/>
                </a:solidFill>
                <a:latin typeface="微软雅黑" panose="020B0503020204020204" charset="-122"/>
                <a:ea typeface="微软雅黑" panose="020B0503020204020204" charset="-122"/>
              </a:endParaRPr>
            </a:p>
            <a:p>
              <a:pPr marL="285750" indent="-285750">
                <a:lnSpc>
                  <a:spcPct val="140000"/>
                </a:lnSpc>
                <a:buFont typeface="Wingdings" panose="05000000000000000000" pitchFamily="2" charset="2"/>
                <a:buChar char="l"/>
              </a:pPr>
              <a:r>
                <a:rPr lang="zh-CN" altLang="en-US" sz="1200" dirty="0">
                  <a:solidFill>
                    <a:schemeClr val="tx1"/>
                  </a:solidFill>
                  <a:latin typeface="微软雅黑" panose="020B0503020204020204" charset="-122"/>
                  <a:ea typeface="微软雅黑" panose="020B0503020204020204" charset="-122"/>
                </a:rPr>
                <a:t>各地市局点表不统一。</a:t>
              </a:r>
            </a:p>
          </p:txBody>
        </p:sp>
        <p:sp>
          <p:nvSpPr>
            <p:cNvPr id="9" name="文本框 8">
              <a:extLst>
                <a:ext uri="{FF2B5EF4-FFF2-40B4-BE49-F238E27FC236}">
                  <a16:creationId xmlns:a16="http://schemas.microsoft.com/office/drawing/2014/main" id="{0D8DD769-FA87-E983-D56D-167762F12A04}"/>
                </a:ext>
              </a:extLst>
            </p:cNvPr>
            <p:cNvSpPr txBox="1"/>
            <p:nvPr/>
          </p:nvSpPr>
          <p:spPr>
            <a:xfrm>
              <a:off x="979815" y="4368706"/>
              <a:ext cx="4527849" cy="1877120"/>
            </a:xfrm>
            <a:prstGeom prst="rect">
              <a:avLst/>
            </a:prstGeom>
            <a:noFill/>
          </p:spPr>
          <p:txBody>
            <a:bodyPr wrap="square" rtlCol="0">
              <a:spAutoFit/>
            </a:bodyPr>
            <a:lstStyle>
              <a:defPPr>
                <a:defRPr lang="zh-CN"/>
              </a:defPPr>
              <a:lvl1pPr defTabSz="1219200" latinLnBrk="1">
                <a:lnSpc>
                  <a:spcPts val="2500"/>
                </a:lnSpc>
                <a:defRPr sz="1600">
                  <a:latin typeface="微软雅黑" panose="020B0503020204020204" charset="-122"/>
                  <a:ea typeface="微软雅黑" panose="020B0503020204020204" charset="-122"/>
                </a:defRPr>
              </a:lvl1pPr>
            </a:lstStyle>
            <a:p>
              <a:pPr marL="285750" indent="-285750" defTabSz="1219200">
                <a:lnSpc>
                  <a:spcPct val="120000"/>
                </a:lnSpc>
                <a:buFont typeface="Wingdings" panose="05000000000000000000" pitchFamily="2" charset="2"/>
                <a:buChar char="l"/>
              </a:pPr>
              <a:r>
                <a:rPr lang="zh-CN" altLang="en-US" sz="1200" dirty="0">
                  <a:sym typeface="+mn-ea"/>
                </a:rPr>
                <a:t>调度通道多采用</a:t>
              </a:r>
              <a:r>
                <a:rPr lang="zh-CN" altLang="en-US" sz="1200" dirty="0">
                  <a:solidFill>
                    <a:schemeClr val="tx1"/>
                  </a:solidFill>
                  <a:latin typeface="微软雅黑" panose="020B0503020204020204" charset="-122"/>
                  <a:ea typeface="微软雅黑" panose="020B0503020204020204" charset="-122"/>
                  <a:sym typeface="+mn-ea"/>
                </a:rPr>
                <a:t>单 sim 卡，信号变差时传输业务易崩溃；</a:t>
              </a:r>
              <a:endParaRPr lang="en-US" altLang="zh-CN" sz="1200" dirty="0">
                <a:solidFill>
                  <a:schemeClr val="tx1"/>
                </a:solidFill>
                <a:latin typeface="微软雅黑" panose="020B0503020204020204" charset="-122"/>
                <a:ea typeface="微软雅黑" panose="020B0503020204020204" charset="-122"/>
                <a:sym typeface="+mn-ea"/>
              </a:endParaRPr>
            </a:p>
            <a:p>
              <a:pPr marL="285750" indent="-285750">
                <a:lnSpc>
                  <a:spcPct val="120000"/>
                </a:lnSpc>
                <a:buFont typeface="Wingdings" panose="05000000000000000000" pitchFamily="2" charset="2"/>
                <a:buChar char="l"/>
              </a:pPr>
              <a:r>
                <a:rPr lang="zh-CN" altLang="en-US" sz="1200" dirty="0">
                  <a:solidFill>
                    <a:schemeClr val="tx1"/>
                  </a:solidFill>
                  <a:latin typeface="微软雅黑" panose="020B0503020204020204" charset="-122"/>
                  <a:ea typeface="微软雅黑" panose="020B0503020204020204" charset="-122"/>
                </a:rPr>
                <a:t>缺少运维通道，新增运维通道共用流量将影响原有运行业务；</a:t>
              </a:r>
            </a:p>
            <a:p>
              <a:pPr marL="285750" indent="-285750">
                <a:lnSpc>
                  <a:spcPct val="120000"/>
                </a:lnSpc>
                <a:buFont typeface="Wingdings" panose="05000000000000000000" pitchFamily="2" charset="2"/>
                <a:buChar char="l"/>
              </a:pPr>
              <a:r>
                <a:rPr lang="zh-CN" altLang="en-US" sz="1200" dirty="0">
                  <a:solidFill>
                    <a:schemeClr val="tx1"/>
                  </a:solidFill>
                  <a:latin typeface="微软雅黑" panose="020B0503020204020204" charset="-122"/>
                  <a:ea typeface="微软雅黑" panose="020B0503020204020204" charset="-122"/>
                </a:rPr>
                <a:t>原通道采用</a:t>
              </a:r>
              <a:r>
                <a:rPr lang="en-US" altLang="zh-CN" sz="1200" dirty="0">
                  <a:solidFill>
                    <a:schemeClr val="tx1"/>
                  </a:solidFill>
                  <a:latin typeface="微软雅黑" panose="020B0503020204020204" charset="-122"/>
                  <a:ea typeface="微软雅黑" panose="020B0503020204020204" charset="-122"/>
                </a:rPr>
                <a:t>104</a:t>
              </a:r>
              <a:r>
                <a:rPr lang="zh-CN" altLang="en-US" sz="1200" dirty="0">
                  <a:solidFill>
                    <a:schemeClr val="tx1"/>
                  </a:solidFill>
                  <a:latin typeface="微软雅黑" panose="020B0503020204020204" charset="-122"/>
                  <a:ea typeface="微软雅黑" panose="020B0503020204020204" charset="-122"/>
                </a:rPr>
                <a:t>规约，调阅录波文件、日志文件等运维数据时，速度慢且容易通讯中断。</a:t>
              </a:r>
            </a:p>
          </p:txBody>
        </p:sp>
        <p:sp>
          <p:nvSpPr>
            <p:cNvPr id="10" name="文本框 9">
              <a:extLst>
                <a:ext uri="{FF2B5EF4-FFF2-40B4-BE49-F238E27FC236}">
                  <a16:creationId xmlns:a16="http://schemas.microsoft.com/office/drawing/2014/main" id="{7B6A1D77-0996-67C6-8813-F0D49A3ED8AA}"/>
                </a:ext>
              </a:extLst>
            </p:cNvPr>
            <p:cNvSpPr txBox="1"/>
            <p:nvPr/>
          </p:nvSpPr>
          <p:spPr>
            <a:xfrm>
              <a:off x="6807288" y="1968895"/>
              <a:ext cx="4535340" cy="1274379"/>
            </a:xfrm>
            <a:prstGeom prst="rect">
              <a:avLst/>
            </a:prstGeom>
            <a:noFill/>
          </p:spPr>
          <p:txBody>
            <a:bodyPr wrap="square" rtlCol="0">
              <a:spAutoFit/>
            </a:bodyPr>
            <a:lstStyle/>
            <a:p>
              <a:pPr marL="285750" indent="-285750" defTabSz="1219200" eaLnBrk="1" latinLnBrk="1" hangingPunct="1">
                <a:lnSpc>
                  <a:spcPct val="120000"/>
                </a:lnSpc>
                <a:buFont typeface="Wingdings" panose="05000000000000000000" pitchFamily="2" charset="2"/>
                <a:buChar char="l"/>
                <a:defRPr/>
              </a:pPr>
              <a:r>
                <a:rPr lang="zh-CN" altLang="en-US" sz="1200" dirty="0">
                  <a:latin typeface="微软雅黑" panose="020B0503020204020204" charset="-122"/>
                  <a:ea typeface="微软雅黑" panose="020B0503020204020204" charset="-122"/>
                </a:rPr>
                <a:t>运维数据上送多为私有规约，治理复杂度高；</a:t>
              </a:r>
              <a:endParaRPr lang="en-US" altLang="zh-CN" sz="1200" dirty="0">
                <a:latin typeface="微软雅黑" panose="020B0503020204020204" charset="-122"/>
                <a:ea typeface="微软雅黑" panose="020B0503020204020204" charset="-122"/>
              </a:endParaRPr>
            </a:p>
            <a:p>
              <a:pPr marL="285750" indent="-285750" defTabSz="1219200" latinLnBrk="1">
                <a:lnSpc>
                  <a:spcPct val="120000"/>
                </a:lnSpc>
                <a:buFont typeface="Wingdings" panose="05000000000000000000" pitchFamily="2" charset="2"/>
                <a:buChar char="l"/>
                <a:defRPr/>
              </a:pPr>
              <a:r>
                <a:rPr lang="zh-CN" altLang="en-US" sz="1200" dirty="0">
                  <a:solidFill>
                    <a:schemeClr val="tx1"/>
                  </a:solidFill>
                  <a:latin typeface="微软雅黑" panose="020B0503020204020204" charset="-122"/>
                  <a:ea typeface="微软雅黑" panose="020B0503020204020204" charset="-122"/>
                </a:rPr>
                <a:t>主站缺治理体系模型，缺少统一的数据模型和互联网协议；</a:t>
              </a:r>
              <a:endParaRPr lang="en-US" altLang="zh-CN" sz="1200" dirty="0">
                <a:solidFill>
                  <a:schemeClr val="tx1"/>
                </a:solidFill>
                <a:latin typeface="微软雅黑" panose="020B0503020204020204" charset="-122"/>
                <a:ea typeface="微软雅黑" panose="020B0503020204020204" charset="-122"/>
              </a:endParaRPr>
            </a:p>
            <a:p>
              <a:pPr marL="285750" indent="-285750" defTabSz="1219200" latinLnBrk="1">
                <a:lnSpc>
                  <a:spcPct val="120000"/>
                </a:lnSpc>
                <a:buFont typeface="Wingdings" panose="05000000000000000000" pitchFamily="2" charset="2"/>
                <a:buChar char="l"/>
                <a:defRPr/>
              </a:pPr>
              <a:r>
                <a:rPr lang="zh-CN" altLang="en-US" sz="1200" dirty="0">
                  <a:solidFill>
                    <a:schemeClr val="tx1"/>
                  </a:solidFill>
                  <a:latin typeface="微软雅黑" panose="020B0503020204020204" charset="-122"/>
                  <a:ea typeface="微软雅黑" panose="020B0503020204020204" charset="-122"/>
                </a:rPr>
                <a:t>不支持远程升级。</a:t>
              </a:r>
              <a:endParaRPr lang="zh-CN" altLang="en-US" sz="1200" dirty="0"/>
            </a:p>
          </p:txBody>
        </p:sp>
        <p:sp>
          <p:nvSpPr>
            <p:cNvPr id="11" name="文本框 10">
              <a:extLst>
                <a:ext uri="{FF2B5EF4-FFF2-40B4-BE49-F238E27FC236}">
                  <a16:creationId xmlns:a16="http://schemas.microsoft.com/office/drawing/2014/main" id="{ACC87792-A277-2C7A-38C9-B7ECF81BB65C}"/>
                </a:ext>
              </a:extLst>
            </p:cNvPr>
            <p:cNvSpPr txBox="1"/>
            <p:nvPr/>
          </p:nvSpPr>
          <p:spPr>
            <a:xfrm>
              <a:off x="6903017" y="4418761"/>
              <a:ext cx="4302415" cy="1270222"/>
            </a:xfrm>
            <a:prstGeom prst="rect">
              <a:avLst/>
            </a:prstGeom>
            <a:noFill/>
          </p:spPr>
          <p:txBody>
            <a:bodyPr wrap="square" rtlCol="0">
              <a:spAutoFit/>
            </a:bodyPr>
            <a:lstStyle>
              <a:defPPr>
                <a:defRPr lang="zh-CN"/>
              </a:defPPr>
              <a:lvl1pPr defTabSz="1219200" latinLnBrk="1">
                <a:lnSpc>
                  <a:spcPts val="2500"/>
                </a:lnSpc>
                <a:defRPr sz="1600">
                  <a:latin typeface="微软雅黑" panose="020B0503020204020204" charset="-122"/>
                  <a:ea typeface="微软雅黑" panose="020B0503020204020204" charset="-122"/>
                </a:defRPr>
              </a:lvl1pPr>
            </a:lstStyle>
            <a:p>
              <a:pPr marL="285750" indent="-285750">
                <a:lnSpc>
                  <a:spcPct val="120000"/>
                </a:lnSpc>
                <a:buFont typeface="Wingdings" panose="05000000000000000000" pitchFamily="2" charset="2"/>
                <a:buChar char="l"/>
              </a:pPr>
              <a:r>
                <a:rPr lang="zh-CN" altLang="en-US" sz="1200" dirty="0">
                  <a:solidFill>
                    <a:schemeClr val="tx1"/>
                  </a:solidFill>
                  <a:latin typeface="微软雅黑" panose="020B0503020204020204" charset="-122"/>
                  <a:ea typeface="微软雅黑" panose="020B0503020204020204" charset="-122"/>
                </a:rPr>
                <a:t>调度主站设备运维状态分析功能有限，难推断出设备存在隐患；</a:t>
              </a:r>
              <a:endParaRPr lang="en-US" altLang="zh-CN" sz="1200" dirty="0">
                <a:solidFill>
                  <a:schemeClr val="tx1"/>
                </a:solidFill>
                <a:latin typeface="微软雅黑" panose="020B0503020204020204" charset="-122"/>
                <a:ea typeface="微软雅黑" panose="020B0503020204020204" charset="-122"/>
              </a:endParaRPr>
            </a:p>
            <a:p>
              <a:pPr marL="285750" indent="-285750">
                <a:lnSpc>
                  <a:spcPct val="120000"/>
                </a:lnSpc>
                <a:buFont typeface="Wingdings" panose="05000000000000000000" pitchFamily="2" charset="2"/>
                <a:buChar char="l"/>
              </a:pPr>
              <a:r>
                <a:rPr lang="zh-CN" altLang="en-US" sz="1200" dirty="0">
                  <a:solidFill>
                    <a:schemeClr val="tx1"/>
                  </a:solidFill>
                  <a:latin typeface="微软雅黑" panose="020B0503020204020204" charset="-122"/>
                  <a:ea typeface="微软雅黑" panose="020B0503020204020204" charset="-122"/>
                </a:rPr>
                <a:t>主站多展示运行数据，对于运维的分析较少。</a:t>
              </a:r>
            </a:p>
          </p:txBody>
        </p:sp>
      </p:grpSp>
    </p:spTree>
    <p:extLst>
      <p:ext uri="{BB962C8B-B14F-4D97-AF65-F5344CB8AC3E}">
        <p14:creationId xmlns:p14="http://schemas.microsoft.com/office/powerpoint/2010/main" val="413029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6A43B-DB3C-F086-7589-5AB38C70F161}"/>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6C7330C2-BAE0-1282-CFA1-FFDD03C39C58}"/>
              </a:ext>
            </a:extLst>
          </p:cNvPr>
          <p:cNvSpPr txBox="1"/>
          <p:nvPr/>
        </p:nvSpPr>
        <p:spPr>
          <a:xfrm>
            <a:off x="534035" y="333375"/>
            <a:ext cx="11345545" cy="398780"/>
          </a:xfrm>
          <a:prstGeom prst="rect">
            <a:avLst/>
          </a:prstGeom>
          <a:noFill/>
        </p:spPr>
        <p:txBody>
          <a:bodyPr wrap="square" rtlCol="0" anchor="t">
            <a:spAutoFit/>
          </a:bodyPr>
          <a:lstStyle/>
          <a:p>
            <a:r>
              <a:rPr lang="en-US" altLang="zh-CN" sz="2000" b="1">
                <a:solidFill>
                  <a:schemeClr val="tx1">
                    <a:lumMod val="50000"/>
                    <a:lumOff val="50000"/>
                  </a:schemeClr>
                </a:solidFill>
                <a:sym typeface="+mn-ea"/>
              </a:rPr>
              <a:t>  </a:t>
            </a:r>
          </a:p>
        </p:txBody>
      </p:sp>
      <p:sp>
        <p:nvSpPr>
          <p:cNvPr id="6" name="文本框 5">
            <a:extLst>
              <a:ext uri="{FF2B5EF4-FFF2-40B4-BE49-F238E27FC236}">
                <a16:creationId xmlns:a16="http://schemas.microsoft.com/office/drawing/2014/main" id="{981C8408-3AF2-ABCA-EFCD-3948E7A6CF99}"/>
              </a:ext>
            </a:extLst>
          </p:cNvPr>
          <p:cNvSpPr txBox="1"/>
          <p:nvPr>
            <p:custDataLst>
              <p:tags r:id="rId1"/>
            </p:custDataLst>
          </p:nvPr>
        </p:nvSpPr>
        <p:spPr>
          <a:xfrm>
            <a:off x="471805" y="377825"/>
            <a:ext cx="11345545" cy="460375"/>
          </a:xfrm>
          <a:prstGeom prst="rect">
            <a:avLst/>
          </a:prstGeom>
          <a:noFill/>
        </p:spPr>
        <p:txBody>
          <a:bodyPr wrap="square" rtlCol="0" anchor="t">
            <a:spAutoFit/>
          </a:bodyPr>
          <a:lstStyle/>
          <a:p>
            <a:r>
              <a:rPr lang="zh-CN" altLang="en-US" sz="2400" b="1" dirty="0">
                <a:solidFill>
                  <a:srgbClr val="002060"/>
                </a:solidFill>
                <a:sym typeface="+mn-ea"/>
              </a:rPr>
              <a:t>目录</a:t>
            </a:r>
            <a:endParaRPr lang="zh-CN" altLang="en-US" sz="2400" b="1" dirty="0">
              <a:solidFill>
                <a:schemeClr val="tx1">
                  <a:lumMod val="65000"/>
                  <a:lumOff val="35000"/>
                </a:schemeClr>
              </a:solidFill>
              <a:sym typeface="+mn-ea"/>
            </a:endParaRPr>
          </a:p>
        </p:txBody>
      </p:sp>
      <p:grpSp>
        <p:nvGrpSpPr>
          <p:cNvPr id="13" name="组合 15">
            <a:extLst>
              <a:ext uri="{FF2B5EF4-FFF2-40B4-BE49-F238E27FC236}">
                <a16:creationId xmlns:a16="http://schemas.microsoft.com/office/drawing/2014/main" id="{DC561313-E3F0-382D-6E59-10F33484E155}"/>
              </a:ext>
            </a:extLst>
          </p:cNvPr>
          <p:cNvGrpSpPr/>
          <p:nvPr>
            <p:custDataLst>
              <p:tags r:id="rId2"/>
            </p:custDataLst>
          </p:nvPr>
        </p:nvGrpSpPr>
        <p:grpSpPr>
          <a:xfrm>
            <a:off x="2418715" y="2741930"/>
            <a:ext cx="7643495" cy="681355"/>
            <a:chOff x="3809" y="3688"/>
            <a:chExt cx="12037" cy="1073"/>
          </a:xfrm>
        </p:grpSpPr>
        <p:sp>
          <p:nvSpPr>
            <p:cNvPr id="14" name="Rectangle 8">
              <a:extLst>
                <a:ext uri="{FF2B5EF4-FFF2-40B4-BE49-F238E27FC236}">
                  <a16:creationId xmlns:a16="http://schemas.microsoft.com/office/drawing/2014/main" id="{72D2DC2A-09D9-61D4-D7EE-C7E761EFA5AC}"/>
                </a:ext>
              </a:extLst>
            </p:cNvPr>
            <p:cNvSpPr/>
            <p:nvPr>
              <p:custDataLst>
                <p:tags r:id="rId18"/>
              </p:custDataLst>
            </p:nvPr>
          </p:nvSpPr>
          <p:spPr>
            <a:xfrm>
              <a:off x="4394" y="3688"/>
              <a:ext cx="11452" cy="1072"/>
            </a:xfrm>
            <a:prstGeom prst="rect">
              <a:avLst/>
            </a:prstGeom>
            <a:solidFill>
              <a:srgbClr val="D9D9D9"/>
            </a:solidFill>
            <a:ln w="9525">
              <a:noFill/>
            </a:ln>
          </p:spPr>
          <p:txBody>
            <a:bodyPr wrap="none" anchor="ctr" anchorCtr="0"/>
            <a:lstStyle/>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15" name="Freeform 9">
              <a:extLst>
                <a:ext uri="{FF2B5EF4-FFF2-40B4-BE49-F238E27FC236}">
                  <a16:creationId xmlns:a16="http://schemas.microsoft.com/office/drawing/2014/main" id="{34D58B0E-063A-0BD5-F73A-97BDF3A1EDA9}"/>
                </a:ext>
              </a:extLst>
            </p:cNvPr>
            <p:cNvSpPr>
              <a:spLocks noChangeArrowheads="1"/>
            </p:cNvSpPr>
            <p:nvPr>
              <p:custDataLst>
                <p:tags r:id="rId19"/>
              </p:custDataLst>
            </p:nvPr>
          </p:nvSpPr>
          <p:spPr bwMode="auto">
            <a:xfrm>
              <a:off x="3809" y="3688"/>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7" name="Text Box 10">
              <a:extLst>
                <a:ext uri="{FF2B5EF4-FFF2-40B4-BE49-F238E27FC236}">
                  <a16:creationId xmlns:a16="http://schemas.microsoft.com/office/drawing/2014/main" id="{7976D9A7-E3FC-D3B1-F40C-DEA8BFE6F0C9}"/>
                </a:ext>
              </a:extLst>
            </p:cNvPr>
            <p:cNvSpPr txBox="1">
              <a:spLocks noChangeArrowheads="1"/>
            </p:cNvSpPr>
            <p:nvPr>
              <p:custDataLst>
                <p:tags r:id="rId20"/>
              </p:custDataLst>
            </p:nvPr>
          </p:nvSpPr>
          <p:spPr bwMode="auto">
            <a:xfrm>
              <a:off x="4171" y="3890"/>
              <a:ext cx="1103"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二</a:t>
              </a:r>
            </a:p>
          </p:txBody>
        </p:sp>
        <p:sp>
          <p:nvSpPr>
            <p:cNvPr id="25" name="Text Box 6">
              <a:extLst>
                <a:ext uri="{FF2B5EF4-FFF2-40B4-BE49-F238E27FC236}">
                  <a16:creationId xmlns:a16="http://schemas.microsoft.com/office/drawing/2014/main" id="{9C7A656B-EEF9-92AE-22D8-635C7F349A7B}"/>
                </a:ext>
              </a:extLst>
            </p:cNvPr>
            <p:cNvSpPr txBox="1"/>
            <p:nvPr>
              <p:custDataLst>
                <p:tags r:id="rId21"/>
              </p:custDataLst>
            </p:nvPr>
          </p:nvSpPr>
          <p:spPr>
            <a:xfrm>
              <a:off x="7489" y="3978"/>
              <a:ext cx="7495" cy="628"/>
            </a:xfrm>
            <a:prstGeom prst="rect">
              <a:avLst/>
            </a:prstGeom>
            <a:noFill/>
            <a:ln w="9525">
              <a:noFill/>
            </a:ln>
          </p:spPr>
          <p:txBody>
            <a:bodyPr anchor="t" anchorCtr="0">
              <a:spAutoFit/>
            </a:bodyPr>
            <a:lstStyle/>
            <a:p>
              <a:pPr latinLnBrk="1"/>
              <a:r>
                <a:rPr lang="zh-CN" altLang="en-US" sz="2000" b="1" dirty="0">
                  <a:latin typeface="微软雅黑" panose="020B0503020204020204" charset="-122"/>
                  <a:ea typeface="微软雅黑" panose="020B0503020204020204" charset="-122"/>
                  <a:sym typeface="华文楷体" panose="02010600040101010101" pitchFamily="2" charset="-122"/>
                </a:rPr>
                <a:t>方案目的</a:t>
              </a:r>
            </a:p>
          </p:txBody>
        </p:sp>
      </p:grpSp>
      <p:grpSp>
        <p:nvGrpSpPr>
          <p:cNvPr id="26" name="组合 16">
            <a:extLst>
              <a:ext uri="{FF2B5EF4-FFF2-40B4-BE49-F238E27FC236}">
                <a16:creationId xmlns:a16="http://schemas.microsoft.com/office/drawing/2014/main" id="{57AF08FC-32BB-1554-FD54-E17D0BDD24CF}"/>
              </a:ext>
            </a:extLst>
          </p:cNvPr>
          <p:cNvGrpSpPr/>
          <p:nvPr>
            <p:custDataLst>
              <p:tags r:id="rId3"/>
            </p:custDataLst>
          </p:nvPr>
        </p:nvGrpSpPr>
        <p:grpSpPr>
          <a:xfrm>
            <a:off x="2419985" y="3740150"/>
            <a:ext cx="7642225" cy="681355"/>
            <a:chOff x="3809" y="5240"/>
            <a:chExt cx="12035" cy="1073"/>
          </a:xfrm>
        </p:grpSpPr>
        <p:sp>
          <p:nvSpPr>
            <p:cNvPr id="27" name="Rectangle 8">
              <a:extLst>
                <a:ext uri="{FF2B5EF4-FFF2-40B4-BE49-F238E27FC236}">
                  <a16:creationId xmlns:a16="http://schemas.microsoft.com/office/drawing/2014/main" id="{711B9E89-F0A3-A3F1-AA3E-90F0605E4C9D}"/>
                </a:ext>
              </a:extLst>
            </p:cNvPr>
            <p:cNvSpPr/>
            <p:nvPr>
              <p:custDataLst>
                <p:tags r:id="rId14"/>
              </p:custDataLst>
            </p:nvPr>
          </p:nvSpPr>
          <p:spPr>
            <a:xfrm>
              <a:off x="4394" y="5240"/>
              <a:ext cx="11450" cy="1073"/>
            </a:xfrm>
            <a:prstGeom prst="rect">
              <a:avLst/>
            </a:prstGeom>
            <a:solidFill>
              <a:srgbClr val="D9D9D9"/>
            </a:solidFill>
            <a:ln w="9525">
              <a:noFill/>
            </a:ln>
          </p:spPr>
          <p:txBody>
            <a:bodyPr wrap="none" anchor="ctr" anchorCtr="0"/>
            <a:lstStyle/>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28" name="Freeform 9">
              <a:extLst>
                <a:ext uri="{FF2B5EF4-FFF2-40B4-BE49-F238E27FC236}">
                  <a16:creationId xmlns:a16="http://schemas.microsoft.com/office/drawing/2014/main" id="{9875BB77-A9D9-4921-EA6D-BD4AE36A3B4A}"/>
                </a:ext>
              </a:extLst>
            </p:cNvPr>
            <p:cNvSpPr>
              <a:spLocks noChangeArrowheads="1"/>
            </p:cNvSpPr>
            <p:nvPr>
              <p:custDataLst>
                <p:tags r:id="rId15"/>
              </p:custDataLst>
            </p:nvPr>
          </p:nvSpPr>
          <p:spPr bwMode="auto">
            <a:xfrm>
              <a:off x="3809" y="5240"/>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29" name="Text Box 10">
              <a:extLst>
                <a:ext uri="{FF2B5EF4-FFF2-40B4-BE49-F238E27FC236}">
                  <a16:creationId xmlns:a16="http://schemas.microsoft.com/office/drawing/2014/main" id="{7C2363AF-C976-D089-7C09-4D86365F16A3}"/>
                </a:ext>
              </a:extLst>
            </p:cNvPr>
            <p:cNvSpPr txBox="1">
              <a:spLocks noChangeArrowheads="1"/>
            </p:cNvSpPr>
            <p:nvPr>
              <p:custDataLst>
                <p:tags r:id="rId16"/>
              </p:custDataLst>
            </p:nvPr>
          </p:nvSpPr>
          <p:spPr bwMode="auto">
            <a:xfrm>
              <a:off x="4234" y="5440"/>
              <a:ext cx="975"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三</a:t>
              </a:r>
            </a:p>
          </p:txBody>
        </p:sp>
        <p:sp>
          <p:nvSpPr>
            <p:cNvPr id="30" name="Text Box 6">
              <a:extLst>
                <a:ext uri="{FF2B5EF4-FFF2-40B4-BE49-F238E27FC236}">
                  <a16:creationId xmlns:a16="http://schemas.microsoft.com/office/drawing/2014/main" id="{3006BF79-FEAD-0F72-F7B3-16282D0C8433}"/>
                </a:ext>
              </a:extLst>
            </p:cNvPr>
            <p:cNvSpPr txBox="1"/>
            <p:nvPr>
              <p:custDataLst>
                <p:tags r:id="rId17"/>
              </p:custDataLst>
            </p:nvPr>
          </p:nvSpPr>
          <p:spPr>
            <a:xfrm>
              <a:off x="7489" y="5510"/>
              <a:ext cx="7495" cy="628"/>
            </a:xfrm>
            <a:prstGeom prst="rect">
              <a:avLst/>
            </a:prstGeom>
            <a:noFill/>
            <a:ln w="9525">
              <a:noFill/>
            </a:ln>
          </p:spPr>
          <p:txBody>
            <a:bodyPr anchor="t" anchorCtr="0">
              <a:spAutoFit/>
            </a:bodyPr>
            <a:lstStyle/>
            <a:p>
              <a:pPr algn="l" latinLnBrk="1">
                <a:buClrTx/>
                <a:buSzTx/>
                <a:buFontTx/>
              </a:pPr>
              <a:r>
                <a:rPr lang="zh-CN" altLang="en-US" sz="2000" b="1" dirty="0">
                  <a:solidFill>
                    <a:srgbClr val="A6A6A6"/>
                  </a:solidFill>
                  <a:latin typeface="微软雅黑" panose="020B0503020204020204" charset="-122"/>
                  <a:ea typeface="微软雅黑" panose="020B0503020204020204" charset="-122"/>
                  <a:sym typeface="+mn-ea"/>
                </a:rPr>
                <a:t>关键技术方案</a:t>
              </a:r>
            </a:p>
          </p:txBody>
        </p:sp>
      </p:grpSp>
      <p:grpSp>
        <p:nvGrpSpPr>
          <p:cNvPr id="31" name="组合 14">
            <a:extLst>
              <a:ext uri="{FF2B5EF4-FFF2-40B4-BE49-F238E27FC236}">
                <a16:creationId xmlns:a16="http://schemas.microsoft.com/office/drawing/2014/main" id="{7E545684-8556-7523-C989-7C0E6B3D6248}"/>
              </a:ext>
            </a:extLst>
          </p:cNvPr>
          <p:cNvGrpSpPr/>
          <p:nvPr>
            <p:custDataLst>
              <p:tags r:id="rId4"/>
            </p:custDataLst>
          </p:nvPr>
        </p:nvGrpSpPr>
        <p:grpSpPr>
          <a:xfrm>
            <a:off x="2418715" y="1743710"/>
            <a:ext cx="7643495" cy="680720"/>
            <a:chOff x="3809" y="2136"/>
            <a:chExt cx="12037" cy="1072"/>
          </a:xfrm>
        </p:grpSpPr>
        <p:sp>
          <p:nvSpPr>
            <p:cNvPr id="32" name="Rectangle 8">
              <a:extLst>
                <a:ext uri="{FF2B5EF4-FFF2-40B4-BE49-F238E27FC236}">
                  <a16:creationId xmlns:a16="http://schemas.microsoft.com/office/drawing/2014/main" id="{9E8B19A8-970B-712E-7516-8D6DCE64E929}"/>
                </a:ext>
              </a:extLst>
            </p:cNvPr>
            <p:cNvSpPr/>
            <p:nvPr>
              <p:custDataLst>
                <p:tags r:id="rId10"/>
              </p:custDataLst>
            </p:nvPr>
          </p:nvSpPr>
          <p:spPr>
            <a:xfrm>
              <a:off x="4394" y="2136"/>
              <a:ext cx="11452" cy="1072"/>
            </a:xfrm>
            <a:prstGeom prst="rect">
              <a:avLst/>
            </a:prstGeom>
            <a:solidFill>
              <a:srgbClr val="D9D9D9"/>
            </a:solidFill>
            <a:ln w="9525">
              <a:noFill/>
            </a:ln>
          </p:spPr>
          <p:txBody>
            <a:bodyPr wrap="none" anchor="ctr" anchorCtr="0"/>
            <a:lstStyle/>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33" name="Freeform 9">
              <a:extLst>
                <a:ext uri="{FF2B5EF4-FFF2-40B4-BE49-F238E27FC236}">
                  <a16:creationId xmlns:a16="http://schemas.microsoft.com/office/drawing/2014/main" id="{617C784D-C484-47A2-9CF4-A2CFEB09650F}"/>
                </a:ext>
              </a:extLst>
            </p:cNvPr>
            <p:cNvSpPr>
              <a:spLocks noChangeArrowheads="1"/>
            </p:cNvSpPr>
            <p:nvPr>
              <p:custDataLst>
                <p:tags r:id="rId11"/>
              </p:custDataLst>
            </p:nvPr>
          </p:nvSpPr>
          <p:spPr bwMode="auto">
            <a:xfrm>
              <a:off x="3809" y="2136"/>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34" name="Text Box 10">
              <a:extLst>
                <a:ext uri="{FF2B5EF4-FFF2-40B4-BE49-F238E27FC236}">
                  <a16:creationId xmlns:a16="http://schemas.microsoft.com/office/drawing/2014/main" id="{83DE7B57-8959-4D2B-A097-85AF1DC2CFA2}"/>
                </a:ext>
              </a:extLst>
            </p:cNvPr>
            <p:cNvSpPr txBox="1">
              <a:spLocks noChangeArrowheads="1"/>
            </p:cNvSpPr>
            <p:nvPr>
              <p:custDataLst>
                <p:tags r:id="rId12"/>
              </p:custDataLst>
            </p:nvPr>
          </p:nvSpPr>
          <p:spPr bwMode="auto">
            <a:xfrm>
              <a:off x="4171" y="2338"/>
              <a:ext cx="1103"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一</a:t>
              </a:r>
            </a:p>
          </p:txBody>
        </p:sp>
        <p:sp>
          <p:nvSpPr>
            <p:cNvPr id="35" name="Text Box 6">
              <a:extLst>
                <a:ext uri="{FF2B5EF4-FFF2-40B4-BE49-F238E27FC236}">
                  <a16:creationId xmlns:a16="http://schemas.microsoft.com/office/drawing/2014/main" id="{ABE34A17-E39D-C218-3C3A-B70090D636BF}"/>
                </a:ext>
              </a:extLst>
            </p:cNvPr>
            <p:cNvSpPr txBox="1"/>
            <p:nvPr>
              <p:custDataLst>
                <p:tags r:id="rId13"/>
              </p:custDataLst>
            </p:nvPr>
          </p:nvSpPr>
          <p:spPr>
            <a:xfrm>
              <a:off x="7489" y="2426"/>
              <a:ext cx="7495" cy="628"/>
            </a:xfrm>
            <a:prstGeom prst="rect">
              <a:avLst/>
            </a:prstGeom>
            <a:noFill/>
            <a:ln w="9525">
              <a:noFill/>
            </a:ln>
          </p:spPr>
          <p:txBody>
            <a:bodyPr anchor="t" anchorCtr="0">
              <a:spAutoFit/>
            </a:bodyPr>
            <a:lstStyle/>
            <a:p>
              <a:pPr algn="l" latinLnBrk="1">
                <a:buClrTx/>
                <a:buSzTx/>
                <a:buFontTx/>
              </a:pPr>
              <a:r>
                <a:rPr lang="zh-CN" altLang="en-US" sz="2000" b="1" dirty="0">
                  <a:solidFill>
                    <a:srgbClr val="A6A6A6"/>
                  </a:solidFill>
                  <a:latin typeface="微软雅黑" panose="020B0503020204020204" charset="-122"/>
                  <a:ea typeface="微软雅黑" panose="020B0503020204020204" charset="-122"/>
                  <a:sym typeface="+mn-ea"/>
                </a:rPr>
                <a:t>方案背景</a:t>
              </a:r>
            </a:p>
          </p:txBody>
        </p:sp>
      </p:grpSp>
      <p:grpSp>
        <p:nvGrpSpPr>
          <p:cNvPr id="36" name="组合 17">
            <a:extLst>
              <a:ext uri="{FF2B5EF4-FFF2-40B4-BE49-F238E27FC236}">
                <a16:creationId xmlns:a16="http://schemas.microsoft.com/office/drawing/2014/main" id="{550C0AE0-1ED9-48D0-4330-178A2A7AA369}"/>
              </a:ext>
            </a:extLst>
          </p:cNvPr>
          <p:cNvGrpSpPr/>
          <p:nvPr>
            <p:custDataLst>
              <p:tags r:id="rId5"/>
            </p:custDataLst>
          </p:nvPr>
        </p:nvGrpSpPr>
        <p:grpSpPr>
          <a:xfrm>
            <a:off x="2419985" y="4738370"/>
            <a:ext cx="7642225" cy="681355"/>
            <a:chOff x="3754" y="6775"/>
            <a:chExt cx="12035" cy="1073"/>
          </a:xfrm>
        </p:grpSpPr>
        <p:sp>
          <p:nvSpPr>
            <p:cNvPr id="37" name="Rectangle 8">
              <a:extLst>
                <a:ext uri="{FF2B5EF4-FFF2-40B4-BE49-F238E27FC236}">
                  <a16:creationId xmlns:a16="http://schemas.microsoft.com/office/drawing/2014/main" id="{6A3E1DD6-B674-0AE3-9605-153FE23D04C0}"/>
                </a:ext>
              </a:extLst>
            </p:cNvPr>
            <p:cNvSpPr/>
            <p:nvPr>
              <p:custDataLst>
                <p:tags r:id="rId6"/>
              </p:custDataLst>
            </p:nvPr>
          </p:nvSpPr>
          <p:spPr>
            <a:xfrm>
              <a:off x="4339" y="6775"/>
              <a:ext cx="11450" cy="1073"/>
            </a:xfrm>
            <a:prstGeom prst="rect">
              <a:avLst/>
            </a:prstGeom>
            <a:solidFill>
              <a:srgbClr val="D9D9D9"/>
            </a:solidFill>
            <a:ln w="9525">
              <a:noFill/>
            </a:ln>
          </p:spPr>
          <p:txBody>
            <a:bodyPr wrap="none" anchor="ctr" anchorCtr="0"/>
            <a:lstStyle/>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38" name="Freeform 9">
              <a:extLst>
                <a:ext uri="{FF2B5EF4-FFF2-40B4-BE49-F238E27FC236}">
                  <a16:creationId xmlns:a16="http://schemas.microsoft.com/office/drawing/2014/main" id="{EF82CF37-AA6D-4273-FD4E-B2497C61B1CF}"/>
                </a:ext>
              </a:extLst>
            </p:cNvPr>
            <p:cNvSpPr>
              <a:spLocks noChangeArrowheads="1"/>
            </p:cNvSpPr>
            <p:nvPr>
              <p:custDataLst>
                <p:tags r:id="rId7"/>
              </p:custDataLst>
            </p:nvPr>
          </p:nvSpPr>
          <p:spPr bwMode="auto">
            <a:xfrm>
              <a:off x="3754" y="6775"/>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39" name="Text Box 10">
              <a:extLst>
                <a:ext uri="{FF2B5EF4-FFF2-40B4-BE49-F238E27FC236}">
                  <a16:creationId xmlns:a16="http://schemas.microsoft.com/office/drawing/2014/main" id="{44BD8EB8-9C58-B2CA-CF8C-33D1CE197CC8}"/>
                </a:ext>
              </a:extLst>
            </p:cNvPr>
            <p:cNvSpPr txBox="1">
              <a:spLocks noChangeArrowheads="1"/>
            </p:cNvSpPr>
            <p:nvPr>
              <p:custDataLst>
                <p:tags r:id="rId8"/>
              </p:custDataLst>
            </p:nvPr>
          </p:nvSpPr>
          <p:spPr bwMode="auto">
            <a:xfrm>
              <a:off x="4179" y="6975"/>
              <a:ext cx="975"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四</a:t>
              </a:r>
            </a:p>
          </p:txBody>
        </p:sp>
        <p:sp>
          <p:nvSpPr>
            <p:cNvPr id="40" name="Text Box 6">
              <a:extLst>
                <a:ext uri="{FF2B5EF4-FFF2-40B4-BE49-F238E27FC236}">
                  <a16:creationId xmlns:a16="http://schemas.microsoft.com/office/drawing/2014/main" id="{BE15ED6E-F373-78A3-6A77-D7209A54C010}"/>
                </a:ext>
              </a:extLst>
            </p:cNvPr>
            <p:cNvSpPr txBox="1"/>
            <p:nvPr>
              <p:custDataLst>
                <p:tags r:id="rId9"/>
              </p:custDataLst>
            </p:nvPr>
          </p:nvSpPr>
          <p:spPr>
            <a:xfrm>
              <a:off x="7434" y="7087"/>
              <a:ext cx="7495" cy="628"/>
            </a:xfrm>
            <a:prstGeom prst="rect">
              <a:avLst/>
            </a:prstGeom>
            <a:noFill/>
            <a:ln w="9525">
              <a:noFill/>
            </a:ln>
          </p:spPr>
          <p:txBody>
            <a:bodyPr anchor="t" anchorCtr="0">
              <a:spAutoFit/>
            </a:bodyPr>
            <a:lstStyle/>
            <a:p>
              <a:pPr algn="l" latinLnBrk="1">
                <a:buClrTx/>
                <a:buSzTx/>
                <a:buFontTx/>
              </a:pPr>
              <a:r>
                <a:rPr lang="zh-CN" altLang="en-US" sz="2000" b="1" dirty="0">
                  <a:solidFill>
                    <a:srgbClr val="A6A6A6"/>
                  </a:solidFill>
                  <a:latin typeface="微软雅黑" panose="020B0503020204020204" charset="-122"/>
                  <a:ea typeface="微软雅黑" panose="020B0503020204020204" charset="-122"/>
                  <a:sym typeface="+mn-ea"/>
                </a:rPr>
                <a:t>建设成效</a:t>
              </a:r>
            </a:p>
          </p:txBody>
        </p:sp>
      </p:grpSp>
    </p:spTree>
    <p:extLst>
      <p:ext uri="{BB962C8B-B14F-4D97-AF65-F5344CB8AC3E}">
        <p14:creationId xmlns:p14="http://schemas.microsoft.com/office/powerpoint/2010/main" val="240484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70B5C-52F1-63DD-953C-DFAF98C7E6BB}"/>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CCAEB90C-98B3-A370-085B-57E3A1729A5B}"/>
              </a:ext>
            </a:extLst>
          </p:cNvPr>
          <p:cNvSpPr txBox="1"/>
          <p:nvPr/>
        </p:nvSpPr>
        <p:spPr>
          <a:xfrm>
            <a:off x="534035" y="333375"/>
            <a:ext cx="11345545" cy="398780"/>
          </a:xfrm>
          <a:prstGeom prst="rect">
            <a:avLst/>
          </a:prstGeom>
          <a:noFill/>
        </p:spPr>
        <p:txBody>
          <a:bodyPr wrap="square" rtlCol="0" anchor="t">
            <a:spAutoFit/>
          </a:bodyPr>
          <a:lstStyle/>
          <a:p>
            <a:r>
              <a:rPr lang="en-US" altLang="zh-CN" sz="2000" b="1">
                <a:solidFill>
                  <a:schemeClr val="tx1">
                    <a:lumMod val="50000"/>
                    <a:lumOff val="50000"/>
                  </a:schemeClr>
                </a:solidFill>
                <a:sym typeface="+mn-ea"/>
              </a:rPr>
              <a:t>  </a:t>
            </a:r>
          </a:p>
        </p:txBody>
      </p:sp>
      <p:sp>
        <p:nvSpPr>
          <p:cNvPr id="6" name="文本框 5">
            <a:extLst>
              <a:ext uri="{FF2B5EF4-FFF2-40B4-BE49-F238E27FC236}">
                <a16:creationId xmlns:a16="http://schemas.microsoft.com/office/drawing/2014/main" id="{0EB62083-0BA6-E7F1-C04D-C359E8D8B3AE}"/>
              </a:ext>
            </a:extLst>
          </p:cNvPr>
          <p:cNvSpPr txBox="1"/>
          <p:nvPr>
            <p:custDataLst>
              <p:tags r:id="rId1"/>
            </p:custDataLst>
          </p:nvPr>
        </p:nvSpPr>
        <p:spPr>
          <a:xfrm>
            <a:off x="471805" y="377825"/>
            <a:ext cx="11345545" cy="460375"/>
          </a:xfrm>
          <a:prstGeom prst="rect">
            <a:avLst/>
          </a:prstGeom>
          <a:noFill/>
        </p:spPr>
        <p:txBody>
          <a:bodyPr wrap="square" rtlCol="0" anchor="t">
            <a:spAutoFit/>
          </a:bodyPr>
          <a:lstStyle/>
          <a:p>
            <a:r>
              <a:rPr lang="zh-CN" altLang="en-US" sz="2400" b="1" dirty="0">
                <a:solidFill>
                  <a:srgbClr val="002060"/>
                </a:solidFill>
                <a:sym typeface="+mn-ea"/>
              </a:rPr>
              <a:t>二、方案目的</a:t>
            </a:r>
            <a:endParaRPr lang="zh-CN" altLang="en-US" sz="2400" b="1" dirty="0">
              <a:solidFill>
                <a:schemeClr val="tx1">
                  <a:lumMod val="65000"/>
                  <a:lumOff val="35000"/>
                </a:schemeClr>
              </a:solidFill>
              <a:sym typeface="+mn-ea"/>
            </a:endParaRPr>
          </a:p>
        </p:txBody>
      </p:sp>
      <p:grpSp>
        <p:nvGrpSpPr>
          <p:cNvPr id="31" name="组合 30">
            <a:extLst>
              <a:ext uri="{FF2B5EF4-FFF2-40B4-BE49-F238E27FC236}">
                <a16:creationId xmlns:a16="http://schemas.microsoft.com/office/drawing/2014/main" id="{577989FD-0E4F-C372-0D50-040EF790EB16}"/>
              </a:ext>
            </a:extLst>
          </p:cNvPr>
          <p:cNvGrpSpPr/>
          <p:nvPr/>
        </p:nvGrpSpPr>
        <p:grpSpPr>
          <a:xfrm>
            <a:off x="534034" y="889357"/>
            <a:ext cx="11229105" cy="408053"/>
            <a:chOff x="359702" y="889357"/>
            <a:chExt cx="11403438" cy="360492"/>
          </a:xfrm>
        </p:grpSpPr>
        <p:sp>
          <p:nvSpPr>
            <p:cNvPr id="12" name="文本框 11">
              <a:extLst>
                <a:ext uri="{FF2B5EF4-FFF2-40B4-BE49-F238E27FC236}">
                  <a16:creationId xmlns:a16="http://schemas.microsoft.com/office/drawing/2014/main" id="{A12589AF-098B-BFD1-7750-737A0868E983}"/>
                </a:ext>
              </a:extLst>
            </p:cNvPr>
            <p:cNvSpPr txBox="1"/>
            <p:nvPr/>
          </p:nvSpPr>
          <p:spPr>
            <a:xfrm>
              <a:off x="400982" y="899490"/>
              <a:ext cx="1439381" cy="350359"/>
            </a:xfrm>
            <a:prstGeom prst="rect">
              <a:avLst/>
            </a:prstGeom>
            <a:noFill/>
          </p:spPr>
          <p:txBody>
            <a:bodyPr wrap="none" rtlCol="0" anchor="t">
              <a:spAutoFit/>
            </a:bodyPr>
            <a:lstStyle/>
            <a:p>
              <a:pPr indent="0" algn="l" fontAlgn="auto">
                <a:lnSpc>
                  <a:spcPct val="120000"/>
                </a:lnSpc>
              </a:pPr>
              <a:r>
                <a:rPr lang="en-US" altLang="zh-CN" b="1" dirty="0">
                  <a:latin typeface="微软雅黑" panose="020B0503020204020204" charset="-122"/>
                  <a:ea typeface="微软雅黑" panose="020B0503020204020204" charset="-122"/>
                  <a:cs typeface="微软雅黑" panose="020B0503020204020204" charset="-122"/>
                  <a:sym typeface="+mn-ea"/>
                </a:rPr>
                <a:t>2</a:t>
              </a:r>
              <a:r>
                <a:rPr lang="en-US" altLang="zh-CN" b="1" dirty="0">
                  <a:solidFill>
                    <a:schemeClr val="tx1"/>
                  </a:solidFill>
                  <a:effectLst/>
                  <a:latin typeface="微软雅黑" panose="020B0503020204020204" charset="-122"/>
                  <a:ea typeface="微软雅黑" panose="020B0503020204020204" charset="-122"/>
                  <a:cs typeface="微软雅黑" panose="020B0503020204020204" charset="-122"/>
                  <a:sym typeface="+mn-ea"/>
                </a:rPr>
                <a:t>.1</a:t>
              </a:r>
              <a:r>
                <a:rPr lang="en-US" altLang="zh-CN" sz="1600" b="1" dirty="0">
                  <a:solidFill>
                    <a:schemeClr val="tx1"/>
                  </a:solidFill>
                  <a:effectLst/>
                  <a:latin typeface="微软雅黑" panose="020B0503020204020204" charset="-122"/>
                  <a:ea typeface="微软雅黑" panose="020B0503020204020204" charset="-122"/>
                  <a:cs typeface="微软雅黑" panose="020B0503020204020204" charset="-122"/>
                  <a:sym typeface="+mn-ea"/>
                </a:rPr>
                <a:t> </a:t>
              </a:r>
              <a:r>
                <a:rPr lang="zh-CN" altLang="en-US" sz="1600" b="1" dirty="0">
                  <a:latin typeface="微软雅黑" panose="020B0503020204020204" charset="-122"/>
                  <a:ea typeface="微软雅黑" panose="020B0503020204020204" charset="-122"/>
                  <a:cs typeface="微软雅黑" panose="020B0503020204020204" charset="-122"/>
                  <a:sym typeface="+mn-ea"/>
                </a:rPr>
                <a:t>方案目的</a:t>
              </a:r>
              <a:endParaRPr lang="zh-CN" altLang="en-US" sz="1600" b="1" dirty="0">
                <a:solidFill>
                  <a:schemeClr val="tx1"/>
                </a:solidFill>
                <a:effectLst/>
                <a:latin typeface="微软雅黑" panose="020B0503020204020204" charset="-122"/>
                <a:ea typeface="微软雅黑" panose="020B0503020204020204" charset="-122"/>
                <a:cs typeface="微软雅黑" panose="020B0503020204020204" charset="-122"/>
                <a:sym typeface="+mn-ea"/>
              </a:endParaRPr>
            </a:p>
          </p:txBody>
        </p:sp>
        <p:cxnSp>
          <p:nvCxnSpPr>
            <p:cNvPr id="14" name="直接连接符 13">
              <a:extLst>
                <a:ext uri="{FF2B5EF4-FFF2-40B4-BE49-F238E27FC236}">
                  <a16:creationId xmlns:a16="http://schemas.microsoft.com/office/drawing/2014/main" id="{375632D6-D2EE-301D-2A85-598DB09E33B0}"/>
                </a:ext>
              </a:extLst>
            </p:cNvPr>
            <p:cNvCxnSpPr>
              <a:cxnSpLocks/>
              <a:stCxn id="7" idx="2"/>
            </p:cNvCxnSpPr>
            <p:nvPr/>
          </p:nvCxnSpPr>
          <p:spPr>
            <a:xfrm>
              <a:off x="394281" y="1247775"/>
              <a:ext cx="11368859" cy="0"/>
            </a:xfrm>
            <a:prstGeom prst="line">
              <a:avLst/>
            </a:prstGeom>
            <a:ln w="381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7A7565E7-C1B1-5756-8361-B7B4E9AF7376}"/>
                </a:ext>
              </a:extLst>
            </p:cNvPr>
            <p:cNvSpPr/>
            <p:nvPr/>
          </p:nvSpPr>
          <p:spPr>
            <a:xfrm>
              <a:off x="359702" y="889357"/>
              <a:ext cx="69158" cy="358418"/>
            </a:xfrm>
            <a:prstGeom prst="rect">
              <a:avLst/>
            </a:prstGeom>
            <a:ln w="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 name="矩形 12">
            <a:extLst>
              <a:ext uri="{FF2B5EF4-FFF2-40B4-BE49-F238E27FC236}">
                <a16:creationId xmlns:a16="http://schemas.microsoft.com/office/drawing/2014/main" id="{FB9E2F45-63CD-BC2B-6F99-1F1A1DEC0D4D}"/>
              </a:ext>
            </a:extLst>
          </p:cNvPr>
          <p:cNvSpPr/>
          <p:nvPr/>
        </p:nvSpPr>
        <p:spPr>
          <a:xfrm>
            <a:off x="656984" y="1655289"/>
            <a:ext cx="11095991" cy="803044"/>
          </a:xfrm>
          <a:prstGeom prst="rect">
            <a:avLst/>
          </a:prstGeom>
          <a:noFill/>
          <a:ln w="28575" cmpd="sng">
            <a:solidFill>
              <a:schemeClr val="accent1">
                <a:shade val="50000"/>
              </a:schemeClr>
            </a:solidFill>
            <a:prstDash val="dash"/>
          </a:ln>
        </p:spPr>
        <p:txBody>
          <a:bodyPr wrap="square">
            <a:noAutofit/>
          </a:bodyPr>
          <a:lstStyle/>
          <a:p>
            <a:pPr indent="457200" fontAlgn="auto">
              <a:lnSpc>
                <a:spcPct val="130000"/>
              </a:lnSpc>
              <a:spcBef>
                <a:spcPts val="0"/>
              </a:spcBef>
            </a:pP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开发配电</a:t>
            </a:r>
            <a:r>
              <a:rPr lang="zh-CN" altLang="en-US" sz="1600" dirty="0">
                <a:latin typeface="微软雅黑" panose="020B0503020204020204" charset="-122"/>
                <a:ea typeface="微软雅黑" panose="020B0503020204020204" charset="-122"/>
                <a:sym typeface="微软雅黑" panose="020B0503020204020204" charset="-122"/>
              </a:rPr>
              <a:t>自动化终端</a:t>
            </a: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智能远程运维平台：全面监测及</a:t>
            </a:r>
            <a:r>
              <a:rPr lang="zh-CN" altLang="en-US" sz="1600" dirty="0">
                <a:latin typeface="微软雅黑" panose="020B0503020204020204" charset="-122"/>
                <a:ea typeface="微软雅黑" panose="020B0503020204020204" charset="-122"/>
                <a:sym typeface="微软雅黑" panose="020B0503020204020204" charset="-122"/>
              </a:rPr>
              <a:t>分析</a:t>
            </a:r>
            <a:r>
              <a:rPr lang="zh-CN" altLang="en-US" sz="1600" dirty="0">
                <a:solidFill>
                  <a:schemeClr val="tx1"/>
                </a:solidFill>
                <a:latin typeface="微软雅黑" panose="020B0503020204020204" charset="-122"/>
                <a:ea typeface="微软雅黑" panose="020B0503020204020204" charset="-122"/>
                <a:sym typeface="微软雅黑" panose="020B0503020204020204" charset="-122"/>
              </a:rPr>
              <a:t>配电设备运维数据，智能分析发现设备渐变性隐患，实现</a:t>
            </a:r>
            <a:r>
              <a:rPr lang="zh-CN" altLang="en-US" sz="1600" b="1" dirty="0">
                <a:solidFill>
                  <a:srgbClr val="FF0000"/>
                </a:solidFill>
                <a:latin typeface="微软雅黑" panose="020B0503020204020204" charset="-122"/>
                <a:ea typeface="微软雅黑" panose="020B0503020204020204" charset="-122"/>
                <a:sym typeface="微软雅黑" panose="020B0503020204020204" charset="-122"/>
              </a:rPr>
              <a:t>配电自动化终端运维数字化和智能化。</a:t>
            </a:r>
          </a:p>
        </p:txBody>
      </p:sp>
      <p:sp>
        <p:nvSpPr>
          <p:cNvPr id="13" name="MH_SubTitle_1">
            <a:extLst>
              <a:ext uri="{FF2B5EF4-FFF2-40B4-BE49-F238E27FC236}">
                <a16:creationId xmlns:a16="http://schemas.microsoft.com/office/drawing/2014/main" id="{395416C0-D065-6463-C277-E9B44BC5E1B8}"/>
              </a:ext>
            </a:extLst>
          </p:cNvPr>
          <p:cNvSpPr/>
          <p:nvPr>
            <p:custDataLst>
              <p:tags r:id="rId2"/>
            </p:custDataLst>
          </p:nvPr>
        </p:nvSpPr>
        <p:spPr>
          <a:xfrm>
            <a:off x="656984" y="2638412"/>
            <a:ext cx="1592580" cy="355600"/>
          </a:xfrm>
          <a:prstGeom prst="rect">
            <a:avLst/>
          </a:prstGeom>
          <a:solidFill>
            <a:srgbClr val="2F559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fontAlgn="ctr">
              <a:lnSpc>
                <a:spcPct val="100000"/>
              </a:lnSpc>
            </a:pPr>
            <a:r>
              <a:rPr lang="zh-CN" altLang="en-US" sz="1600" b="1" dirty="0">
                <a:solidFill>
                  <a:schemeClr val="bg1"/>
                </a:solidFill>
                <a:latin typeface="微软雅黑" panose="020B0503020204020204" charset="-122"/>
                <a:ea typeface="微软雅黑" panose="020B0503020204020204" charset="-122"/>
              </a:rPr>
              <a:t>新平台新功能：</a:t>
            </a:r>
          </a:p>
        </p:txBody>
      </p:sp>
      <p:grpSp>
        <p:nvGrpSpPr>
          <p:cNvPr id="25" name="组合 24">
            <a:extLst>
              <a:ext uri="{FF2B5EF4-FFF2-40B4-BE49-F238E27FC236}">
                <a16:creationId xmlns:a16="http://schemas.microsoft.com/office/drawing/2014/main" id="{FBA63A31-F697-8349-9692-CB1570028181}"/>
              </a:ext>
            </a:extLst>
          </p:cNvPr>
          <p:cNvGrpSpPr/>
          <p:nvPr/>
        </p:nvGrpSpPr>
        <p:grpSpPr>
          <a:xfrm>
            <a:off x="1863490" y="3324680"/>
            <a:ext cx="3481262" cy="2632493"/>
            <a:chOff x="933850" y="3449055"/>
            <a:chExt cx="3481262" cy="2632493"/>
          </a:xfrm>
        </p:grpSpPr>
        <p:sp>
          <p:nvSpPr>
            <p:cNvPr id="20" name="文本框 58">
              <a:extLst>
                <a:ext uri="{FF2B5EF4-FFF2-40B4-BE49-F238E27FC236}">
                  <a16:creationId xmlns:a16="http://schemas.microsoft.com/office/drawing/2014/main" id="{0C022FA4-ECEA-95D0-50FC-C0019A4EF12D}"/>
                </a:ext>
              </a:extLst>
            </p:cNvPr>
            <p:cNvSpPr txBox="1"/>
            <p:nvPr>
              <p:custDataLst>
                <p:tags r:id="rId3"/>
              </p:custDataLst>
            </p:nvPr>
          </p:nvSpPr>
          <p:spPr>
            <a:xfrm>
              <a:off x="933850" y="3449055"/>
              <a:ext cx="3481262" cy="332370"/>
            </a:xfrm>
            <a:prstGeom prst="roundRect">
              <a:avLst/>
            </a:prstGeom>
            <a:gradFill>
              <a:gsLst>
                <a:gs pos="0">
                  <a:srgbClr val="00B0F0"/>
                </a:gs>
                <a:gs pos="45000">
                  <a:srgbClr val="0079DE"/>
                </a:gs>
                <a:gs pos="100000">
                  <a:srgbClr val="0060BF"/>
                </a:gs>
              </a:gsLst>
              <a:lin ang="13500000" scaled="1"/>
            </a:gradFill>
            <a:ln>
              <a:solidFill>
                <a:srgbClr val="0070C0"/>
              </a:solidFill>
            </a:ln>
          </p:spPr>
          <p:txBody>
            <a:bodyPr wrap="square" rtlCol="0">
              <a:noAutofit/>
            </a:bodyPr>
            <a:lstStyle/>
            <a:p>
              <a:pPr algn="ctr"/>
              <a:r>
                <a:rPr lang="zh-CN" altLang="en-US" sz="1400" b="1" dirty="0">
                  <a:solidFill>
                    <a:schemeClr val="bg1">
                      <a:lumMod val="95000"/>
                    </a:schemeClr>
                  </a:solidFill>
                  <a:latin typeface="微软雅黑" panose="020B0503020204020204" charset="-122"/>
                  <a:ea typeface="微软雅黑" panose="020B0503020204020204" charset="-122"/>
                  <a:sym typeface="+mn-ea"/>
                </a:rPr>
                <a:t>终端设备智能巡视</a:t>
              </a:r>
            </a:p>
          </p:txBody>
        </p:sp>
        <p:sp>
          <p:nvSpPr>
            <p:cNvPr id="21" name="文本框 58">
              <a:extLst>
                <a:ext uri="{FF2B5EF4-FFF2-40B4-BE49-F238E27FC236}">
                  <a16:creationId xmlns:a16="http://schemas.microsoft.com/office/drawing/2014/main" id="{C089F3B6-45DE-03BF-D16C-860EC171AD2E}"/>
                </a:ext>
              </a:extLst>
            </p:cNvPr>
            <p:cNvSpPr txBox="1"/>
            <p:nvPr>
              <p:custDataLst>
                <p:tags r:id="rId4"/>
              </p:custDataLst>
            </p:nvPr>
          </p:nvSpPr>
          <p:spPr>
            <a:xfrm>
              <a:off x="933850" y="4024086"/>
              <a:ext cx="3481262" cy="332370"/>
            </a:xfrm>
            <a:prstGeom prst="roundRect">
              <a:avLst/>
            </a:prstGeom>
            <a:gradFill>
              <a:gsLst>
                <a:gs pos="0">
                  <a:srgbClr val="00B0F0"/>
                </a:gs>
                <a:gs pos="45000">
                  <a:srgbClr val="0079DE"/>
                </a:gs>
                <a:gs pos="100000">
                  <a:srgbClr val="0060BF"/>
                </a:gs>
              </a:gsLst>
              <a:lin ang="13500000" scaled="1"/>
            </a:gradFill>
            <a:ln>
              <a:solidFill>
                <a:srgbClr val="0070C0"/>
              </a:solidFill>
            </a:ln>
          </p:spPr>
          <p:txBody>
            <a:bodyPr wrap="square" rtlCol="0">
              <a:noAutofit/>
            </a:bodyPr>
            <a:lstStyle/>
            <a:p>
              <a:pPr algn="ctr"/>
              <a:r>
                <a:rPr lang="zh-CN" altLang="en-US" sz="1400" b="1" dirty="0">
                  <a:solidFill>
                    <a:schemeClr val="bg1">
                      <a:lumMod val="95000"/>
                    </a:schemeClr>
                  </a:solidFill>
                  <a:latin typeface="微软雅黑" panose="020B0503020204020204" charset="-122"/>
                  <a:ea typeface="微软雅黑" panose="020B0503020204020204" charset="-122"/>
                  <a:sym typeface="+mn-ea"/>
                </a:rPr>
                <a:t>潜在故障精准预测</a:t>
              </a:r>
            </a:p>
          </p:txBody>
        </p:sp>
        <p:sp>
          <p:nvSpPr>
            <p:cNvPr id="22" name="文本框 58">
              <a:extLst>
                <a:ext uri="{FF2B5EF4-FFF2-40B4-BE49-F238E27FC236}">
                  <a16:creationId xmlns:a16="http://schemas.microsoft.com/office/drawing/2014/main" id="{9045F0A1-8EF8-C666-6CC5-DBB10BF1E8B1}"/>
                </a:ext>
              </a:extLst>
            </p:cNvPr>
            <p:cNvSpPr txBox="1"/>
            <p:nvPr>
              <p:custDataLst>
                <p:tags r:id="rId5"/>
              </p:custDataLst>
            </p:nvPr>
          </p:nvSpPr>
          <p:spPr>
            <a:xfrm>
              <a:off x="933850" y="4599117"/>
              <a:ext cx="3481262" cy="332370"/>
            </a:xfrm>
            <a:prstGeom prst="roundRect">
              <a:avLst/>
            </a:prstGeom>
            <a:gradFill>
              <a:gsLst>
                <a:gs pos="0">
                  <a:srgbClr val="00B0F0"/>
                </a:gs>
                <a:gs pos="45000">
                  <a:srgbClr val="0079DE"/>
                </a:gs>
                <a:gs pos="100000">
                  <a:srgbClr val="0060BF"/>
                </a:gs>
              </a:gsLst>
              <a:lin ang="13500000" scaled="1"/>
            </a:gradFill>
            <a:ln>
              <a:solidFill>
                <a:srgbClr val="0070C0"/>
              </a:solidFill>
            </a:ln>
          </p:spPr>
          <p:txBody>
            <a:bodyPr wrap="square" rtlCol="0">
              <a:noAutofit/>
            </a:bodyPr>
            <a:lstStyle/>
            <a:p>
              <a:pPr algn="ctr"/>
              <a:r>
                <a:rPr lang="zh-CN" altLang="en-US" sz="1400" b="1" dirty="0">
                  <a:solidFill>
                    <a:schemeClr val="bg1">
                      <a:lumMod val="95000"/>
                    </a:schemeClr>
                  </a:solidFill>
                  <a:latin typeface="微软雅黑" panose="020B0503020204020204" charset="-122"/>
                  <a:ea typeface="微软雅黑" panose="020B0503020204020204" charset="-122"/>
                  <a:sym typeface="+mn-ea"/>
                </a:rPr>
                <a:t>已发故障远程运维</a:t>
              </a:r>
            </a:p>
          </p:txBody>
        </p:sp>
        <p:sp>
          <p:nvSpPr>
            <p:cNvPr id="23" name="文本框 58">
              <a:extLst>
                <a:ext uri="{FF2B5EF4-FFF2-40B4-BE49-F238E27FC236}">
                  <a16:creationId xmlns:a16="http://schemas.microsoft.com/office/drawing/2014/main" id="{8C6F0B40-6F08-628D-3145-3E2C1AA8B9C5}"/>
                </a:ext>
              </a:extLst>
            </p:cNvPr>
            <p:cNvSpPr txBox="1"/>
            <p:nvPr>
              <p:custDataLst>
                <p:tags r:id="rId6"/>
              </p:custDataLst>
            </p:nvPr>
          </p:nvSpPr>
          <p:spPr>
            <a:xfrm>
              <a:off x="933850" y="5174148"/>
              <a:ext cx="3481262" cy="332370"/>
            </a:xfrm>
            <a:prstGeom prst="roundRect">
              <a:avLst/>
            </a:prstGeom>
            <a:gradFill>
              <a:gsLst>
                <a:gs pos="0">
                  <a:srgbClr val="00B0F0"/>
                </a:gs>
                <a:gs pos="45000">
                  <a:srgbClr val="0079DE"/>
                </a:gs>
                <a:gs pos="100000">
                  <a:srgbClr val="0060BF"/>
                </a:gs>
              </a:gsLst>
              <a:lin ang="13500000" scaled="1"/>
            </a:gradFill>
            <a:ln>
              <a:solidFill>
                <a:srgbClr val="0070C0"/>
              </a:solidFill>
            </a:ln>
          </p:spPr>
          <p:txBody>
            <a:bodyPr wrap="square" rtlCol="0">
              <a:noAutofit/>
            </a:bodyPr>
            <a:lstStyle/>
            <a:p>
              <a:pPr algn="ctr"/>
              <a:r>
                <a:rPr lang="zh-CN" altLang="en-US" sz="1400" b="1" dirty="0">
                  <a:solidFill>
                    <a:schemeClr val="bg1">
                      <a:lumMod val="95000"/>
                    </a:schemeClr>
                  </a:solidFill>
                  <a:latin typeface="微软雅黑" panose="020B0503020204020204" charset="-122"/>
                  <a:ea typeface="微软雅黑" panose="020B0503020204020204" charset="-122"/>
                  <a:sym typeface="+mn-ea"/>
                </a:rPr>
                <a:t>健康报告按需生成</a:t>
              </a:r>
            </a:p>
          </p:txBody>
        </p:sp>
        <p:sp>
          <p:nvSpPr>
            <p:cNvPr id="24" name="文本框 58">
              <a:extLst>
                <a:ext uri="{FF2B5EF4-FFF2-40B4-BE49-F238E27FC236}">
                  <a16:creationId xmlns:a16="http://schemas.microsoft.com/office/drawing/2014/main" id="{6D27C6EF-FBA1-AD5B-3CBB-8C7C689A6C02}"/>
                </a:ext>
              </a:extLst>
            </p:cNvPr>
            <p:cNvSpPr txBox="1"/>
            <p:nvPr>
              <p:custDataLst>
                <p:tags r:id="rId7"/>
              </p:custDataLst>
            </p:nvPr>
          </p:nvSpPr>
          <p:spPr>
            <a:xfrm>
              <a:off x="933850" y="5749178"/>
              <a:ext cx="3481262" cy="332370"/>
            </a:xfrm>
            <a:prstGeom prst="roundRect">
              <a:avLst/>
            </a:prstGeom>
            <a:gradFill>
              <a:gsLst>
                <a:gs pos="0">
                  <a:srgbClr val="00B0F0"/>
                </a:gs>
                <a:gs pos="45000">
                  <a:srgbClr val="0079DE"/>
                </a:gs>
                <a:gs pos="100000">
                  <a:srgbClr val="0060BF"/>
                </a:gs>
              </a:gsLst>
              <a:lin ang="13500000" scaled="1"/>
            </a:gradFill>
            <a:ln>
              <a:solidFill>
                <a:srgbClr val="0070C0"/>
              </a:solidFill>
            </a:ln>
          </p:spPr>
          <p:txBody>
            <a:bodyPr wrap="square" rtlCol="0">
              <a:noAutofit/>
            </a:bodyPr>
            <a:lstStyle/>
            <a:p>
              <a:pPr algn="ctr"/>
              <a:r>
                <a:rPr lang="zh-CN" altLang="en-US" sz="1400" b="1" dirty="0">
                  <a:solidFill>
                    <a:schemeClr val="bg1">
                      <a:lumMod val="95000"/>
                    </a:schemeClr>
                  </a:solidFill>
                  <a:latin typeface="微软雅黑" panose="020B0503020204020204" charset="-122"/>
                  <a:ea typeface="微软雅黑" panose="020B0503020204020204" charset="-122"/>
                  <a:sym typeface="+mn-ea"/>
                </a:rPr>
                <a:t>运维工单智能派发</a:t>
              </a:r>
            </a:p>
          </p:txBody>
        </p:sp>
      </p:grpSp>
      <p:pic>
        <p:nvPicPr>
          <p:cNvPr id="2" name="图片 1">
            <a:extLst>
              <a:ext uri="{FF2B5EF4-FFF2-40B4-BE49-F238E27FC236}">
                <a16:creationId xmlns:a16="http://schemas.microsoft.com/office/drawing/2014/main" id="{6FA9B964-07C8-4DA0-DEA2-F81A88CADCEA}"/>
              </a:ext>
            </a:extLst>
          </p:cNvPr>
          <p:cNvPicPr>
            <a:picLocks noChangeAspect="1"/>
          </p:cNvPicPr>
          <p:nvPr/>
        </p:nvPicPr>
        <p:blipFill>
          <a:blip r:embed="rId10"/>
          <a:stretch>
            <a:fillRect/>
          </a:stretch>
        </p:blipFill>
        <p:spPr>
          <a:xfrm>
            <a:off x="5751576" y="2506274"/>
            <a:ext cx="5308104" cy="4269305"/>
          </a:xfrm>
          <a:prstGeom prst="rect">
            <a:avLst/>
          </a:prstGeom>
        </p:spPr>
      </p:pic>
    </p:spTree>
    <p:extLst>
      <p:ext uri="{BB962C8B-B14F-4D97-AF65-F5344CB8AC3E}">
        <p14:creationId xmlns:p14="http://schemas.microsoft.com/office/powerpoint/2010/main" val="2942968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E01CB-C325-9426-0E87-50791B6363E3}"/>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2A485155-86C5-9887-0109-0C61B79888AE}"/>
              </a:ext>
            </a:extLst>
          </p:cNvPr>
          <p:cNvSpPr txBox="1"/>
          <p:nvPr/>
        </p:nvSpPr>
        <p:spPr>
          <a:xfrm>
            <a:off x="534035" y="333375"/>
            <a:ext cx="11345545" cy="398780"/>
          </a:xfrm>
          <a:prstGeom prst="rect">
            <a:avLst/>
          </a:prstGeom>
          <a:noFill/>
        </p:spPr>
        <p:txBody>
          <a:bodyPr wrap="square" rtlCol="0" anchor="t">
            <a:spAutoFit/>
          </a:bodyPr>
          <a:lstStyle/>
          <a:p>
            <a:r>
              <a:rPr lang="en-US" altLang="zh-CN" sz="2000" b="1">
                <a:solidFill>
                  <a:schemeClr val="tx1">
                    <a:lumMod val="50000"/>
                    <a:lumOff val="50000"/>
                  </a:schemeClr>
                </a:solidFill>
                <a:sym typeface="+mn-ea"/>
              </a:rPr>
              <a:t>  </a:t>
            </a:r>
          </a:p>
        </p:txBody>
      </p:sp>
      <p:sp>
        <p:nvSpPr>
          <p:cNvPr id="6" name="文本框 5">
            <a:extLst>
              <a:ext uri="{FF2B5EF4-FFF2-40B4-BE49-F238E27FC236}">
                <a16:creationId xmlns:a16="http://schemas.microsoft.com/office/drawing/2014/main" id="{F6C8414F-12AB-A29E-FB9D-0377538E3B8C}"/>
              </a:ext>
            </a:extLst>
          </p:cNvPr>
          <p:cNvSpPr txBox="1"/>
          <p:nvPr>
            <p:custDataLst>
              <p:tags r:id="rId1"/>
            </p:custDataLst>
          </p:nvPr>
        </p:nvSpPr>
        <p:spPr>
          <a:xfrm>
            <a:off x="471805" y="377825"/>
            <a:ext cx="11345545" cy="460375"/>
          </a:xfrm>
          <a:prstGeom prst="rect">
            <a:avLst/>
          </a:prstGeom>
          <a:noFill/>
        </p:spPr>
        <p:txBody>
          <a:bodyPr wrap="square" rtlCol="0" anchor="t">
            <a:spAutoFit/>
          </a:bodyPr>
          <a:lstStyle/>
          <a:p>
            <a:r>
              <a:rPr lang="zh-CN" altLang="en-US" sz="2400" b="1" dirty="0">
                <a:solidFill>
                  <a:srgbClr val="002060"/>
                </a:solidFill>
                <a:sym typeface="+mn-ea"/>
              </a:rPr>
              <a:t>目录</a:t>
            </a:r>
            <a:endParaRPr lang="zh-CN" altLang="en-US" sz="2400" b="1" dirty="0">
              <a:solidFill>
                <a:schemeClr val="tx1">
                  <a:lumMod val="65000"/>
                  <a:lumOff val="35000"/>
                </a:schemeClr>
              </a:solidFill>
              <a:sym typeface="+mn-ea"/>
            </a:endParaRPr>
          </a:p>
        </p:txBody>
      </p:sp>
      <p:grpSp>
        <p:nvGrpSpPr>
          <p:cNvPr id="13" name="组合 15">
            <a:extLst>
              <a:ext uri="{FF2B5EF4-FFF2-40B4-BE49-F238E27FC236}">
                <a16:creationId xmlns:a16="http://schemas.microsoft.com/office/drawing/2014/main" id="{2E78076F-04F9-7D41-EFCA-1D569BF8E981}"/>
              </a:ext>
            </a:extLst>
          </p:cNvPr>
          <p:cNvGrpSpPr/>
          <p:nvPr>
            <p:custDataLst>
              <p:tags r:id="rId2"/>
            </p:custDataLst>
          </p:nvPr>
        </p:nvGrpSpPr>
        <p:grpSpPr>
          <a:xfrm>
            <a:off x="2418715" y="2741930"/>
            <a:ext cx="7643495" cy="681355"/>
            <a:chOff x="3809" y="3688"/>
            <a:chExt cx="12037" cy="1073"/>
          </a:xfrm>
        </p:grpSpPr>
        <p:sp>
          <p:nvSpPr>
            <p:cNvPr id="14" name="Rectangle 8">
              <a:extLst>
                <a:ext uri="{FF2B5EF4-FFF2-40B4-BE49-F238E27FC236}">
                  <a16:creationId xmlns:a16="http://schemas.microsoft.com/office/drawing/2014/main" id="{4577D06C-D63B-C51D-22E0-5FCF76642C91}"/>
                </a:ext>
              </a:extLst>
            </p:cNvPr>
            <p:cNvSpPr/>
            <p:nvPr>
              <p:custDataLst>
                <p:tags r:id="rId18"/>
              </p:custDataLst>
            </p:nvPr>
          </p:nvSpPr>
          <p:spPr>
            <a:xfrm>
              <a:off x="4394" y="3688"/>
              <a:ext cx="11452" cy="1072"/>
            </a:xfrm>
            <a:prstGeom prst="rect">
              <a:avLst/>
            </a:prstGeom>
            <a:solidFill>
              <a:srgbClr val="D9D9D9"/>
            </a:solidFill>
            <a:ln w="9525">
              <a:noFill/>
            </a:ln>
          </p:spPr>
          <p:txBody>
            <a:bodyPr wrap="none" anchor="ctr" anchorCtr="0"/>
            <a:lstStyle/>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15" name="Freeform 9">
              <a:extLst>
                <a:ext uri="{FF2B5EF4-FFF2-40B4-BE49-F238E27FC236}">
                  <a16:creationId xmlns:a16="http://schemas.microsoft.com/office/drawing/2014/main" id="{8491AD6B-A97C-95BB-5DBE-66095608272B}"/>
                </a:ext>
              </a:extLst>
            </p:cNvPr>
            <p:cNvSpPr>
              <a:spLocks noChangeArrowheads="1"/>
            </p:cNvSpPr>
            <p:nvPr>
              <p:custDataLst>
                <p:tags r:id="rId19"/>
              </p:custDataLst>
            </p:nvPr>
          </p:nvSpPr>
          <p:spPr bwMode="auto">
            <a:xfrm>
              <a:off x="3809" y="3688"/>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7" name="Text Box 10">
              <a:extLst>
                <a:ext uri="{FF2B5EF4-FFF2-40B4-BE49-F238E27FC236}">
                  <a16:creationId xmlns:a16="http://schemas.microsoft.com/office/drawing/2014/main" id="{0B50CD79-8358-13A4-1C24-E324B7C80335}"/>
                </a:ext>
              </a:extLst>
            </p:cNvPr>
            <p:cNvSpPr txBox="1">
              <a:spLocks noChangeArrowheads="1"/>
            </p:cNvSpPr>
            <p:nvPr>
              <p:custDataLst>
                <p:tags r:id="rId20"/>
              </p:custDataLst>
            </p:nvPr>
          </p:nvSpPr>
          <p:spPr bwMode="auto">
            <a:xfrm>
              <a:off x="4171" y="3890"/>
              <a:ext cx="1103"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二</a:t>
              </a:r>
            </a:p>
          </p:txBody>
        </p:sp>
        <p:sp>
          <p:nvSpPr>
            <p:cNvPr id="25" name="Text Box 6">
              <a:extLst>
                <a:ext uri="{FF2B5EF4-FFF2-40B4-BE49-F238E27FC236}">
                  <a16:creationId xmlns:a16="http://schemas.microsoft.com/office/drawing/2014/main" id="{3D613479-71A0-3E42-4585-C95680134CE6}"/>
                </a:ext>
              </a:extLst>
            </p:cNvPr>
            <p:cNvSpPr txBox="1"/>
            <p:nvPr>
              <p:custDataLst>
                <p:tags r:id="rId21"/>
              </p:custDataLst>
            </p:nvPr>
          </p:nvSpPr>
          <p:spPr>
            <a:xfrm>
              <a:off x="7489" y="3978"/>
              <a:ext cx="7495" cy="628"/>
            </a:xfrm>
            <a:prstGeom prst="rect">
              <a:avLst/>
            </a:prstGeom>
            <a:noFill/>
            <a:ln w="9525">
              <a:noFill/>
            </a:ln>
          </p:spPr>
          <p:txBody>
            <a:bodyPr anchor="t" anchorCtr="0">
              <a:spAutoFit/>
            </a:bodyPr>
            <a:lstStyle/>
            <a:p>
              <a:pPr latinLnBrk="1"/>
              <a:r>
                <a:rPr lang="zh-CN" altLang="en-US" sz="2000" b="1" dirty="0">
                  <a:solidFill>
                    <a:srgbClr val="A6A6A6"/>
                  </a:solidFill>
                  <a:latin typeface="微软雅黑" panose="020B0503020204020204" charset="-122"/>
                  <a:ea typeface="微软雅黑" panose="020B0503020204020204" charset="-122"/>
                  <a:sym typeface="华文楷体" panose="02010600040101010101" pitchFamily="2" charset="-122"/>
                </a:rPr>
                <a:t>方案目的</a:t>
              </a:r>
            </a:p>
          </p:txBody>
        </p:sp>
      </p:grpSp>
      <p:grpSp>
        <p:nvGrpSpPr>
          <p:cNvPr id="26" name="组合 16">
            <a:extLst>
              <a:ext uri="{FF2B5EF4-FFF2-40B4-BE49-F238E27FC236}">
                <a16:creationId xmlns:a16="http://schemas.microsoft.com/office/drawing/2014/main" id="{74272037-3988-4E44-F306-FDEC5E4A3351}"/>
              </a:ext>
            </a:extLst>
          </p:cNvPr>
          <p:cNvGrpSpPr/>
          <p:nvPr>
            <p:custDataLst>
              <p:tags r:id="rId3"/>
            </p:custDataLst>
          </p:nvPr>
        </p:nvGrpSpPr>
        <p:grpSpPr>
          <a:xfrm>
            <a:off x="2419985" y="3740150"/>
            <a:ext cx="7642225" cy="681355"/>
            <a:chOff x="3809" y="5240"/>
            <a:chExt cx="12035" cy="1073"/>
          </a:xfrm>
        </p:grpSpPr>
        <p:sp>
          <p:nvSpPr>
            <p:cNvPr id="27" name="Rectangle 8">
              <a:extLst>
                <a:ext uri="{FF2B5EF4-FFF2-40B4-BE49-F238E27FC236}">
                  <a16:creationId xmlns:a16="http://schemas.microsoft.com/office/drawing/2014/main" id="{B537AD38-1484-D7F2-5C1C-EE7F3250A620}"/>
                </a:ext>
              </a:extLst>
            </p:cNvPr>
            <p:cNvSpPr/>
            <p:nvPr>
              <p:custDataLst>
                <p:tags r:id="rId14"/>
              </p:custDataLst>
            </p:nvPr>
          </p:nvSpPr>
          <p:spPr>
            <a:xfrm>
              <a:off x="4394" y="5240"/>
              <a:ext cx="11450" cy="1073"/>
            </a:xfrm>
            <a:prstGeom prst="rect">
              <a:avLst/>
            </a:prstGeom>
            <a:solidFill>
              <a:srgbClr val="D9D9D9"/>
            </a:solidFill>
            <a:ln w="9525">
              <a:noFill/>
            </a:ln>
          </p:spPr>
          <p:txBody>
            <a:bodyPr wrap="none" anchor="ctr" anchorCtr="0"/>
            <a:lstStyle/>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28" name="Freeform 9">
              <a:extLst>
                <a:ext uri="{FF2B5EF4-FFF2-40B4-BE49-F238E27FC236}">
                  <a16:creationId xmlns:a16="http://schemas.microsoft.com/office/drawing/2014/main" id="{918BAD4B-4B68-5337-6CCB-9D4291CEB5FC}"/>
                </a:ext>
              </a:extLst>
            </p:cNvPr>
            <p:cNvSpPr>
              <a:spLocks noChangeArrowheads="1"/>
            </p:cNvSpPr>
            <p:nvPr>
              <p:custDataLst>
                <p:tags r:id="rId15"/>
              </p:custDataLst>
            </p:nvPr>
          </p:nvSpPr>
          <p:spPr bwMode="auto">
            <a:xfrm>
              <a:off x="3809" y="5240"/>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29" name="Text Box 10">
              <a:extLst>
                <a:ext uri="{FF2B5EF4-FFF2-40B4-BE49-F238E27FC236}">
                  <a16:creationId xmlns:a16="http://schemas.microsoft.com/office/drawing/2014/main" id="{10422FF8-BD26-6AA8-AC2A-605D93C36F96}"/>
                </a:ext>
              </a:extLst>
            </p:cNvPr>
            <p:cNvSpPr txBox="1">
              <a:spLocks noChangeArrowheads="1"/>
            </p:cNvSpPr>
            <p:nvPr>
              <p:custDataLst>
                <p:tags r:id="rId16"/>
              </p:custDataLst>
            </p:nvPr>
          </p:nvSpPr>
          <p:spPr bwMode="auto">
            <a:xfrm>
              <a:off x="4234" y="5440"/>
              <a:ext cx="975"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三</a:t>
              </a:r>
            </a:p>
          </p:txBody>
        </p:sp>
        <p:sp>
          <p:nvSpPr>
            <p:cNvPr id="30" name="Text Box 6">
              <a:extLst>
                <a:ext uri="{FF2B5EF4-FFF2-40B4-BE49-F238E27FC236}">
                  <a16:creationId xmlns:a16="http://schemas.microsoft.com/office/drawing/2014/main" id="{4A960C79-F62A-EE01-1A9F-4959C675C9B7}"/>
                </a:ext>
              </a:extLst>
            </p:cNvPr>
            <p:cNvSpPr txBox="1"/>
            <p:nvPr>
              <p:custDataLst>
                <p:tags r:id="rId17"/>
              </p:custDataLst>
            </p:nvPr>
          </p:nvSpPr>
          <p:spPr>
            <a:xfrm>
              <a:off x="7489" y="5510"/>
              <a:ext cx="7495" cy="628"/>
            </a:xfrm>
            <a:prstGeom prst="rect">
              <a:avLst/>
            </a:prstGeom>
            <a:noFill/>
            <a:ln w="9525">
              <a:noFill/>
            </a:ln>
          </p:spPr>
          <p:txBody>
            <a:bodyPr anchor="t" anchorCtr="0">
              <a:spAutoFit/>
            </a:bodyPr>
            <a:lstStyle/>
            <a:p>
              <a:pPr latinLnBrk="1">
                <a:buClrTx/>
                <a:buSzTx/>
                <a:buFontTx/>
              </a:pPr>
              <a:r>
                <a:rPr lang="zh-CN" altLang="en-US" sz="2000" b="1" dirty="0">
                  <a:latin typeface="微软雅黑" panose="020B0503020204020204" charset="-122"/>
                  <a:ea typeface="微软雅黑" panose="020B0503020204020204" charset="-122"/>
                  <a:sym typeface="+mn-ea"/>
                </a:rPr>
                <a:t>关键技术方案</a:t>
              </a:r>
            </a:p>
          </p:txBody>
        </p:sp>
      </p:grpSp>
      <p:grpSp>
        <p:nvGrpSpPr>
          <p:cNvPr id="31" name="组合 14">
            <a:extLst>
              <a:ext uri="{FF2B5EF4-FFF2-40B4-BE49-F238E27FC236}">
                <a16:creationId xmlns:a16="http://schemas.microsoft.com/office/drawing/2014/main" id="{B4B34CC9-4212-5DE3-D595-AFEA342C7BF1}"/>
              </a:ext>
            </a:extLst>
          </p:cNvPr>
          <p:cNvGrpSpPr/>
          <p:nvPr>
            <p:custDataLst>
              <p:tags r:id="rId4"/>
            </p:custDataLst>
          </p:nvPr>
        </p:nvGrpSpPr>
        <p:grpSpPr>
          <a:xfrm>
            <a:off x="2418715" y="1743710"/>
            <a:ext cx="7643495" cy="680720"/>
            <a:chOff x="3809" y="2136"/>
            <a:chExt cx="12037" cy="1072"/>
          </a:xfrm>
        </p:grpSpPr>
        <p:sp>
          <p:nvSpPr>
            <p:cNvPr id="32" name="Rectangle 8">
              <a:extLst>
                <a:ext uri="{FF2B5EF4-FFF2-40B4-BE49-F238E27FC236}">
                  <a16:creationId xmlns:a16="http://schemas.microsoft.com/office/drawing/2014/main" id="{DF61D986-F656-1BEA-FD39-C521AE4D4071}"/>
                </a:ext>
              </a:extLst>
            </p:cNvPr>
            <p:cNvSpPr/>
            <p:nvPr>
              <p:custDataLst>
                <p:tags r:id="rId10"/>
              </p:custDataLst>
            </p:nvPr>
          </p:nvSpPr>
          <p:spPr>
            <a:xfrm>
              <a:off x="4394" y="2136"/>
              <a:ext cx="11452" cy="1072"/>
            </a:xfrm>
            <a:prstGeom prst="rect">
              <a:avLst/>
            </a:prstGeom>
            <a:solidFill>
              <a:srgbClr val="D9D9D9"/>
            </a:solidFill>
            <a:ln w="9525">
              <a:noFill/>
            </a:ln>
          </p:spPr>
          <p:txBody>
            <a:bodyPr wrap="none" anchor="ctr" anchorCtr="0"/>
            <a:lstStyle/>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33" name="Freeform 9">
              <a:extLst>
                <a:ext uri="{FF2B5EF4-FFF2-40B4-BE49-F238E27FC236}">
                  <a16:creationId xmlns:a16="http://schemas.microsoft.com/office/drawing/2014/main" id="{BC6EFAD2-BEB0-3F87-CF52-178E022E417F}"/>
                </a:ext>
              </a:extLst>
            </p:cNvPr>
            <p:cNvSpPr>
              <a:spLocks noChangeArrowheads="1"/>
            </p:cNvSpPr>
            <p:nvPr>
              <p:custDataLst>
                <p:tags r:id="rId11"/>
              </p:custDataLst>
            </p:nvPr>
          </p:nvSpPr>
          <p:spPr bwMode="auto">
            <a:xfrm>
              <a:off x="3809" y="2136"/>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34" name="Text Box 10">
              <a:extLst>
                <a:ext uri="{FF2B5EF4-FFF2-40B4-BE49-F238E27FC236}">
                  <a16:creationId xmlns:a16="http://schemas.microsoft.com/office/drawing/2014/main" id="{00B6B19D-C1CA-9944-3F0E-A7DE1845EE6A}"/>
                </a:ext>
              </a:extLst>
            </p:cNvPr>
            <p:cNvSpPr txBox="1">
              <a:spLocks noChangeArrowheads="1"/>
            </p:cNvSpPr>
            <p:nvPr>
              <p:custDataLst>
                <p:tags r:id="rId12"/>
              </p:custDataLst>
            </p:nvPr>
          </p:nvSpPr>
          <p:spPr bwMode="auto">
            <a:xfrm>
              <a:off x="4171" y="2338"/>
              <a:ext cx="1103"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一</a:t>
              </a:r>
            </a:p>
          </p:txBody>
        </p:sp>
        <p:sp>
          <p:nvSpPr>
            <p:cNvPr id="35" name="Text Box 6">
              <a:extLst>
                <a:ext uri="{FF2B5EF4-FFF2-40B4-BE49-F238E27FC236}">
                  <a16:creationId xmlns:a16="http://schemas.microsoft.com/office/drawing/2014/main" id="{3D8FA4B7-5593-7C89-0980-71551C8B68AC}"/>
                </a:ext>
              </a:extLst>
            </p:cNvPr>
            <p:cNvSpPr txBox="1"/>
            <p:nvPr>
              <p:custDataLst>
                <p:tags r:id="rId13"/>
              </p:custDataLst>
            </p:nvPr>
          </p:nvSpPr>
          <p:spPr>
            <a:xfrm>
              <a:off x="7489" y="2426"/>
              <a:ext cx="7495" cy="628"/>
            </a:xfrm>
            <a:prstGeom prst="rect">
              <a:avLst/>
            </a:prstGeom>
            <a:noFill/>
            <a:ln w="9525">
              <a:noFill/>
            </a:ln>
          </p:spPr>
          <p:txBody>
            <a:bodyPr anchor="t" anchorCtr="0">
              <a:spAutoFit/>
            </a:bodyPr>
            <a:lstStyle/>
            <a:p>
              <a:pPr algn="l" latinLnBrk="1">
                <a:buClrTx/>
                <a:buSzTx/>
                <a:buFontTx/>
              </a:pPr>
              <a:r>
                <a:rPr lang="zh-CN" altLang="en-US" sz="2000" b="1" dirty="0">
                  <a:solidFill>
                    <a:srgbClr val="A6A6A6"/>
                  </a:solidFill>
                  <a:latin typeface="微软雅黑" panose="020B0503020204020204" charset="-122"/>
                  <a:ea typeface="微软雅黑" panose="020B0503020204020204" charset="-122"/>
                  <a:sym typeface="+mn-ea"/>
                </a:rPr>
                <a:t>方案背景</a:t>
              </a:r>
            </a:p>
          </p:txBody>
        </p:sp>
      </p:grpSp>
      <p:grpSp>
        <p:nvGrpSpPr>
          <p:cNvPr id="36" name="组合 17">
            <a:extLst>
              <a:ext uri="{FF2B5EF4-FFF2-40B4-BE49-F238E27FC236}">
                <a16:creationId xmlns:a16="http://schemas.microsoft.com/office/drawing/2014/main" id="{0E4CC10F-63F8-047C-188F-1B06C2AE0B3B}"/>
              </a:ext>
            </a:extLst>
          </p:cNvPr>
          <p:cNvGrpSpPr/>
          <p:nvPr>
            <p:custDataLst>
              <p:tags r:id="rId5"/>
            </p:custDataLst>
          </p:nvPr>
        </p:nvGrpSpPr>
        <p:grpSpPr>
          <a:xfrm>
            <a:off x="2419985" y="4738370"/>
            <a:ext cx="7642225" cy="681355"/>
            <a:chOff x="3754" y="6775"/>
            <a:chExt cx="12035" cy="1073"/>
          </a:xfrm>
        </p:grpSpPr>
        <p:sp>
          <p:nvSpPr>
            <p:cNvPr id="37" name="Rectangle 8">
              <a:extLst>
                <a:ext uri="{FF2B5EF4-FFF2-40B4-BE49-F238E27FC236}">
                  <a16:creationId xmlns:a16="http://schemas.microsoft.com/office/drawing/2014/main" id="{472DB224-390D-311C-2BB8-FAABAF2DD225}"/>
                </a:ext>
              </a:extLst>
            </p:cNvPr>
            <p:cNvSpPr/>
            <p:nvPr>
              <p:custDataLst>
                <p:tags r:id="rId6"/>
              </p:custDataLst>
            </p:nvPr>
          </p:nvSpPr>
          <p:spPr>
            <a:xfrm>
              <a:off x="4339" y="6775"/>
              <a:ext cx="11450" cy="1073"/>
            </a:xfrm>
            <a:prstGeom prst="rect">
              <a:avLst/>
            </a:prstGeom>
            <a:solidFill>
              <a:srgbClr val="D9D9D9"/>
            </a:solidFill>
            <a:ln w="9525">
              <a:noFill/>
            </a:ln>
          </p:spPr>
          <p:txBody>
            <a:bodyPr wrap="none" anchor="ctr" anchorCtr="0"/>
            <a:lstStyle/>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38" name="Freeform 9">
              <a:extLst>
                <a:ext uri="{FF2B5EF4-FFF2-40B4-BE49-F238E27FC236}">
                  <a16:creationId xmlns:a16="http://schemas.microsoft.com/office/drawing/2014/main" id="{89731922-03BE-7362-619E-C78699AD7F6B}"/>
                </a:ext>
              </a:extLst>
            </p:cNvPr>
            <p:cNvSpPr>
              <a:spLocks noChangeArrowheads="1"/>
            </p:cNvSpPr>
            <p:nvPr>
              <p:custDataLst>
                <p:tags r:id="rId7"/>
              </p:custDataLst>
            </p:nvPr>
          </p:nvSpPr>
          <p:spPr bwMode="auto">
            <a:xfrm>
              <a:off x="3754" y="6775"/>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39" name="Text Box 10">
              <a:extLst>
                <a:ext uri="{FF2B5EF4-FFF2-40B4-BE49-F238E27FC236}">
                  <a16:creationId xmlns:a16="http://schemas.microsoft.com/office/drawing/2014/main" id="{C4B19A0A-2B34-6FFA-B932-0D99833967D5}"/>
                </a:ext>
              </a:extLst>
            </p:cNvPr>
            <p:cNvSpPr txBox="1">
              <a:spLocks noChangeArrowheads="1"/>
            </p:cNvSpPr>
            <p:nvPr>
              <p:custDataLst>
                <p:tags r:id="rId8"/>
              </p:custDataLst>
            </p:nvPr>
          </p:nvSpPr>
          <p:spPr bwMode="auto">
            <a:xfrm>
              <a:off x="4179" y="6975"/>
              <a:ext cx="975"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四</a:t>
              </a:r>
            </a:p>
          </p:txBody>
        </p:sp>
        <p:sp>
          <p:nvSpPr>
            <p:cNvPr id="40" name="Text Box 6">
              <a:extLst>
                <a:ext uri="{FF2B5EF4-FFF2-40B4-BE49-F238E27FC236}">
                  <a16:creationId xmlns:a16="http://schemas.microsoft.com/office/drawing/2014/main" id="{5ABC1695-3434-AD7D-1D9E-140A589F9BAF}"/>
                </a:ext>
              </a:extLst>
            </p:cNvPr>
            <p:cNvSpPr txBox="1"/>
            <p:nvPr>
              <p:custDataLst>
                <p:tags r:id="rId9"/>
              </p:custDataLst>
            </p:nvPr>
          </p:nvSpPr>
          <p:spPr>
            <a:xfrm>
              <a:off x="7434" y="7087"/>
              <a:ext cx="7495" cy="628"/>
            </a:xfrm>
            <a:prstGeom prst="rect">
              <a:avLst/>
            </a:prstGeom>
            <a:noFill/>
            <a:ln w="9525">
              <a:noFill/>
            </a:ln>
          </p:spPr>
          <p:txBody>
            <a:bodyPr anchor="t" anchorCtr="0">
              <a:spAutoFit/>
            </a:bodyPr>
            <a:lstStyle/>
            <a:p>
              <a:pPr algn="l" latinLnBrk="1">
                <a:buClrTx/>
                <a:buSzTx/>
                <a:buFontTx/>
              </a:pPr>
              <a:r>
                <a:rPr lang="zh-CN" altLang="en-US" sz="2000" b="1" dirty="0">
                  <a:solidFill>
                    <a:srgbClr val="A6A6A6"/>
                  </a:solidFill>
                  <a:latin typeface="微软雅黑" panose="020B0503020204020204" charset="-122"/>
                  <a:ea typeface="微软雅黑" panose="020B0503020204020204" charset="-122"/>
                  <a:sym typeface="+mn-ea"/>
                </a:rPr>
                <a:t>建设成效</a:t>
              </a:r>
            </a:p>
          </p:txBody>
        </p:sp>
      </p:grpSp>
    </p:spTree>
    <p:extLst>
      <p:ext uri="{BB962C8B-B14F-4D97-AF65-F5344CB8AC3E}">
        <p14:creationId xmlns:p14="http://schemas.microsoft.com/office/powerpoint/2010/main" val="2953213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B3178-3429-EA9E-49C7-A867162321F7}"/>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D1AF0D63-91BF-A6D5-D8DC-C8D8677C96F8}"/>
              </a:ext>
            </a:extLst>
          </p:cNvPr>
          <p:cNvPicPr>
            <a:picLocks noChangeAspect="1"/>
          </p:cNvPicPr>
          <p:nvPr/>
        </p:nvPicPr>
        <p:blipFill>
          <a:blip r:embed="rId14"/>
          <a:stretch>
            <a:fillRect/>
          </a:stretch>
        </p:blipFill>
        <p:spPr>
          <a:xfrm>
            <a:off x="2525360" y="2631736"/>
            <a:ext cx="6742054" cy="3878530"/>
          </a:xfrm>
          <a:prstGeom prst="rect">
            <a:avLst/>
          </a:prstGeom>
        </p:spPr>
      </p:pic>
      <p:sp>
        <p:nvSpPr>
          <p:cNvPr id="3" name="文本框 2">
            <a:extLst>
              <a:ext uri="{FF2B5EF4-FFF2-40B4-BE49-F238E27FC236}">
                <a16:creationId xmlns:a16="http://schemas.microsoft.com/office/drawing/2014/main" id="{B96E44DF-7A89-4C6B-5A68-15732013D8AE}"/>
              </a:ext>
            </a:extLst>
          </p:cNvPr>
          <p:cNvSpPr txBox="1"/>
          <p:nvPr/>
        </p:nvSpPr>
        <p:spPr>
          <a:xfrm>
            <a:off x="534035" y="333375"/>
            <a:ext cx="11345545" cy="398780"/>
          </a:xfrm>
          <a:prstGeom prst="rect">
            <a:avLst/>
          </a:prstGeom>
          <a:noFill/>
        </p:spPr>
        <p:txBody>
          <a:bodyPr wrap="square" rtlCol="0" anchor="t">
            <a:spAutoFit/>
          </a:bodyPr>
          <a:lstStyle/>
          <a:p>
            <a:r>
              <a:rPr lang="en-US" altLang="zh-CN" sz="2000" b="1">
                <a:solidFill>
                  <a:schemeClr val="tx1">
                    <a:lumMod val="50000"/>
                    <a:lumOff val="50000"/>
                  </a:schemeClr>
                </a:solidFill>
                <a:sym typeface="+mn-ea"/>
              </a:rPr>
              <a:t>  </a:t>
            </a:r>
          </a:p>
        </p:txBody>
      </p:sp>
      <p:sp>
        <p:nvSpPr>
          <p:cNvPr id="6" name="文本框 5">
            <a:extLst>
              <a:ext uri="{FF2B5EF4-FFF2-40B4-BE49-F238E27FC236}">
                <a16:creationId xmlns:a16="http://schemas.microsoft.com/office/drawing/2014/main" id="{B31ABB3D-84BD-0145-C518-D46409001043}"/>
              </a:ext>
            </a:extLst>
          </p:cNvPr>
          <p:cNvSpPr txBox="1"/>
          <p:nvPr>
            <p:custDataLst>
              <p:tags r:id="rId1"/>
            </p:custDataLst>
          </p:nvPr>
        </p:nvSpPr>
        <p:spPr>
          <a:xfrm>
            <a:off x="471805" y="377825"/>
            <a:ext cx="11345545" cy="460375"/>
          </a:xfrm>
          <a:prstGeom prst="rect">
            <a:avLst/>
          </a:prstGeom>
          <a:noFill/>
        </p:spPr>
        <p:txBody>
          <a:bodyPr wrap="square" rtlCol="0" anchor="t">
            <a:spAutoFit/>
          </a:bodyPr>
          <a:lstStyle/>
          <a:p>
            <a:r>
              <a:rPr lang="zh-CN" altLang="en-US" sz="2400" b="1" dirty="0">
                <a:solidFill>
                  <a:srgbClr val="002060"/>
                </a:solidFill>
                <a:sym typeface="+mn-ea"/>
              </a:rPr>
              <a:t>三、关键技术方案</a:t>
            </a:r>
            <a:endParaRPr lang="zh-CN" altLang="en-US" sz="2400" b="1" dirty="0">
              <a:solidFill>
                <a:schemeClr val="tx1">
                  <a:lumMod val="65000"/>
                  <a:lumOff val="35000"/>
                </a:schemeClr>
              </a:solidFill>
              <a:sym typeface="+mn-ea"/>
            </a:endParaRPr>
          </a:p>
        </p:txBody>
      </p:sp>
      <p:grpSp>
        <p:nvGrpSpPr>
          <p:cNvPr id="31" name="组合 30">
            <a:extLst>
              <a:ext uri="{FF2B5EF4-FFF2-40B4-BE49-F238E27FC236}">
                <a16:creationId xmlns:a16="http://schemas.microsoft.com/office/drawing/2014/main" id="{F8B513BD-3E7A-CB6D-5E9E-DEC5C77568A9}"/>
              </a:ext>
            </a:extLst>
          </p:cNvPr>
          <p:cNvGrpSpPr/>
          <p:nvPr/>
        </p:nvGrpSpPr>
        <p:grpSpPr>
          <a:xfrm>
            <a:off x="534034" y="889357"/>
            <a:ext cx="11229105" cy="408053"/>
            <a:chOff x="359702" y="889357"/>
            <a:chExt cx="11403438" cy="360492"/>
          </a:xfrm>
        </p:grpSpPr>
        <p:sp>
          <p:nvSpPr>
            <p:cNvPr id="12" name="文本框 11">
              <a:extLst>
                <a:ext uri="{FF2B5EF4-FFF2-40B4-BE49-F238E27FC236}">
                  <a16:creationId xmlns:a16="http://schemas.microsoft.com/office/drawing/2014/main" id="{83358686-260E-65AA-320C-FAE8E6FBAF9A}"/>
                </a:ext>
              </a:extLst>
            </p:cNvPr>
            <p:cNvSpPr txBox="1"/>
            <p:nvPr/>
          </p:nvSpPr>
          <p:spPr>
            <a:xfrm>
              <a:off x="400982" y="899490"/>
              <a:ext cx="2020536" cy="350359"/>
            </a:xfrm>
            <a:prstGeom prst="rect">
              <a:avLst/>
            </a:prstGeom>
            <a:noFill/>
          </p:spPr>
          <p:txBody>
            <a:bodyPr wrap="none" rtlCol="0" anchor="t">
              <a:spAutoFit/>
            </a:bodyPr>
            <a:lstStyle/>
            <a:p>
              <a:pPr>
                <a:lnSpc>
                  <a:spcPct val="120000"/>
                </a:lnSpc>
              </a:pPr>
              <a:r>
                <a:rPr lang="en-US" altLang="zh-CN" b="1" dirty="0">
                  <a:latin typeface="微软雅黑" panose="020B0503020204020204" charset="-122"/>
                  <a:ea typeface="微软雅黑" panose="020B0503020204020204" charset="-122"/>
                  <a:sym typeface="+mn-ea"/>
                </a:rPr>
                <a:t>3.1 </a:t>
              </a:r>
              <a:r>
                <a:rPr lang="zh-CN" altLang="en-US" b="1" dirty="0">
                  <a:latin typeface="微软雅黑" panose="020B0503020204020204" charset="-122"/>
                  <a:ea typeface="微软雅黑" panose="020B0503020204020204" charset="-122"/>
                  <a:sym typeface="+mn-ea"/>
                </a:rPr>
                <a:t>主站部署方案</a:t>
              </a:r>
            </a:p>
          </p:txBody>
        </p:sp>
        <p:cxnSp>
          <p:nvCxnSpPr>
            <p:cNvPr id="14" name="直接连接符 13">
              <a:extLst>
                <a:ext uri="{FF2B5EF4-FFF2-40B4-BE49-F238E27FC236}">
                  <a16:creationId xmlns:a16="http://schemas.microsoft.com/office/drawing/2014/main" id="{4E476D72-5B13-8C78-29D0-8E445FD9E665}"/>
                </a:ext>
              </a:extLst>
            </p:cNvPr>
            <p:cNvCxnSpPr>
              <a:cxnSpLocks/>
              <a:stCxn id="7" idx="2"/>
            </p:cNvCxnSpPr>
            <p:nvPr/>
          </p:nvCxnSpPr>
          <p:spPr>
            <a:xfrm>
              <a:off x="394281" y="1247775"/>
              <a:ext cx="11368859" cy="0"/>
            </a:xfrm>
            <a:prstGeom prst="line">
              <a:avLst/>
            </a:prstGeom>
            <a:ln w="381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B67C120F-B011-2452-BBEA-682CACAC4A1A}"/>
                </a:ext>
              </a:extLst>
            </p:cNvPr>
            <p:cNvSpPr/>
            <p:nvPr/>
          </p:nvSpPr>
          <p:spPr>
            <a:xfrm>
              <a:off x="359702" y="889357"/>
              <a:ext cx="69158" cy="358418"/>
            </a:xfrm>
            <a:prstGeom prst="rect">
              <a:avLst/>
            </a:prstGeom>
            <a:ln w="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0" name="矩形 12">
            <a:extLst>
              <a:ext uri="{FF2B5EF4-FFF2-40B4-BE49-F238E27FC236}">
                <a16:creationId xmlns:a16="http://schemas.microsoft.com/office/drawing/2014/main" id="{24E97CE9-D859-098B-E46D-09E356501590}"/>
              </a:ext>
            </a:extLst>
          </p:cNvPr>
          <p:cNvSpPr/>
          <p:nvPr/>
        </p:nvSpPr>
        <p:spPr>
          <a:xfrm>
            <a:off x="547050" y="1416158"/>
            <a:ext cx="11126953" cy="677980"/>
          </a:xfrm>
          <a:prstGeom prst="rect">
            <a:avLst/>
          </a:prstGeom>
          <a:noFill/>
          <a:ln w="28575" cmpd="sng">
            <a:solidFill>
              <a:schemeClr val="accent1">
                <a:shade val="50000"/>
              </a:schemeClr>
            </a:solidFill>
            <a:prstDash val="dash"/>
          </a:ln>
        </p:spPr>
        <p:txBody>
          <a:bodyPr wrap="square">
            <a:noAutofit/>
          </a:bodyPr>
          <a:lstStyle/>
          <a:p>
            <a:pPr indent="457200">
              <a:lnSpc>
                <a:spcPct val="130000"/>
              </a:lnSpc>
              <a:buClrTx/>
              <a:buSzTx/>
            </a:pPr>
            <a:r>
              <a:rPr lang="zh-CN" altLang="en-US" sz="1600" dirty="0">
                <a:latin typeface="微软雅黑" panose="020B0503020204020204" charset="-122"/>
                <a:ea typeface="微软雅黑" panose="020B0503020204020204" charset="-122"/>
                <a:sym typeface="+mn-ea"/>
              </a:rPr>
              <a:t>基于多通道加密技术，构建以智能管理单元（加密模块</a:t>
            </a:r>
            <a:r>
              <a:rPr lang="en-US" altLang="zh-CN" sz="1600" dirty="0">
                <a:latin typeface="微软雅黑" panose="020B0503020204020204" charset="-122"/>
                <a:ea typeface="微软雅黑" panose="020B0503020204020204" charset="-122"/>
                <a:sym typeface="+mn-ea"/>
              </a:rPr>
              <a:t>XTU</a:t>
            </a:r>
            <a:r>
              <a:rPr lang="zh-CN" altLang="en-US" sz="1600" dirty="0">
                <a:latin typeface="微软雅黑" panose="020B0503020204020204" charset="-122"/>
                <a:ea typeface="微软雅黑" panose="020B0503020204020204" charset="-122"/>
                <a:sym typeface="+mn-ea"/>
              </a:rPr>
              <a:t>）为核心的双主站双通道远程运维体系，搭建配网远程运维主站，实现配电终端的远程运维改造，大大提高运维效率</a:t>
            </a:r>
          </a:p>
        </p:txBody>
      </p:sp>
      <p:grpSp>
        <p:nvGrpSpPr>
          <p:cNvPr id="35" name="组合 34">
            <a:extLst>
              <a:ext uri="{FF2B5EF4-FFF2-40B4-BE49-F238E27FC236}">
                <a16:creationId xmlns:a16="http://schemas.microsoft.com/office/drawing/2014/main" id="{395AA9F0-B854-0851-22F1-70827D77D0F2}"/>
              </a:ext>
            </a:extLst>
          </p:cNvPr>
          <p:cNvGrpSpPr/>
          <p:nvPr/>
        </p:nvGrpSpPr>
        <p:grpSpPr>
          <a:xfrm>
            <a:off x="694055" y="2355177"/>
            <a:ext cx="11195055" cy="2897956"/>
            <a:chOff x="669" y="2368"/>
            <a:chExt cx="18217" cy="5139"/>
          </a:xfrm>
        </p:grpSpPr>
        <p:cxnSp>
          <p:nvCxnSpPr>
            <p:cNvPr id="38" name="直接连接符 37">
              <a:extLst>
                <a:ext uri="{FF2B5EF4-FFF2-40B4-BE49-F238E27FC236}">
                  <a16:creationId xmlns:a16="http://schemas.microsoft.com/office/drawing/2014/main" id="{0474D13D-38F6-AF75-4350-A862282D8EB3}"/>
                </a:ext>
              </a:extLst>
            </p:cNvPr>
            <p:cNvCxnSpPr>
              <a:cxnSpLocks/>
              <a:stCxn id="45" idx="1"/>
            </p:cNvCxnSpPr>
            <p:nvPr>
              <p:custDataLst>
                <p:tags r:id="rId6"/>
              </p:custDataLst>
            </p:nvPr>
          </p:nvCxnSpPr>
          <p:spPr>
            <a:xfrm flipH="1">
              <a:off x="10616" y="5901"/>
              <a:ext cx="5327" cy="1606"/>
            </a:xfrm>
            <a:prstGeom prst="line">
              <a:avLst/>
            </a:prstGeom>
            <a:ln cap="flat">
              <a:gradFill>
                <a:gsLst>
                  <a:gs pos="0">
                    <a:schemeClr val="accent1">
                      <a:lumMod val="20000"/>
                      <a:lumOff val="80000"/>
                      <a:alpha val="0"/>
                    </a:schemeClr>
                  </a:gs>
                  <a:gs pos="95000">
                    <a:schemeClr val="accent1"/>
                  </a:gs>
                </a:gsLst>
                <a:lin ang="0" scaled="0"/>
              </a:gradFill>
              <a:headEnd type="none"/>
              <a:tailEnd type="oval"/>
            </a:ln>
          </p:spPr>
          <p:style>
            <a:lnRef idx="1">
              <a:schemeClr val="accent1"/>
            </a:lnRef>
            <a:fillRef idx="0">
              <a:schemeClr val="accent1"/>
            </a:fillRef>
            <a:effectRef idx="0">
              <a:schemeClr val="accent1"/>
            </a:effectRef>
            <a:fontRef idx="minor">
              <a:schemeClr val="tx1"/>
            </a:fontRef>
          </p:style>
        </p:cxnSp>
        <p:sp>
          <p:nvSpPr>
            <p:cNvPr id="39" name="Rounded Rectangle 34">
              <a:extLst>
                <a:ext uri="{FF2B5EF4-FFF2-40B4-BE49-F238E27FC236}">
                  <a16:creationId xmlns:a16="http://schemas.microsoft.com/office/drawing/2014/main" id="{67F67970-4B13-BE96-46A4-DB94F595855B}"/>
                </a:ext>
              </a:extLst>
            </p:cNvPr>
            <p:cNvSpPr/>
            <p:nvPr>
              <p:custDataLst>
                <p:tags r:id="rId7"/>
              </p:custDataLst>
            </p:nvPr>
          </p:nvSpPr>
          <p:spPr>
            <a:xfrm>
              <a:off x="669" y="5511"/>
              <a:ext cx="2857" cy="99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just">
                <a:buFont typeface="Wingdings" panose="05000000000000000000" charset="0"/>
                <a:buNone/>
              </a:pP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调度和运维业务具备独立链路，互不干扰，可靠性强</a:t>
              </a:r>
            </a:p>
          </p:txBody>
        </p:sp>
        <p:cxnSp>
          <p:nvCxnSpPr>
            <p:cNvPr id="40" name="直接连接符 39">
              <a:extLst>
                <a:ext uri="{FF2B5EF4-FFF2-40B4-BE49-F238E27FC236}">
                  <a16:creationId xmlns:a16="http://schemas.microsoft.com/office/drawing/2014/main" id="{05A3077D-3945-6258-13AE-AC1C08AB179C}"/>
                </a:ext>
              </a:extLst>
            </p:cNvPr>
            <p:cNvCxnSpPr>
              <a:cxnSpLocks/>
              <a:stCxn id="39" idx="3"/>
            </p:cNvCxnSpPr>
            <p:nvPr>
              <p:custDataLst>
                <p:tags r:id="rId8"/>
              </p:custDataLst>
            </p:nvPr>
          </p:nvCxnSpPr>
          <p:spPr>
            <a:xfrm>
              <a:off x="3526" y="6008"/>
              <a:ext cx="1354" cy="316"/>
            </a:xfrm>
            <a:prstGeom prst="line">
              <a:avLst/>
            </a:prstGeom>
            <a:ln cap="flat">
              <a:gradFill>
                <a:gsLst>
                  <a:gs pos="0">
                    <a:schemeClr val="accent1">
                      <a:lumMod val="20000"/>
                      <a:lumOff val="80000"/>
                      <a:alpha val="0"/>
                    </a:schemeClr>
                  </a:gs>
                  <a:gs pos="95000">
                    <a:schemeClr val="accent1"/>
                  </a:gs>
                </a:gsLst>
                <a:lin ang="0" scaled="0"/>
              </a:gradFill>
              <a:headEnd type="none"/>
              <a:tailEnd type="oval"/>
            </a:ln>
          </p:spPr>
          <p:style>
            <a:lnRef idx="1">
              <a:schemeClr val="accent1"/>
            </a:lnRef>
            <a:fillRef idx="0">
              <a:schemeClr val="accent1"/>
            </a:fillRef>
            <a:effectRef idx="0">
              <a:schemeClr val="accent1"/>
            </a:effectRef>
            <a:fontRef idx="minor">
              <a:schemeClr val="tx1"/>
            </a:fontRef>
          </p:style>
        </p:cxnSp>
        <p:sp>
          <p:nvSpPr>
            <p:cNvPr id="43" name="Rounded Rectangle 34">
              <a:extLst>
                <a:ext uri="{FF2B5EF4-FFF2-40B4-BE49-F238E27FC236}">
                  <a16:creationId xmlns:a16="http://schemas.microsoft.com/office/drawing/2014/main" id="{8ED99DA0-156E-A082-D639-2668AC39D931}"/>
                </a:ext>
              </a:extLst>
            </p:cNvPr>
            <p:cNvSpPr/>
            <p:nvPr>
              <p:custDataLst>
                <p:tags r:id="rId9"/>
              </p:custDataLst>
            </p:nvPr>
          </p:nvSpPr>
          <p:spPr>
            <a:xfrm>
              <a:off x="14638" y="2368"/>
              <a:ext cx="4248" cy="14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Wingdings" panose="05000000000000000000" charset="0"/>
                <a:buNone/>
              </a:pP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搭建远程运维主站，足不出户实现配电终端、二次安全防护设备定值修改、升级、运维调试，后期可拓展故障定位等高级功能</a:t>
              </a:r>
              <a:endParaRPr lang="zh-CN" altLang="en-US" sz="1200" b="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cxnSp>
          <p:nvCxnSpPr>
            <p:cNvPr id="44" name="直接连接符 43">
              <a:extLst>
                <a:ext uri="{FF2B5EF4-FFF2-40B4-BE49-F238E27FC236}">
                  <a16:creationId xmlns:a16="http://schemas.microsoft.com/office/drawing/2014/main" id="{5B6DDE48-2A08-36C1-3187-C50F7D3D3A47}"/>
                </a:ext>
              </a:extLst>
            </p:cNvPr>
            <p:cNvCxnSpPr>
              <a:stCxn id="43" idx="1"/>
            </p:cNvCxnSpPr>
            <p:nvPr>
              <p:custDataLst>
                <p:tags r:id="rId10"/>
              </p:custDataLst>
            </p:nvPr>
          </p:nvCxnSpPr>
          <p:spPr>
            <a:xfrm flipH="1">
              <a:off x="13324" y="3095"/>
              <a:ext cx="1314" cy="464"/>
            </a:xfrm>
            <a:prstGeom prst="line">
              <a:avLst/>
            </a:prstGeom>
            <a:ln cap="flat">
              <a:gradFill>
                <a:gsLst>
                  <a:gs pos="0">
                    <a:schemeClr val="accent1">
                      <a:lumMod val="20000"/>
                      <a:lumOff val="80000"/>
                      <a:alpha val="0"/>
                    </a:schemeClr>
                  </a:gs>
                  <a:gs pos="95000">
                    <a:schemeClr val="accent1"/>
                  </a:gs>
                </a:gsLst>
                <a:lin ang="0" scaled="0"/>
              </a:gradFill>
              <a:headEnd type="none"/>
              <a:tailEnd type="oval"/>
            </a:ln>
          </p:spPr>
          <p:style>
            <a:lnRef idx="1">
              <a:schemeClr val="accent1"/>
            </a:lnRef>
            <a:fillRef idx="0">
              <a:schemeClr val="accent1"/>
            </a:fillRef>
            <a:effectRef idx="0">
              <a:schemeClr val="accent1"/>
            </a:effectRef>
            <a:fontRef idx="minor">
              <a:schemeClr val="tx1"/>
            </a:fontRef>
          </p:style>
        </p:cxnSp>
        <p:sp>
          <p:nvSpPr>
            <p:cNvPr id="45" name="Rounded Rectangle 34">
              <a:extLst>
                <a:ext uri="{FF2B5EF4-FFF2-40B4-BE49-F238E27FC236}">
                  <a16:creationId xmlns:a16="http://schemas.microsoft.com/office/drawing/2014/main" id="{A62F4E10-142B-1587-5383-3F8C3E2A670F}"/>
                </a:ext>
              </a:extLst>
            </p:cNvPr>
            <p:cNvSpPr/>
            <p:nvPr>
              <p:custDataLst>
                <p:tags r:id="rId11"/>
              </p:custDataLst>
            </p:nvPr>
          </p:nvSpPr>
          <p:spPr>
            <a:xfrm>
              <a:off x="15943" y="5067"/>
              <a:ext cx="2942" cy="166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Wingdings" panose="05000000000000000000" charset="0"/>
                <a:buNone/>
              </a:pP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具备移动接入能力，现场使用配套平板实现就地无线运维。免停电、免登高，减少现场运维时间</a:t>
              </a:r>
              <a:r>
                <a:rPr sz="1200" b="1">
                  <a:solidFill>
                    <a:srgbClr val="FF0000"/>
                  </a:solidFill>
                  <a:latin typeface="微软雅黑" panose="020B0503020204020204" charset="-122"/>
                  <a:ea typeface="微软雅黑" panose="020B0503020204020204" charset="-122"/>
                  <a:cs typeface="微软雅黑" panose="020B0503020204020204" charset="-122"/>
                  <a:sym typeface="+mn-ea"/>
                </a:rPr>
                <a:t>60%</a:t>
              </a:r>
              <a:endPar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sp>
        <p:nvSpPr>
          <p:cNvPr id="46" name="Rounded Rectangle 34">
            <a:extLst>
              <a:ext uri="{FF2B5EF4-FFF2-40B4-BE49-F238E27FC236}">
                <a16:creationId xmlns:a16="http://schemas.microsoft.com/office/drawing/2014/main" id="{C0957F02-2826-A601-BF22-BA3DB87B03DC}"/>
              </a:ext>
            </a:extLst>
          </p:cNvPr>
          <p:cNvSpPr/>
          <p:nvPr>
            <p:custDataLst>
              <p:tags r:id="rId2"/>
            </p:custDataLst>
          </p:nvPr>
        </p:nvSpPr>
        <p:spPr>
          <a:xfrm>
            <a:off x="888129" y="5815400"/>
            <a:ext cx="2018030" cy="93634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just">
              <a:buFont typeface="Wingdings" panose="05000000000000000000" charset="0"/>
              <a:buNone/>
            </a:pP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通过智慧管理单元设备实现配电终端的运维管理，降低对存量配电终端的改造要求</a:t>
            </a:r>
          </a:p>
        </p:txBody>
      </p:sp>
      <p:cxnSp>
        <p:nvCxnSpPr>
          <p:cNvPr id="47" name="直接连接符 46">
            <a:extLst>
              <a:ext uri="{FF2B5EF4-FFF2-40B4-BE49-F238E27FC236}">
                <a16:creationId xmlns:a16="http://schemas.microsoft.com/office/drawing/2014/main" id="{001F7A7F-5078-BBE1-3085-04329BA43D78}"/>
              </a:ext>
            </a:extLst>
          </p:cNvPr>
          <p:cNvCxnSpPr>
            <a:cxnSpLocks/>
          </p:cNvCxnSpPr>
          <p:nvPr>
            <p:custDataLst>
              <p:tags r:id="rId3"/>
            </p:custDataLst>
          </p:nvPr>
        </p:nvCxnSpPr>
        <p:spPr>
          <a:xfrm flipV="1">
            <a:off x="2239287" y="5637330"/>
            <a:ext cx="1579105" cy="804975"/>
          </a:xfrm>
          <a:prstGeom prst="line">
            <a:avLst/>
          </a:prstGeom>
          <a:ln cap="flat">
            <a:gradFill>
              <a:gsLst>
                <a:gs pos="0">
                  <a:schemeClr val="accent1">
                    <a:lumMod val="20000"/>
                    <a:lumOff val="80000"/>
                    <a:alpha val="0"/>
                  </a:schemeClr>
                </a:gs>
                <a:gs pos="95000">
                  <a:schemeClr val="accent1"/>
                </a:gs>
              </a:gsLst>
              <a:lin ang="0" scaled="0"/>
            </a:gradFill>
            <a:headEnd type="none"/>
            <a:tailEnd type="oval"/>
          </a:ln>
        </p:spPr>
        <p:style>
          <a:lnRef idx="1">
            <a:schemeClr val="accent1"/>
          </a:lnRef>
          <a:fillRef idx="0">
            <a:schemeClr val="accent1"/>
          </a:fillRef>
          <a:effectRef idx="0">
            <a:schemeClr val="accent1"/>
          </a:effectRef>
          <a:fontRef idx="minor">
            <a:schemeClr val="tx1"/>
          </a:fontRef>
        </p:style>
      </p:cxnSp>
      <p:sp>
        <p:nvSpPr>
          <p:cNvPr id="52" name="圆角矩形 8">
            <a:extLst>
              <a:ext uri="{FF2B5EF4-FFF2-40B4-BE49-F238E27FC236}">
                <a16:creationId xmlns:a16="http://schemas.microsoft.com/office/drawing/2014/main" id="{F4349A14-964F-588A-56BA-C05D1792C69A}"/>
              </a:ext>
            </a:extLst>
          </p:cNvPr>
          <p:cNvSpPr/>
          <p:nvPr/>
        </p:nvSpPr>
        <p:spPr>
          <a:xfrm>
            <a:off x="8946514" y="5081388"/>
            <a:ext cx="3131093" cy="153543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3" name="文本框 52">
            <a:extLst>
              <a:ext uri="{FF2B5EF4-FFF2-40B4-BE49-F238E27FC236}">
                <a16:creationId xmlns:a16="http://schemas.microsoft.com/office/drawing/2014/main" id="{1D3DEACF-38C1-3A4A-680D-391B2BE52275}"/>
              </a:ext>
            </a:extLst>
          </p:cNvPr>
          <p:cNvSpPr txBox="1"/>
          <p:nvPr/>
        </p:nvSpPr>
        <p:spPr>
          <a:xfrm>
            <a:off x="8373610" y="4934774"/>
            <a:ext cx="3211195" cy="1668145"/>
          </a:xfrm>
          <a:prstGeom prst="rect">
            <a:avLst/>
          </a:prstGeom>
          <a:noFill/>
          <a:ln>
            <a:solidFill>
              <a:schemeClr val="accent1"/>
            </a:solidFill>
          </a:ln>
        </p:spPr>
        <p:txBody>
          <a:bodyPr wrap="square" rtlCol="0" anchor="t">
            <a:noAutofit/>
          </a:bodyPr>
          <a:lstStyle/>
          <a:p>
            <a:pPr marL="171450" indent="-171450" algn="just" fontAlgn="auto">
              <a:lnSpc>
                <a:spcPct val="170000"/>
              </a:lnSpc>
              <a:buClrTx/>
              <a:buSzTx/>
              <a:buFont typeface="Wingdings" panose="05000000000000000000" charset="0"/>
              <a:buChar char="Ø"/>
            </a:pPr>
            <a:r>
              <a:rPr lang="zh-CN" altLang="en-US" sz="1200" dirty="0">
                <a:latin typeface="微软雅黑" panose="020B0503020204020204" charset="-122"/>
                <a:ea typeface="微软雅黑" panose="020B0503020204020204" charset="-122"/>
                <a:cs typeface="微软雅黑" panose="020B0503020204020204" charset="-122"/>
                <a:sym typeface="+mn-ea"/>
              </a:rPr>
              <a:t>可减轻配调负担，保证业务数据可靠性</a:t>
            </a:r>
          </a:p>
          <a:p>
            <a:pPr marL="171450" indent="-171450" algn="just" fontAlgn="auto">
              <a:lnSpc>
                <a:spcPct val="170000"/>
              </a:lnSpc>
              <a:buClrTx/>
              <a:buSzTx/>
              <a:buFont typeface="Wingdings" panose="05000000000000000000" charset="0"/>
              <a:buChar char="Ø"/>
            </a:pPr>
            <a:r>
              <a:rPr lang="zh-CN" altLang="en-US" sz="1200" dirty="0">
                <a:latin typeface="微软雅黑" panose="020B0503020204020204" charset="-122"/>
                <a:ea typeface="微软雅黑" panose="020B0503020204020204" charset="-122"/>
                <a:cs typeface="微软雅黑" panose="020B0503020204020204" charset="-122"/>
                <a:sym typeface="+mn-ea"/>
              </a:rPr>
              <a:t>后台可接收高级运维数据。如行波数据、故障录波数据、设备运行日志等</a:t>
            </a:r>
          </a:p>
          <a:p>
            <a:pPr marL="171450" indent="-171450" algn="just" fontAlgn="auto">
              <a:lnSpc>
                <a:spcPct val="170000"/>
              </a:lnSpc>
              <a:buClrTx/>
              <a:buSzTx/>
              <a:buFont typeface="Wingdings" panose="05000000000000000000" charset="0"/>
              <a:buChar char="Ø"/>
            </a:pPr>
            <a:r>
              <a:rPr lang="zh-CN" altLang="en-US" sz="1200" dirty="0">
                <a:latin typeface="微软雅黑" panose="020B0503020204020204" charset="-122"/>
                <a:ea typeface="微软雅黑" panose="020B0503020204020204" charset="-122"/>
                <a:cs typeface="微软雅黑" panose="020B0503020204020204" charset="-122"/>
                <a:sym typeface="+mn-ea"/>
              </a:rPr>
              <a:t>可拓展高级运维功能。如行波故障定位功能、设备故障分析预警功能等</a:t>
            </a:r>
          </a:p>
        </p:txBody>
      </p:sp>
      <p:sp>
        <p:nvSpPr>
          <p:cNvPr id="5" name="Rounded Rectangle 34">
            <a:extLst>
              <a:ext uri="{FF2B5EF4-FFF2-40B4-BE49-F238E27FC236}">
                <a16:creationId xmlns:a16="http://schemas.microsoft.com/office/drawing/2014/main" id="{DC5FE7FD-7FCC-DD7C-45B2-895C68624FCC}"/>
              </a:ext>
            </a:extLst>
          </p:cNvPr>
          <p:cNvSpPr/>
          <p:nvPr>
            <p:custDataLst>
              <p:tags r:id="rId4"/>
            </p:custDataLst>
          </p:nvPr>
        </p:nvSpPr>
        <p:spPr>
          <a:xfrm>
            <a:off x="504068" y="2212003"/>
            <a:ext cx="1755738" cy="67798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just">
              <a:buFont typeface="Wingdings" panose="05000000000000000000" charset="0"/>
              <a:buNone/>
            </a:pP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已实现运维改造及新增的配电终端</a:t>
            </a:r>
          </a:p>
        </p:txBody>
      </p:sp>
      <p:cxnSp>
        <p:nvCxnSpPr>
          <p:cNvPr id="8" name="直接连接符 7">
            <a:extLst>
              <a:ext uri="{FF2B5EF4-FFF2-40B4-BE49-F238E27FC236}">
                <a16:creationId xmlns:a16="http://schemas.microsoft.com/office/drawing/2014/main" id="{EDAE86D0-B3E3-4AF7-065F-3B6E512550DA}"/>
              </a:ext>
            </a:extLst>
          </p:cNvPr>
          <p:cNvCxnSpPr>
            <a:cxnSpLocks/>
            <a:stCxn id="5" idx="3"/>
          </p:cNvCxnSpPr>
          <p:nvPr>
            <p:custDataLst>
              <p:tags r:id="rId5"/>
            </p:custDataLst>
          </p:nvPr>
        </p:nvCxnSpPr>
        <p:spPr>
          <a:xfrm>
            <a:off x="2259806" y="2550993"/>
            <a:ext cx="1911988" cy="280429"/>
          </a:xfrm>
          <a:prstGeom prst="line">
            <a:avLst/>
          </a:prstGeom>
          <a:ln cap="flat">
            <a:gradFill>
              <a:gsLst>
                <a:gs pos="0">
                  <a:schemeClr val="accent1">
                    <a:lumMod val="20000"/>
                    <a:lumOff val="80000"/>
                    <a:alpha val="0"/>
                  </a:schemeClr>
                </a:gs>
                <a:gs pos="95000">
                  <a:schemeClr val="accent1"/>
                </a:gs>
              </a:gsLst>
              <a:lin ang="0" scaled="0"/>
            </a:gra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68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BA6A4-A48F-EBEC-DB9D-8C0E24BE2543}"/>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9293224E-819D-003E-8AB8-CAB706EB40CA}"/>
              </a:ext>
            </a:extLst>
          </p:cNvPr>
          <p:cNvSpPr txBox="1"/>
          <p:nvPr/>
        </p:nvSpPr>
        <p:spPr>
          <a:xfrm>
            <a:off x="534035" y="333375"/>
            <a:ext cx="11345545" cy="398780"/>
          </a:xfrm>
          <a:prstGeom prst="rect">
            <a:avLst/>
          </a:prstGeom>
          <a:noFill/>
        </p:spPr>
        <p:txBody>
          <a:bodyPr wrap="square" rtlCol="0" anchor="t">
            <a:spAutoFit/>
          </a:bodyPr>
          <a:lstStyle/>
          <a:p>
            <a:r>
              <a:rPr lang="en-US" altLang="zh-CN" sz="2000" b="1">
                <a:solidFill>
                  <a:schemeClr val="tx1">
                    <a:lumMod val="50000"/>
                    <a:lumOff val="50000"/>
                  </a:schemeClr>
                </a:solidFill>
                <a:sym typeface="+mn-ea"/>
              </a:rPr>
              <a:t>  </a:t>
            </a:r>
          </a:p>
        </p:txBody>
      </p:sp>
      <p:sp>
        <p:nvSpPr>
          <p:cNvPr id="6" name="文本框 5">
            <a:extLst>
              <a:ext uri="{FF2B5EF4-FFF2-40B4-BE49-F238E27FC236}">
                <a16:creationId xmlns:a16="http://schemas.microsoft.com/office/drawing/2014/main" id="{DEAD06B6-E13F-A97E-53B8-91F60A648990}"/>
              </a:ext>
            </a:extLst>
          </p:cNvPr>
          <p:cNvSpPr txBox="1"/>
          <p:nvPr>
            <p:custDataLst>
              <p:tags r:id="rId1"/>
            </p:custDataLst>
          </p:nvPr>
        </p:nvSpPr>
        <p:spPr>
          <a:xfrm>
            <a:off x="471805" y="377825"/>
            <a:ext cx="11345545" cy="460375"/>
          </a:xfrm>
          <a:prstGeom prst="rect">
            <a:avLst/>
          </a:prstGeom>
          <a:noFill/>
        </p:spPr>
        <p:txBody>
          <a:bodyPr wrap="square" rtlCol="0" anchor="t">
            <a:spAutoFit/>
          </a:bodyPr>
          <a:lstStyle/>
          <a:p>
            <a:r>
              <a:rPr lang="zh-CN" altLang="en-US" sz="2400" b="1" dirty="0">
                <a:solidFill>
                  <a:srgbClr val="002060"/>
                </a:solidFill>
                <a:sym typeface="+mn-ea"/>
              </a:rPr>
              <a:t>三、关键技术方案</a:t>
            </a:r>
            <a:endParaRPr lang="zh-CN" altLang="en-US" sz="2400" b="1" dirty="0">
              <a:solidFill>
                <a:schemeClr val="tx1">
                  <a:lumMod val="65000"/>
                  <a:lumOff val="35000"/>
                </a:schemeClr>
              </a:solidFill>
              <a:sym typeface="+mn-ea"/>
            </a:endParaRPr>
          </a:p>
        </p:txBody>
      </p:sp>
      <p:grpSp>
        <p:nvGrpSpPr>
          <p:cNvPr id="31" name="组合 30">
            <a:extLst>
              <a:ext uri="{FF2B5EF4-FFF2-40B4-BE49-F238E27FC236}">
                <a16:creationId xmlns:a16="http://schemas.microsoft.com/office/drawing/2014/main" id="{3F29ED36-6E23-AFD2-9C80-978AB575C8C2}"/>
              </a:ext>
            </a:extLst>
          </p:cNvPr>
          <p:cNvGrpSpPr/>
          <p:nvPr/>
        </p:nvGrpSpPr>
        <p:grpSpPr>
          <a:xfrm>
            <a:off x="534034" y="889357"/>
            <a:ext cx="11229105" cy="408053"/>
            <a:chOff x="359702" y="889357"/>
            <a:chExt cx="11403438" cy="360492"/>
          </a:xfrm>
        </p:grpSpPr>
        <p:sp>
          <p:nvSpPr>
            <p:cNvPr id="12" name="文本框 11">
              <a:extLst>
                <a:ext uri="{FF2B5EF4-FFF2-40B4-BE49-F238E27FC236}">
                  <a16:creationId xmlns:a16="http://schemas.microsoft.com/office/drawing/2014/main" id="{87C9DC6A-F5E0-2B98-F949-4F61D493C06D}"/>
                </a:ext>
              </a:extLst>
            </p:cNvPr>
            <p:cNvSpPr txBox="1"/>
            <p:nvPr/>
          </p:nvSpPr>
          <p:spPr>
            <a:xfrm>
              <a:off x="400982" y="899490"/>
              <a:ext cx="2958201" cy="350359"/>
            </a:xfrm>
            <a:prstGeom prst="rect">
              <a:avLst/>
            </a:prstGeom>
            <a:noFill/>
          </p:spPr>
          <p:txBody>
            <a:bodyPr wrap="none" rtlCol="0" anchor="t">
              <a:spAutoFit/>
            </a:bodyPr>
            <a:lstStyle/>
            <a:p>
              <a:pPr>
                <a:lnSpc>
                  <a:spcPct val="120000"/>
                </a:lnSpc>
              </a:pPr>
              <a:r>
                <a:rPr lang="en-US" altLang="zh-CN" b="1" dirty="0">
                  <a:latin typeface="微软雅黑" panose="020B0503020204020204" charset="-122"/>
                  <a:ea typeface="微软雅黑" panose="020B0503020204020204" charset="-122"/>
                  <a:sym typeface="+mn-ea"/>
                </a:rPr>
                <a:t>3.2 </a:t>
              </a:r>
              <a:r>
                <a:rPr lang="zh-CN" altLang="en-US" b="1" dirty="0">
                  <a:latin typeface="微软雅黑" panose="020B0503020204020204" charset="-122"/>
                  <a:ea typeface="微软雅黑" panose="020B0503020204020204" charset="-122"/>
                  <a:sym typeface="+mn-ea"/>
                </a:rPr>
                <a:t>存量终端运维改造方案</a:t>
              </a:r>
            </a:p>
          </p:txBody>
        </p:sp>
        <p:cxnSp>
          <p:nvCxnSpPr>
            <p:cNvPr id="14" name="直接连接符 13">
              <a:extLst>
                <a:ext uri="{FF2B5EF4-FFF2-40B4-BE49-F238E27FC236}">
                  <a16:creationId xmlns:a16="http://schemas.microsoft.com/office/drawing/2014/main" id="{69989947-F28A-61BF-25DA-F2B03D4D3127}"/>
                </a:ext>
              </a:extLst>
            </p:cNvPr>
            <p:cNvCxnSpPr>
              <a:cxnSpLocks/>
              <a:stCxn id="7" idx="2"/>
            </p:cNvCxnSpPr>
            <p:nvPr/>
          </p:nvCxnSpPr>
          <p:spPr>
            <a:xfrm>
              <a:off x="394281" y="1247775"/>
              <a:ext cx="11368859" cy="0"/>
            </a:xfrm>
            <a:prstGeom prst="line">
              <a:avLst/>
            </a:prstGeom>
            <a:ln w="381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F7C51459-C103-8AF4-91A3-0F21995118D7}"/>
                </a:ext>
              </a:extLst>
            </p:cNvPr>
            <p:cNvSpPr/>
            <p:nvPr/>
          </p:nvSpPr>
          <p:spPr>
            <a:xfrm>
              <a:off x="359702" y="889357"/>
              <a:ext cx="69158" cy="358418"/>
            </a:xfrm>
            <a:prstGeom prst="rect">
              <a:avLst/>
            </a:prstGeom>
            <a:ln w="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 name="矩形 12">
            <a:extLst>
              <a:ext uri="{FF2B5EF4-FFF2-40B4-BE49-F238E27FC236}">
                <a16:creationId xmlns:a16="http://schemas.microsoft.com/office/drawing/2014/main" id="{7BE9881F-B4B0-8C86-54BD-E8849260D08A}"/>
              </a:ext>
            </a:extLst>
          </p:cNvPr>
          <p:cNvSpPr/>
          <p:nvPr/>
        </p:nvSpPr>
        <p:spPr>
          <a:xfrm>
            <a:off x="602135" y="1521940"/>
            <a:ext cx="11161004" cy="589936"/>
          </a:xfrm>
          <a:prstGeom prst="rect">
            <a:avLst/>
          </a:prstGeom>
          <a:noFill/>
          <a:ln w="28575" cmpd="sng">
            <a:solidFill>
              <a:schemeClr val="accent1">
                <a:shade val="50000"/>
              </a:schemeClr>
            </a:solidFill>
            <a:prstDash val="dash"/>
          </a:ln>
        </p:spPr>
        <p:txBody>
          <a:bodyPr wrap="square">
            <a:noAutofit/>
          </a:bodyPr>
          <a:lstStyle/>
          <a:p>
            <a:pPr indent="457200">
              <a:lnSpc>
                <a:spcPct val="130000"/>
              </a:lnSpc>
            </a:pPr>
            <a:r>
              <a:rPr lang="zh-CN" altLang="en-US" sz="1600" dirty="0">
                <a:latin typeface="微软雅黑" panose="020B0503020204020204" charset="-122"/>
                <a:ea typeface="微软雅黑" panose="020B0503020204020204" charset="-122"/>
              </a:rPr>
              <a:t>针对存量配电终端：替换原有加密通信模块，通过</a:t>
            </a:r>
            <a:r>
              <a:rPr lang="zh-CN" altLang="en-US" sz="1600" b="1" dirty="0">
                <a:solidFill>
                  <a:srgbClr val="FF0000"/>
                </a:solidFill>
                <a:latin typeface="微软雅黑" panose="020B0503020204020204" charset="-122"/>
                <a:ea typeface="微软雅黑" panose="020B0503020204020204" charset="-122"/>
              </a:rPr>
              <a:t>智慧管理单元（加密模块）</a:t>
            </a:r>
            <a:r>
              <a:rPr lang="zh-CN" altLang="en-US" sz="1600" dirty="0">
                <a:latin typeface="微软雅黑" panose="020B0503020204020204" charset="-122"/>
                <a:ea typeface="微软雅黑" panose="020B0503020204020204" charset="-122"/>
              </a:rPr>
              <a:t>实现存量配电终端的远程运维改造</a:t>
            </a:r>
          </a:p>
        </p:txBody>
      </p:sp>
      <p:sp>
        <p:nvSpPr>
          <p:cNvPr id="33" name="文本框 32">
            <a:extLst>
              <a:ext uri="{FF2B5EF4-FFF2-40B4-BE49-F238E27FC236}">
                <a16:creationId xmlns:a16="http://schemas.microsoft.com/office/drawing/2014/main" id="{086F999C-0EAC-942C-6F6E-839CDF3D1A1F}"/>
              </a:ext>
            </a:extLst>
          </p:cNvPr>
          <p:cNvSpPr txBox="1"/>
          <p:nvPr>
            <p:custDataLst>
              <p:tags r:id="rId2"/>
            </p:custDataLst>
          </p:nvPr>
        </p:nvSpPr>
        <p:spPr>
          <a:xfrm>
            <a:off x="6329082" y="2297930"/>
            <a:ext cx="4279265" cy="359410"/>
          </a:xfrm>
          <a:prstGeom prst="rect">
            <a:avLst/>
          </a:prstGeom>
          <a:noFill/>
        </p:spPr>
        <p:txBody>
          <a:bodyPr wrap="square" rtlCol="0" anchor="t">
            <a:noAutofit/>
          </a:bodyPr>
          <a:lstStyle/>
          <a:p>
            <a:pPr>
              <a:lnSpc>
                <a:spcPct val="150000"/>
              </a:lnSpc>
            </a:pPr>
            <a:r>
              <a:rPr lang="en-US" b="1" dirty="0">
                <a:solidFill>
                  <a:srgbClr val="A50319"/>
                </a:solidFill>
                <a:latin typeface="微软雅黑" panose="020B0503020204020204" charset="-122"/>
                <a:ea typeface="微软雅黑" panose="020B0503020204020204" charset="-122"/>
                <a:cs typeface="微软雅黑" panose="020B0503020204020204" charset="-122"/>
                <a:sym typeface="+mn-ea"/>
              </a:rPr>
              <a:t>|  </a:t>
            </a:r>
            <a:r>
              <a:rPr lang="zh-CN" altLang="en-US" b="1" dirty="0">
                <a:solidFill>
                  <a:srgbClr val="000000"/>
                </a:solidFill>
                <a:latin typeface="微软雅黑" panose="020B0503020204020204" charset="-122"/>
                <a:ea typeface="微软雅黑" panose="020B0503020204020204" charset="-122"/>
                <a:sym typeface="+mn-ea"/>
              </a:rPr>
              <a:t>配电终端远程运维零停电改造载体</a:t>
            </a:r>
            <a:endParaRPr lang="zh-CN" altLang="en-US" sz="1800" b="1" dirty="0">
              <a:solidFill>
                <a:srgbClr val="A50319"/>
              </a:solidFill>
              <a:latin typeface="微软雅黑" panose="020B0503020204020204" charset="-122"/>
              <a:ea typeface="微软雅黑" panose="020B0503020204020204" charset="-122"/>
              <a:cs typeface="微软雅黑" panose="020B0503020204020204" charset="-122"/>
              <a:sym typeface="+mn-ea"/>
            </a:endParaRPr>
          </a:p>
        </p:txBody>
      </p:sp>
      <p:grpSp>
        <p:nvGrpSpPr>
          <p:cNvPr id="34" name="组合 33">
            <a:extLst>
              <a:ext uri="{FF2B5EF4-FFF2-40B4-BE49-F238E27FC236}">
                <a16:creationId xmlns:a16="http://schemas.microsoft.com/office/drawing/2014/main" id="{B86BB8D5-94AF-2744-9939-10E986AEBC76}"/>
              </a:ext>
            </a:extLst>
          </p:cNvPr>
          <p:cNvGrpSpPr/>
          <p:nvPr/>
        </p:nvGrpSpPr>
        <p:grpSpPr>
          <a:xfrm>
            <a:off x="772160" y="2358390"/>
            <a:ext cx="5090160" cy="3353435"/>
            <a:chOff x="713" y="4500"/>
            <a:chExt cx="8489" cy="5576"/>
          </a:xfrm>
        </p:grpSpPr>
        <p:pic>
          <p:nvPicPr>
            <p:cNvPr id="35" name="图片 34">
              <a:extLst>
                <a:ext uri="{FF2B5EF4-FFF2-40B4-BE49-F238E27FC236}">
                  <a16:creationId xmlns:a16="http://schemas.microsoft.com/office/drawing/2014/main" id="{69350792-EF0C-F920-063A-555AD1928F42}"/>
                </a:ext>
              </a:extLst>
            </p:cNvPr>
            <p:cNvPicPr>
              <a:picLocks noChangeAspect="1"/>
            </p:cNvPicPr>
            <p:nvPr/>
          </p:nvPicPr>
          <p:blipFill>
            <a:blip r:embed="rId8"/>
            <a:stretch>
              <a:fillRect/>
            </a:stretch>
          </p:blipFill>
          <p:spPr>
            <a:xfrm>
              <a:off x="713" y="4500"/>
              <a:ext cx="4156" cy="5576"/>
            </a:xfrm>
            <a:prstGeom prst="rect">
              <a:avLst/>
            </a:prstGeom>
          </p:spPr>
        </p:pic>
        <p:pic>
          <p:nvPicPr>
            <p:cNvPr id="36" name="图片 35">
              <a:extLst>
                <a:ext uri="{FF2B5EF4-FFF2-40B4-BE49-F238E27FC236}">
                  <a16:creationId xmlns:a16="http://schemas.microsoft.com/office/drawing/2014/main" id="{45476317-1C60-6BF0-70A4-1B2DC71691DB}"/>
                </a:ext>
              </a:extLst>
            </p:cNvPr>
            <p:cNvPicPr>
              <a:picLocks noChangeAspect="1"/>
            </p:cNvPicPr>
            <p:nvPr/>
          </p:nvPicPr>
          <p:blipFill>
            <a:blip r:embed="rId9"/>
            <a:stretch>
              <a:fillRect/>
            </a:stretch>
          </p:blipFill>
          <p:spPr>
            <a:xfrm>
              <a:off x="5086" y="4500"/>
              <a:ext cx="4117" cy="5576"/>
            </a:xfrm>
            <a:prstGeom prst="rect">
              <a:avLst/>
            </a:prstGeom>
          </p:spPr>
        </p:pic>
        <p:sp>
          <p:nvSpPr>
            <p:cNvPr id="37" name="矩形 36">
              <a:extLst>
                <a:ext uri="{FF2B5EF4-FFF2-40B4-BE49-F238E27FC236}">
                  <a16:creationId xmlns:a16="http://schemas.microsoft.com/office/drawing/2014/main" id="{9AD5C317-111A-84B7-A989-F9462FE4483B}"/>
                </a:ext>
              </a:extLst>
            </p:cNvPr>
            <p:cNvSpPr/>
            <p:nvPr/>
          </p:nvSpPr>
          <p:spPr>
            <a:xfrm>
              <a:off x="2576" y="7061"/>
              <a:ext cx="521" cy="797"/>
            </a:xfrm>
            <a:prstGeom prst="rect">
              <a:avLst/>
            </a:prstGeom>
            <a:ln w="28575">
              <a:solidFill>
                <a:srgbClr val="FF0000"/>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F18FEC11-B7A7-24AE-DAE5-899F5B848E88}"/>
                </a:ext>
              </a:extLst>
            </p:cNvPr>
            <p:cNvSpPr/>
            <p:nvPr/>
          </p:nvSpPr>
          <p:spPr>
            <a:xfrm>
              <a:off x="6370" y="7061"/>
              <a:ext cx="521" cy="797"/>
            </a:xfrm>
            <a:prstGeom prst="rect">
              <a:avLst/>
            </a:prstGeom>
            <a:ln w="28575">
              <a:solidFill>
                <a:srgbClr val="FF0000"/>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grpSp>
      <p:sp>
        <p:nvSpPr>
          <p:cNvPr id="39" name="文本框 38">
            <a:extLst>
              <a:ext uri="{FF2B5EF4-FFF2-40B4-BE49-F238E27FC236}">
                <a16:creationId xmlns:a16="http://schemas.microsoft.com/office/drawing/2014/main" id="{3C37B46A-0FDA-84A9-56CE-BE68599329EF}"/>
              </a:ext>
            </a:extLst>
          </p:cNvPr>
          <p:cNvSpPr txBox="1"/>
          <p:nvPr/>
        </p:nvSpPr>
        <p:spPr>
          <a:xfrm>
            <a:off x="1064260" y="5846445"/>
            <a:ext cx="4450715" cy="404495"/>
          </a:xfrm>
          <a:prstGeom prst="rect">
            <a:avLst/>
          </a:prstGeom>
          <a:noFill/>
        </p:spPr>
        <p:txBody>
          <a:bodyPr wrap="square" rtlCol="0" anchor="t">
            <a:spAutoFit/>
          </a:bodyPr>
          <a:lstStyle/>
          <a:p>
            <a:pPr indent="0" algn="l" fontAlgn="auto">
              <a:lnSpc>
                <a:spcPct val="120000"/>
              </a:lnSpc>
            </a:pPr>
            <a:r>
              <a:rPr lang="zh-CN" altLang="en-US" sz="1700" b="1" dirty="0">
                <a:solidFill>
                  <a:srgbClr val="000000"/>
                </a:solidFill>
                <a:latin typeface="微软雅黑" panose="020B0503020204020204" charset="-122"/>
                <a:ea typeface="微软雅黑" panose="020B0503020204020204" charset="-122"/>
                <a:sym typeface="+mn-ea"/>
              </a:rPr>
              <a:t>配电终端：馈线终端</a:t>
            </a:r>
            <a:r>
              <a:rPr lang="en-US" altLang="zh-CN" sz="1700" b="1" dirty="0">
                <a:solidFill>
                  <a:srgbClr val="000000"/>
                </a:solidFill>
                <a:latin typeface="微软雅黑" panose="020B0503020204020204" charset="-122"/>
                <a:ea typeface="微软雅黑" panose="020B0503020204020204" charset="-122"/>
                <a:sym typeface="+mn-ea"/>
              </a:rPr>
              <a:t>FTU</a:t>
            </a:r>
            <a:r>
              <a:rPr lang="zh-CN" altLang="en-US" sz="1700" b="1" dirty="0">
                <a:solidFill>
                  <a:srgbClr val="000000"/>
                </a:solidFill>
                <a:latin typeface="微软雅黑" panose="020B0503020204020204" charset="-122"/>
                <a:ea typeface="微软雅黑" panose="020B0503020204020204" charset="-122"/>
                <a:sym typeface="+mn-ea"/>
              </a:rPr>
              <a:t>，站所终端</a:t>
            </a:r>
            <a:r>
              <a:rPr lang="en-US" altLang="zh-CN" sz="1700" b="1" dirty="0">
                <a:solidFill>
                  <a:srgbClr val="000000"/>
                </a:solidFill>
                <a:latin typeface="微软雅黑" panose="020B0503020204020204" charset="-122"/>
                <a:ea typeface="微软雅黑" panose="020B0503020204020204" charset="-122"/>
                <a:sym typeface="+mn-ea"/>
              </a:rPr>
              <a:t>DTU</a:t>
            </a:r>
            <a:endParaRPr lang="zh-CN" altLang="en-US" sz="1700" b="1" dirty="0">
              <a:solidFill>
                <a:srgbClr val="00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40" name="文本框 39">
            <a:extLst>
              <a:ext uri="{FF2B5EF4-FFF2-40B4-BE49-F238E27FC236}">
                <a16:creationId xmlns:a16="http://schemas.microsoft.com/office/drawing/2014/main" id="{56F4B229-8CCA-3D1A-8D47-CCC2BBE1339B}"/>
              </a:ext>
            </a:extLst>
          </p:cNvPr>
          <p:cNvSpPr txBox="1"/>
          <p:nvPr/>
        </p:nvSpPr>
        <p:spPr>
          <a:xfrm>
            <a:off x="8419465" y="2853690"/>
            <a:ext cx="3220085" cy="2363470"/>
          </a:xfrm>
          <a:prstGeom prst="rect">
            <a:avLst/>
          </a:prstGeom>
          <a:noFill/>
        </p:spPr>
        <p:txBody>
          <a:bodyPr wrap="square" rtlCol="0" anchor="t">
            <a:noAutofit/>
          </a:bodyPr>
          <a:lstStyle/>
          <a:p>
            <a:pPr>
              <a:lnSpc>
                <a:spcPct val="150000"/>
              </a:lnSpc>
            </a:pPr>
            <a:r>
              <a:rPr lang="zh-CN" altLang="en-US" sz="1700" dirty="0">
                <a:solidFill>
                  <a:srgbClr val="000000"/>
                </a:solidFill>
                <a:effectLst/>
                <a:latin typeface="微软雅黑" panose="020B0503020204020204" charset="-122"/>
                <a:ea typeface="微软雅黑" panose="020B0503020204020204" charset="-122"/>
                <a:cs typeface="微软雅黑" panose="020B0503020204020204" charset="-122"/>
                <a:sym typeface="+mn-ea"/>
              </a:rPr>
              <a:t>采用基于国密SM1/2/3/4算法的IPSec VPN，实现</a:t>
            </a:r>
            <a:r>
              <a:rPr lang="zh-CN" altLang="en-US" sz="17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主站与终端</a:t>
            </a:r>
            <a:r>
              <a:rPr lang="zh-CN" altLang="en-US" sz="1700" b="1" dirty="0">
                <a:solidFill>
                  <a:srgbClr val="000000"/>
                </a:solidFill>
                <a:effectLst/>
                <a:latin typeface="微软雅黑" panose="020B0503020204020204" charset="-122"/>
                <a:ea typeface="微软雅黑" panose="020B0503020204020204" charset="-122"/>
                <a:cs typeface="微软雅黑" panose="020B0503020204020204" charset="-122"/>
                <a:sym typeface="+mn-ea"/>
              </a:rPr>
              <a:t>双向认证</a:t>
            </a:r>
            <a:r>
              <a:rPr lang="zh-CN" altLang="en-US" sz="1700" dirty="0">
                <a:solidFill>
                  <a:srgbClr val="000000"/>
                </a:solidFill>
                <a:effectLst/>
                <a:latin typeface="微软雅黑" panose="020B0503020204020204" charset="-122"/>
                <a:ea typeface="微软雅黑" panose="020B0503020204020204" charset="-122"/>
                <a:cs typeface="微软雅黑" panose="020B0503020204020204" charset="-122"/>
                <a:sym typeface="+mn-ea"/>
              </a:rPr>
              <a:t>和</a:t>
            </a:r>
            <a:r>
              <a:rPr lang="zh-CN" altLang="en-US" sz="1700" b="1" dirty="0">
                <a:solidFill>
                  <a:srgbClr val="000000"/>
                </a:solidFill>
                <a:effectLst/>
                <a:latin typeface="微软雅黑" panose="020B0503020204020204" charset="-122"/>
                <a:ea typeface="微软雅黑" panose="020B0503020204020204" charset="-122"/>
                <a:cs typeface="微软雅黑" panose="020B0503020204020204" charset="-122"/>
                <a:sym typeface="+mn-ea"/>
              </a:rPr>
              <a:t>传输加密措施</a:t>
            </a:r>
            <a:r>
              <a:rPr lang="zh-CN" altLang="en-US" sz="1700" dirty="0">
                <a:solidFill>
                  <a:srgbClr val="000000"/>
                </a:solidFill>
                <a:effectLst/>
                <a:latin typeface="微软雅黑" panose="020B0503020204020204" charset="-122"/>
                <a:ea typeface="微软雅黑" panose="020B0503020204020204" charset="-122"/>
                <a:cs typeface="微软雅黑" panose="020B0503020204020204" charset="-122"/>
                <a:sym typeface="+mn-ea"/>
              </a:rPr>
              <a:t>，建立IPSec安全隧道，实现与主站进行可靠数据通信。可拓展</a:t>
            </a:r>
            <a:r>
              <a:rPr lang="zh-CN" altLang="en-US" sz="1700" b="1" dirty="0">
                <a:solidFill>
                  <a:srgbClr val="000000"/>
                </a:solidFill>
                <a:effectLst/>
                <a:latin typeface="微软雅黑" panose="020B0503020204020204" charset="-122"/>
                <a:ea typeface="微软雅黑" panose="020B0503020204020204" charset="-122"/>
                <a:cs typeface="微软雅黑" panose="020B0503020204020204" charset="-122"/>
                <a:sym typeface="+mn-ea"/>
              </a:rPr>
              <a:t>远程运维功能</a:t>
            </a:r>
            <a:r>
              <a:rPr lang="zh-CN" altLang="en-US" sz="1700" dirty="0">
                <a:solidFill>
                  <a:srgbClr val="000000"/>
                </a:solidFill>
                <a:effectLst/>
                <a:latin typeface="微软雅黑" panose="020B0503020204020204" charset="-122"/>
                <a:ea typeface="微软雅黑" panose="020B0503020204020204" charset="-122"/>
                <a:cs typeface="微软雅黑" panose="020B0503020204020204" charset="-122"/>
                <a:sym typeface="+mn-ea"/>
              </a:rPr>
              <a:t>。</a:t>
            </a:r>
          </a:p>
          <a:p>
            <a:pPr>
              <a:lnSpc>
                <a:spcPct val="150000"/>
              </a:lnSpc>
            </a:pPr>
            <a:endParaRPr lang="zh-CN" altLang="en-US" sz="1700" b="1" dirty="0">
              <a:solidFill>
                <a:srgbClr val="000000"/>
              </a:solidFill>
              <a:latin typeface="微软雅黑" panose="020B0503020204020204" charset="-122"/>
              <a:ea typeface="微软雅黑" panose="020B0503020204020204" charset="-122"/>
              <a:sym typeface="+mn-ea"/>
            </a:endParaRPr>
          </a:p>
          <a:p>
            <a:pPr>
              <a:lnSpc>
                <a:spcPct val="150000"/>
              </a:lnSpc>
            </a:pPr>
            <a:endParaRPr lang="zh-CN" altLang="en-US" sz="1700" b="1" dirty="0">
              <a:solidFill>
                <a:srgbClr val="000000"/>
              </a:solidFill>
              <a:effectLst/>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Ø"/>
            </a:pPr>
            <a:endParaRPr lang="zh-CN" altLang="en-US" sz="1700" dirty="0">
              <a:solidFill>
                <a:srgbClr val="000000"/>
              </a:solidFill>
              <a:effectLst/>
              <a:latin typeface="微软雅黑" panose="020B0503020204020204" charset="-122"/>
              <a:ea typeface="微软雅黑" panose="020B0503020204020204" charset="-122"/>
              <a:cs typeface="微软雅黑" panose="020B0503020204020204" charset="-122"/>
              <a:sym typeface="+mn-ea"/>
            </a:endParaRPr>
          </a:p>
        </p:txBody>
      </p:sp>
      <p:grpSp>
        <p:nvGrpSpPr>
          <p:cNvPr id="41" name="组合 40">
            <a:extLst>
              <a:ext uri="{FF2B5EF4-FFF2-40B4-BE49-F238E27FC236}">
                <a16:creationId xmlns:a16="http://schemas.microsoft.com/office/drawing/2014/main" id="{1D89990D-1BE3-6D7D-93E4-23FABCD7E4FC}"/>
              </a:ext>
            </a:extLst>
          </p:cNvPr>
          <p:cNvGrpSpPr/>
          <p:nvPr/>
        </p:nvGrpSpPr>
        <p:grpSpPr>
          <a:xfrm>
            <a:off x="6116955" y="2894330"/>
            <a:ext cx="1888490" cy="2322830"/>
            <a:chOff x="838563" y="2217610"/>
            <a:chExt cx="3191781" cy="4394835"/>
          </a:xfrm>
        </p:grpSpPr>
        <p:sp>
          <p:nvSpPr>
            <p:cNvPr id="42" name="椭圆 41">
              <a:extLst>
                <a:ext uri="{FF2B5EF4-FFF2-40B4-BE49-F238E27FC236}">
                  <a16:creationId xmlns:a16="http://schemas.microsoft.com/office/drawing/2014/main" id="{7F8794F3-A814-D1F5-DBC4-6CFD8CC9AEC7}"/>
                </a:ext>
              </a:extLst>
            </p:cNvPr>
            <p:cNvSpPr/>
            <p:nvPr>
              <p:custDataLst>
                <p:tags r:id="rId3"/>
              </p:custDataLst>
            </p:nvPr>
          </p:nvSpPr>
          <p:spPr>
            <a:xfrm>
              <a:off x="838563" y="2217610"/>
              <a:ext cx="3191781" cy="4394835"/>
            </a:xfrm>
            <a:prstGeom prst="ellipse">
              <a:avLst/>
            </a:prstGeom>
            <a:noFill/>
            <a:ln w="31750">
              <a:solidFill>
                <a:schemeClr val="accent1">
                  <a:alpha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charset="-122"/>
                <a:ea typeface="微软雅黑" panose="020B0503020204020204" charset="-122"/>
              </a:endParaRPr>
            </a:p>
          </p:txBody>
        </p:sp>
        <p:sp>
          <p:nvSpPr>
            <p:cNvPr id="43" name="任意多边形 2">
              <a:extLst>
                <a:ext uri="{FF2B5EF4-FFF2-40B4-BE49-F238E27FC236}">
                  <a16:creationId xmlns:a16="http://schemas.microsoft.com/office/drawing/2014/main" id="{81730078-C999-5C25-32BD-542D50648C66}"/>
                </a:ext>
              </a:extLst>
            </p:cNvPr>
            <p:cNvSpPr/>
            <p:nvPr>
              <p:custDataLst>
                <p:tags r:id="rId4"/>
              </p:custDataLst>
            </p:nvPr>
          </p:nvSpPr>
          <p:spPr>
            <a:xfrm>
              <a:off x="838675" y="4364567"/>
              <a:ext cx="3123073" cy="1895858"/>
            </a:xfrm>
            <a:custGeom>
              <a:avLst/>
              <a:gdLst/>
              <a:ahLst/>
              <a:cxnLst>
                <a:cxn ang="3">
                  <a:pos x="hc" y="t"/>
                </a:cxn>
                <a:cxn ang="cd2">
                  <a:pos x="l" y="vc"/>
                </a:cxn>
                <a:cxn ang="cd4">
                  <a:pos x="hc" y="b"/>
                </a:cxn>
                <a:cxn ang="0">
                  <a:pos x="r" y="vc"/>
                </a:cxn>
              </a:cxnLst>
              <a:rect l="l" t="t" r="r" b="b"/>
              <a:pathLst>
                <a:path w="6276" h="2985">
                  <a:moveTo>
                    <a:pt x="0" y="0"/>
                  </a:moveTo>
                  <a:lnTo>
                    <a:pt x="6276" y="0"/>
                  </a:lnTo>
                  <a:lnTo>
                    <a:pt x="6276" y="5"/>
                  </a:lnTo>
                  <a:cubicBezTo>
                    <a:pt x="6192" y="1665"/>
                    <a:pt x="4819" y="2985"/>
                    <a:pt x="3138" y="2985"/>
                  </a:cubicBezTo>
                  <a:cubicBezTo>
                    <a:pt x="1457" y="2985"/>
                    <a:pt x="84" y="1665"/>
                    <a:pt x="0" y="5"/>
                  </a:cubicBezTo>
                  <a:lnTo>
                    <a:pt x="0" y="0"/>
                  </a:lnTo>
                  <a:close/>
                </a:path>
              </a:pathLst>
            </a:custGeom>
            <a:gradFill>
              <a:gsLst>
                <a:gs pos="0">
                  <a:schemeClr val="accent1">
                    <a:lumMod val="60000"/>
                    <a:lumOff val="40000"/>
                    <a:alpha val="25000"/>
                  </a:schemeClr>
                </a:gs>
                <a:gs pos="100000">
                  <a:schemeClr val="bg1"/>
                </a:gs>
              </a:gsLst>
              <a:lin ang="5400000" scaled="0"/>
            </a:gradFill>
            <a:ln>
              <a:noFill/>
            </a:ln>
            <a:effectLst>
              <a:outerShdw blurRad="508000" dist="317500" dir="5400000" sx="86000" sy="86000" algn="ctr"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chemeClr val="accent1"/>
                </a:solidFill>
                <a:latin typeface="+mj-ea"/>
                <a:ea typeface="+mj-ea"/>
                <a:cs typeface="+mj-ea"/>
              </a:endParaRPr>
            </a:p>
          </p:txBody>
        </p:sp>
        <p:sp>
          <p:nvSpPr>
            <p:cNvPr id="44" name="文本框 43">
              <a:extLst>
                <a:ext uri="{FF2B5EF4-FFF2-40B4-BE49-F238E27FC236}">
                  <a16:creationId xmlns:a16="http://schemas.microsoft.com/office/drawing/2014/main" id="{A0CF164B-A2D8-3195-3BC9-AA84ABD08AFC}"/>
                </a:ext>
              </a:extLst>
            </p:cNvPr>
            <p:cNvSpPr txBox="1"/>
            <p:nvPr>
              <p:custDataLst>
                <p:tags r:id="rId5"/>
              </p:custDataLst>
            </p:nvPr>
          </p:nvSpPr>
          <p:spPr>
            <a:xfrm>
              <a:off x="1184984" y="5342940"/>
              <a:ext cx="2769235" cy="65024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30000"/>
                </a:lnSpc>
                <a:spcBef>
                  <a:spcPts val="0"/>
                </a:spcBef>
                <a:spcAft>
                  <a:spcPts val="0"/>
                </a:spcAft>
                <a:buClrTx/>
                <a:buSzTx/>
                <a:buFontTx/>
              </a:pPr>
              <a:r>
                <a:rPr lang="zh-CN" sz="2000" b="1" spc="300" dirty="0">
                  <a:solidFill>
                    <a:srgbClr val="0070C0"/>
                  </a:solidFill>
                  <a:latin typeface="微软雅黑" panose="020B0503020204020204" charset="-122"/>
                  <a:ea typeface="微软雅黑" panose="020B0503020204020204" charset="-122"/>
                  <a:cs typeface="微软雅黑" panose="020B0503020204020204" charset="-122"/>
                  <a:sym typeface="+mn-ea"/>
                </a:rPr>
                <a:t>加密模块</a:t>
              </a:r>
            </a:p>
          </p:txBody>
        </p:sp>
        <p:pic>
          <p:nvPicPr>
            <p:cNvPr id="45" name="图片 44">
              <a:extLst>
                <a:ext uri="{FF2B5EF4-FFF2-40B4-BE49-F238E27FC236}">
                  <a16:creationId xmlns:a16="http://schemas.microsoft.com/office/drawing/2014/main" id="{23C32195-E962-F8F1-BCB2-4B698A631525}"/>
                </a:ext>
              </a:extLst>
            </p:cNvPr>
            <p:cNvPicPr>
              <a:picLocks noChangeAspect="1"/>
            </p:cNvPicPr>
            <p:nvPr/>
          </p:nvPicPr>
          <p:blipFill>
            <a:blip r:embed="rId10"/>
            <a:srcRect l="18225" t="25615" r="23045" b="19908"/>
            <a:stretch>
              <a:fillRect/>
            </a:stretch>
          </p:blipFill>
          <p:spPr>
            <a:xfrm rot="240000">
              <a:off x="1662802" y="2733024"/>
              <a:ext cx="1715019" cy="2185403"/>
            </a:xfrm>
            <a:prstGeom prst="rect">
              <a:avLst/>
            </a:prstGeom>
          </p:spPr>
        </p:pic>
      </p:grpSp>
      <p:sp>
        <p:nvSpPr>
          <p:cNvPr id="46" name="文本框 45">
            <a:extLst>
              <a:ext uri="{FF2B5EF4-FFF2-40B4-BE49-F238E27FC236}">
                <a16:creationId xmlns:a16="http://schemas.microsoft.com/office/drawing/2014/main" id="{BACDABE5-17F6-ACB2-EB1A-73C512A20883}"/>
              </a:ext>
            </a:extLst>
          </p:cNvPr>
          <p:cNvSpPr txBox="1"/>
          <p:nvPr/>
        </p:nvSpPr>
        <p:spPr>
          <a:xfrm>
            <a:off x="6396754" y="5788571"/>
            <a:ext cx="5366385" cy="438518"/>
          </a:xfrm>
          <a:prstGeom prst="rect">
            <a:avLst/>
          </a:prstGeom>
          <a:noFill/>
        </p:spPr>
        <p:txBody>
          <a:bodyPr wrap="square" rtlCol="0" anchor="t">
            <a:spAutoFit/>
          </a:bodyPr>
          <a:lstStyle/>
          <a:p>
            <a:pPr>
              <a:lnSpc>
                <a:spcPct val="150000"/>
              </a:lnSpc>
            </a:pPr>
            <a:r>
              <a:rPr lang="zh-CN" altLang="en-US" sz="1700" b="1" dirty="0">
                <a:solidFill>
                  <a:srgbClr val="000000"/>
                </a:solidFill>
                <a:latin typeface="微软雅黑" panose="020B0503020204020204" charset="-122"/>
                <a:ea typeface="微软雅黑" panose="020B0503020204020204" charset="-122"/>
                <a:sym typeface="+mn-ea"/>
              </a:rPr>
              <a:t>为配电自动化装置提供安全、稳定的通信加密链路</a:t>
            </a:r>
          </a:p>
        </p:txBody>
      </p:sp>
      <p:cxnSp>
        <p:nvCxnSpPr>
          <p:cNvPr id="47" name="直接箭头连接符 46">
            <a:extLst>
              <a:ext uri="{FF2B5EF4-FFF2-40B4-BE49-F238E27FC236}">
                <a16:creationId xmlns:a16="http://schemas.microsoft.com/office/drawing/2014/main" id="{9698CE31-53D8-9674-74B8-B4A62AD357BC}"/>
              </a:ext>
            </a:extLst>
          </p:cNvPr>
          <p:cNvCxnSpPr/>
          <p:nvPr/>
        </p:nvCxnSpPr>
        <p:spPr>
          <a:xfrm flipV="1">
            <a:off x="4606290" y="3961130"/>
            <a:ext cx="1460500" cy="317500"/>
          </a:xfrm>
          <a:prstGeom prst="straightConnector1">
            <a:avLst/>
          </a:prstGeom>
          <a:ln>
            <a:solidFill>
              <a:srgbClr val="FF0000"/>
            </a:solidFill>
            <a:headEnd type="none" w="med" len="med"/>
            <a:tailEnd type="triangle" w="lg" len="lg"/>
          </a:ln>
        </p:spPr>
        <p:style>
          <a:lnRef idx="2">
            <a:schemeClr val="accent1"/>
          </a:lnRef>
          <a:fillRef idx="0">
            <a:srgbClr val="FFFFFF"/>
          </a:fillRef>
          <a:effectRef idx="0">
            <a:srgbClr val="FFFFFF"/>
          </a:effectRef>
          <a:fontRef idx="minor">
            <a:schemeClr val="tx1"/>
          </a:fontRef>
        </p:style>
      </p:cxnSp>
    </p:spTree>
    <p:extLst>
      <p:ext uri="{BB962C8B-B14F-4D97-AF65-F5344CB8AC3E}">
        <p14:creationId xmlns:p14="http://schemas.microsoft.com/office/powerpoint/2010/main" val="20777931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zc4ZDE4Njc4ZjBjOGE1NmQ5MmMxMDkwY2E2Y2NmY2M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05.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06.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07.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08.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09.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10.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11.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12.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13.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14.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15.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16.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17.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18.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19.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20.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21.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22.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23.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32.6,&quot;left&quot;:54.75,&quot;top&quot;:166,&quot;width&quot;:869.5}"/>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WojqFXgTU6Cc6Gdh_JcdA"/>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32.6,&quot;left&quot;:54.75,&quot;top&quot;:166,&quot;width&quot;:869.5}"/>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32.6,&quot;left&quot;:54.75,&quot;top&quot;:166,&quot;width&quot;:869.5}"/>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42.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43.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44.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45.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46.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47.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48.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49.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WojqFXgTU6Cc6Gdh_JcdA"/>
</p:tagLst>
</file>

<file path=ppt/tags/tag50.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51.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52.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53.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MH" val="20160801195634"/>
  <p:tag name="MH_LIBRARY" val="GRAPHIC"/>
  <p:tag name="MH_TYPE" val="SubTitle"/>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32.6,&quot;left&quot;:54.75,&quot;top&quot;:166,&quot;width&quot;:869.5}"/>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32.6,&quot;left&quot;:54.75,&quot;top&quot;:166,&quot;width&quot;:869.5}"/>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32.6,&quot;left&quot;:54.75,&quot;top&quot;:166,&quot;width&quot;:869.5}"/>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32.6,&quot;left&quot;:54.75,&quot;top&quot;:166,&quot;width&quot;:869.5}"/>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32.6,&quot;left&quot;:54.75,&quot;top&quot;:166,&quot;width&quot;:869.5}"/>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63.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64.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65.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66.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67.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68.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69.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71.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72.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73.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74.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75.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76.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77.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78.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79.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80.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81.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 name="KSO_WM_UNIT_HIGHLIGHT" val="0"/>
  <p:tag name="KSO_WM_UNIT_COMPATIBLE" val="0"/>
  <p:tag name="KSO_WM_UNIT_DIAGRAM_ISNUMVISUAL" val="0"/>
  <p:tag name="KSO_WM_UNIT_DIAGRAM_ISREFERUNIT" val="0"/>
  <p:tag name="KSO_WM_UNIT_ID" val="diagram20230321_3*n_h_h_i*1_2_1_2"/>
  <p:tag name="KSO_WM_TEMPLATE_CATEGORY" val="diagram"/>
  <p:tag name="KSO_WM_TEMPLATE_INDEX" val="20230321"/>
  <p:tag name="KSO_WM_UNIT_LAYERLEVEL" val="1_1_1_1"/>
  <p:tag name="KSO_WM_TAG_VERSION" val="3.0"/>
  <p:tag name="KSO_WM_DIAGRAM_GROUP_CODE" val="n1-1"/>
  <p:tag name="KSO_WM_UNIT_TYPE" val="n_h_h_i"/>
  <p:tag name="KSO_WM_UNIT_INDEX" val="1_2_1_2"/>
  <p:tag name="KSO_WM_DIAGRAM_VERSION" val="3"/>
  <p:tag name="KSO_WM_DIAGRAM_COLOR_TRICK" val="1"/>
  <p:tag name="KSO_WM_DIAGRAM_COLOR_TEXT_CAN_REMOVE" val="n"/>
  <p:tag name="KSO_WM_DIAGRAM_MAX_ITEMCNT" val="6"/>
  <p:tag name="KSO_WM_DIAGRAM_MIN_ITEMCNT" val="2"/>
  <p:tag name="KSO_WM_DIAGRAM_VIRTUALLY_FRAME" val="{&quot;height&quot;:400.1000061035156,&quot;width&quot;:908.9500122070312}"/>
  <p:tag name="KSO_WM_DIAGRAM_COLOR_MATCH_VALUE" val="{&quot;shape&quot;:{&quot;fill&quot;:{&quot;type&quot;:0},&quot;glow&quot;:{&quot;colorType&quot;:0},&quot;line&quot;:{&quot;gradient&quot;:[{&quot;brightness&quot;:0.800000011920929,&quot;colorType&quot;:1,&quot;foreColorIndex&quot;:5,&quot;pos&quot;:0,&quot;transparency&quot;:1},{&quot;brightness&quot;:0,&quot;colorType&quot;:1,&quot;foreColorIndex&quot;:5,&quot;pos&quot;:0.94999998807907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 name="KSO_WM_UNIT_HIGHLIGHT" val="0"/>
  <p:tag name="KSO_WM_UNIT_COMPATIBLE" val="0"/>
  <p:tag name="KSO_WM_UNIT_DIAGRAM_ISNUMVISUAL" val="0"/>
  <p:tag name="KSO_WM_UNIT_DIAGRAM_ISREFERUNIT" val="0"/>
  <p:tag name="KSO_WM_UNIT_ID" val="diagram20230321_3*n_h_h_i*1_2_1_2"/>
  <p:tag name="KSO_WM_TEMPLATE_CATEGORY" val="diagram"/>
  <p:tag name="KSO_WM_TEMPLATE_INDEX" val="20230321"/>
  <p:tag name="KSO_WM_UNIT_LAYERLEVEL" val="1_1_1_1"/>
  <p:tag name="KSO_WM_TAG_VERSION" val="3.0"/>
  <p:tag name="KSO_WM_DIAGRAM_GROUP_CODE" val="n1-1"/>
  <p:tag name="KSO_WM_UNIT_TYPE" val="n_h_h_i"/>
  <p:tag name="KSO_WM_UNIT_INDEX" val="1_2_1_2"/>
  <p:tag name="KSO_WM_DIAGRAM_VERSION" val="3"/>
  <p:tag name="KSO_WM_DIAGRAM_COLOR_TRICK" val="1"/>
  <p:tag name="KSO_WM_DIAGRAM_COLOR_TEXT_CAN_REMOVE" val="n"/>
  <p:tag name="KSO_WM_DIAGRAM_MAX_ITEMCNT" val="6"/>
  <p:tag name="KSO_WM_DIAGRAM_MIN_ITEMCNT" val="2"/>
  <p:tag name="KSO_WM_DIAGRAM_VIRTUALLY_FRAME" val="{&quot;height&quot;:400.1000061035156,&quot;width&quot;:908.9500122070312}"/>
  <p:tag name="KSO_WM_DIAGRAM_COLOR_MATCH_VALUE" val="{&quot;shape&quot;:{&quot;fill&quot;:{&quot;type&quot;:0},&quot;glow&quot;:{&quot;colorType&quot;:0},&quot;line&quot;:{&quot;gradient&quot;:[{&quot;brightness&quot;:0.800000011920929,&quot;colorType&quot;:1,&quot;foreColorIndex&quot;:5,&quot;pos&quot;:0,&quot;transparency&quot;:1},{&quot;brightness&quot;:0,&quot;colorType&quot;:1,&quot;foreColorIndex&quot;:5,&quot;pos&quot;:0.94999998807907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 name="KSO_WM_UNIT_HIGHLIGHT" val="0"/>
  <p:tag name="KSO_WM_UNIT_COMPATIBLE" val="0"/>
  <p:tag name="KSO_WM_UNIT_DIAGRAM_ISNUMVISUAL" val="0"/>
  <p:tag name="KSO_WM_UNIT_DIAGRAM_ISREFERUNIT" val="0"/>
  <p:tag name="KSO_WM_UNIT_ID" val="diagram20230321_3*n_h_h_i*1_2_1_2"/>
  <p:tag name="KSO_WM_TEMPLATE_CATEGORY" val="diagram"/>
  <p:tag name="KSO_WM_TEMPLATE_INDEX" val="20230321"/>
  <p:tag name="KSO_WM_UNIT_LAYERLEVEL" val="1_1_1_1"/>
  <p:tag name="KSO_WM_TAG_VERSION" val="3.0"/>
  <p:tag name="KSO_WM_DIAGRAM_GROUP_CODE" val="n1-1"/>
  <p:tag name="KSO_WM_UNIT_TYPE" val="n_h_h_i"/>
  <p:tag name="KSO_WM_UNIT_INDEX" val="1_2_1_2"/>
  <p:tag name="KSO_WM_DIAGRAM_VERSION" val="3"/>
  <p:tag name="KSO_WM_DIAGRAM_COLOR_TRICK" val="1"/>
  <p:tag name="KSO_WM_DIAGRAM_COLOR_TEXT_CAN_REMOVE" val="n"/>
  <p:tag name="KSO_WM_DIAGRAM_MAX_ITEMCNT" val="6"/>
  <p:tag name="KSO_WM_DIAGRAM_MIN_ITEMCNT" val="2"/>
  <p:tag name="KSO_WM_DIAGRAM_VIRTUALLY_FRAME" val="{&quot;height&quot;:400.1000061035156,&quot;width&quot;:908.9500122070312}"/>
  <p:tag name="KSO_WM_DIAGRAM_COLOR_MATCH_VALUE" val="{&quot;shape&quot;:{&quot;fill&quot;:{&quot;type&quot;:0},&quot;glow&quot;:{&quot;colorType&quot;:0},&quot;line&quot;:{&quot;gradient&quot;:[{&quot;brightness&quot;:0.800000011920929,&quot;colorType&quot;:1,&quot;foreColorIndex&quot;:5,&quot;pos&quot;:0,&quot;transparency&quot;:1},{&quot;brightness&quot;:0,&quot;colorType&quot;:1,&quot;foreColorIndex&quot;:5,&quot;pos&quot;:0.94999998807907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 name="KSO_WM_UNIT_HIGHLIGHT" val="0"/>
  <p:tag name="KSO_WM_UNIT_COMPATIBLE" val="0"/>
  <p:tag name="KSO_WM_UNIT_DIAGRAM_ISNUMVISUAL" val="0"/>
  <p:tag name="KSO_WM_UNIT_DIAGRAM_ISREFERUNIT" val="0"/>
  <p:tag name="KSO_WM_UNIT_ID" val="diagram20230321_3*n_h_h_i*1_2_1_2"/>
  <p:tag name="KSO_WM_TEMPLATE_CATEGORY" val="diagram"/>
  <p:tag name="KSO_WM_TEMPLATE_INDEX" val="20230321"/>
  <p:tag name="KSO_WM_UNIT_LAYERLEVEL" val="1_1_1_1"/>
  <p:tag name="KSO_WM_TAG_VERSION" val="3.0"/>
  <p:tag name="KSO_WM_DIAGRAM_GROUP_CODE" val="n1-1"/>
  <p:tag name="KSO_WM_UNIT_TYPE" val="n_h_h_i"/>
  <p:tag name="KSO_WM_UNIT_INDEX" val="1_2_1_2"/>
  <p:tag name="KSO_WM_DIAGRAM_VERSION" val="3"/>
  <p:tag name="KSO_WM_DIAGRAM_COLOR_TRICK" val="1"/>
  <p:tag name="KSO_WM_DIAGRAM_COLOR_TEXT_CAN_REMOVE" val="n"/>
  <p:tag name="KSO_WM_DIAGRAM_MAX_ITEMCNT" val="6"/>
  <p:tag name="KSO_WM_DIAGRAM_MIN_ITEMCNT" val="2"/>
  <p:tag name="KSO_WM_DIAGRAM_VIRTUALLY_FRAME" val="{&quot;height&quot;:400.1000061035156,&quot;width&quot;:908.9500122070312}"/>
  <p:tag name="KSO_WM_DIAGRAM_COLOR_MATCH_VALUE" val="{&quot;shape&quot;:{&quot;fill&quot;:{&quot;type&quot;:0},&quot;glow&quot;:{&quot;colorType&quot;:0},&quot;line&quot;:{&quot;gradient&quot;:[{&quot;brightness&quot;:0.800000011920929,&quot;colorType&quot;:1,&quot;foreColorIndex&quot;:5,&quot;pos&quot;:0,&quot;transparency&quot;:1},{&quot;brightness&quot;:0,&quot;colorType&quot;:1,&quot;foreColorIndex&quot;:5,&quot;pos&quot;:0.94999998807907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289.45,&quot;left&quot;:190.45,&quot;top&quot;:137.3,&quot;width&quot;:601.85}"/>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 name="KSO_WM_UNIT_HIGHLIGHT" val="0"/>
  <p:tag name="KSO_WM_UNIT_COMPATIBLE" val="0"/>
  <p:tag name="KSO_WM_UNIT_DIAGRAM_ISNUMVISUAL" val="0"/>
  <p:tag name="KSO_WM_UNIT_DIAGRAM_ISREFERUNIT" val="0"/>
  <p:tag name="KSO_WM_UNIT_ID" val="diagram20230321_3*n_h_h_i*1_2_1_2"/>
  <p:tag name="KSO_WM_TEMPLATE_CATEGORY" val="diagram"/>
  <p:tag name="KSO_WM_TEMPLATE_INDEX" val="20230321"/>
  <p:tag name="KSO_WM_UNIT_LAYERLEVEL" val="1_1_1_1"/>
  <p:tag name="KSO_WM_TAG_VERSION" val="3.0"/>
  <p:tag name="KSO_WM_DIAGRAM_GROUP_CODE" val="n1-1"/>
  <p:tag name="KSO_WM_UNIT_TYPE" val="n_h_h_i"/>
  <p:tag name="KSO_WM_UNIT_INDEX" val="1_2_1_2"/>
  <p:tag name="KSO_WM_DIAGRAM_VERSION" val="3"/>
  <p:tag name="KSO_WM_DIAGRAM_COLOR_TRICK" val="1"/>
  <p:tag name="KSO_WM_DIAGRAM_COLOR_TEXT_CAN_REMOVE" val="n"/>
  <p:tag name="KSO_WM_DIAGRAM_MAX_ITEMCNT" val="6"/>
  <p:tag name="KSO_WM_DIAGRAM_MIN_ITEMCNT" val="2"/>
  <p:tag name="KSO_WM_DIAGRAM_VIRTUALLY_FRAME" val="{&quot;height&quot;:400.1000061035156,&quot;width&quot;:908.9500122070312}"/>
  <p:tag name="KSO_WM_DIAGRAM_COLOR_MATCH_VALUE" val="{&quot;shape&quot;:{&quot;fill&quot;:{&quot;type&quot;:0},&quot;glow&quot;:{&quot;colorType&quot;:0},&quot;line&quot;:{&quot;gradient&quot;:[{&quot;brightness&quot;:0.800000011920929,&quot;colorType&quot;:1,&quot;foreColorIndex&quot;:5,&quot;pos&quot;:0,&quot;transparency&quot;:1},{&quot;brightness&quot;:0,&quot;colorType&quot;:1,&quot;foreColorIndex&quot;:5,&quot;pos&quot;:0.94999998807907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 name="KSO_WM_UNIT_HIGHLIGHT" val="0"/>
  <p:tag name="KSO_WM_UNIT_COMPATIBLE" val="0"/>
  <p:tag name="KSO_WM_UNIT_DIAGRAM_ISNUMVISUAL" val="0"/>
  <p:tag name="KSO_WM_UNIT_DIAGRAM_ISREFERUNIT" val="0"/>
  <p:tag name="KSO_WM_UNIT_ID" val="diagram20230321_3*n_h_i*1_1_3"/>
  <p:tag name="KSO_WM_TEMPLATE_CATEGORY" val="diagram"/>
  <p:tag name="KSO_WM_TEMPLATE_INDEX" val="20230321"/>
  <p:tag name="KSO_WM_UNIT_LAYERLEVEL" val="1_1_1"/>
  <p:tag name="KSO_WM_TAG_VERSION" val="3.0"/>
  <p:tag name="KSO_WM_DIAGRAM_GROUP_CODE" val="n1-1"/>
  <p:tag name="KSO_WM_UNIT_TYPE" val="n_h_i"/>
  <p:tag name="KSO_WM_UNIT_INDEX" val="1_1_3"/>
  <p:tag name="KSO_WM_DIAGRAM_VERSION" val="3"/>
  <p:tag name="KSO_WM_DIAGRAM_COLOR_TRICK" val="1"/>
  <p:tag name="KSO_WM_DIAGRAM_COLOR_TEXT_CAN_REMOVE" val="n"/>
  <p:tag name="KSO_WM_UNIT_LINE_FORE_SCHEMECOLOR_INDEX" val="5"/>
  <p:tag name="KSO_WM_DIAGRAM_MAX_ITEMCNT" val="6"/>
  <p:tag name="KSO_WM_DIAGRAM_MIN_ITEMCNT" val="2"/>
  <p:tag name="KSO_WM_DIAGRAM_VIRTUALLY_FRAME" val="{&quot;height&quot;:400.1000061035156,&quot;width&quot;:908.9500122070312}"/>
  <p:tag name="KSO_WM_DIAGRAM_COLOR_MATCH_VALUE" val="{&quot;shape&quot;:{&quot;fill&quot;:{&quot;type&quot;:0},&quot;glow&quot;:{&quot;colorType&quot;:0},&quot;line&quot;:{&quot;solidLine&quot;:{&quot;brightness&quot;:0,&quot;colorType&quot;:1,&quot;foreColorIndex&quot;:5,&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 name="KSO_WM_UNIT_HIGHLIGHT" val="0"/>
  <p:tag name="KSO_WM_UNIT_COMPATIBLE" val="0"/>
  <p:tag name="KSO_WM_UNIT_DIAGRAM_ISNUMVISUAL" val="0"/>
  <p:tag name="KSO_WM_UNIT_DIAGRAM_ISREFERUNIT" val="0"/>
  <p:tag name="KSO_WM_UNIT_ID" val="diagram20230321_3*n_h_i*1_1_1"/>
  <p:tag name="KSO_WM_TEMPLATE_CATEGORY" val="diagram"/>
  <p:tag name="KSO_WM_TEMPLATE_INDEX" val="20230321"/>
  <p:tag name="KSO_WM_UNIT_LAYERLEVEL" val="1_1_1"/>
  <p:tag name="KSO_WM_TAG_VERSION" val="3.0"/>
  <p:tag name="KSO_WM_UNIT_ISCONTENTSTITLE" val="0"/>
  <p:tag name="KSO_WM_UNIT_ISNUMDGMTITLE" val="0"/>
  <p:tag name="KSO_WM_UNIT_NOCLEAR" val="0"/>
  <p:tag name="KSO_WM_DIAGRAM_GROUP_CODE" val="n1-1"/>
  <p:tag name="KSO_WM_UNIT_TYPE" val="n_h_i"/>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400.1000061035156,&quot;width&quot;:908.9500122070312}"/>
  <p:tag name="KSO_WM_DIAGRAM_COLOR_MATCH_VALUE" val="{&quot;shape&quot;:{&quot;fill&quot;:{&quot;gradient&quot;:[{&quot;brightness&quot;:0.4000000059604645,&quot;colorType&quot;:1,&quot;foreColorIndex&quot;:5,&quot;pos&quot;:0,&quot;transparency&quot;:0.75},{&quot;brightness&quot;:0,&quot;colorType&quot;:1,&quot;foreColorIndex&quot;:14,&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 name="KSO_WM_DIAGRAM_VERSION" val="3"/>
  <p:tag name="KSO_WM_DIAGRAM_COLOR_TRICK" val="1"/>
  <p:tag name="KSO_WM_DIAGRAM_COLOR_TEXT_CAN_REMOVE" val="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0321_3*n_h_a*1_1_1"/>
  <p:tag name="KSO_WM_TEMPLATE_CATEGORY" val="diagram"/>
  <p:tag name="KSO_WM_TEMPLATE_INDEX" val="20230321"/>
  <p:tag name="KSO_WM_UNIT_LAYERLEVEL" val="1_1_1"/>
  <p:tag name="KSO_WM_TAG_VERSION" val="3.0"/>
  <p:tag name="KSO_WM_UNIT_PRESET_TEXT" val="单击此处&#10;添加项标题"/>
  <p:tag name="KSO_WM_UNIT_TEXT_FILL_FORE_SCHEMECOLOR_INDEX" val="5"/>
  <p:tag name="KSO_WM_DIAGRAM_MAX_ITEMCNT" val="6"/>
  <p:tag name="KSO_WM_DIAGRAM_MIN_ITEMCNT" val="2"/>
  <p:tag name="KSO_WM_DIAGRAM_VIRTUALLY_FRAME" val="{&quot;height&quot;:400.1000061035156,&quot;width&quot;:908.9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TABLE_ENDDRAG_ORIGIN_RECT" val="529*279"/>
  <p:tag name="TABLE_ENDDRAG_RECT" val="395*192*529*279"/>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spAutoFit/>
      </a:bodyPr>
      <a:lstStyle>
        <a:defPPr indent="0" algn="l" fontAlgn="auto">
          <a:lnSpc>
            <a:spcPct val="120000"/>
          </a:lnSpc>
          <a:defRPr lang="zh-CN" altLang="en-US" sz="1050" b="1" dirty="0">
            <a:solidFill>
              <a:schemeClr val="tx1"/>
            </a:solidFill>
            <a:effectLst/>
            <a:latin typeface="微软雅黑" panose="020B0503020204020204" charset="-122"/>
            <a:ea typeface="微软雅黑" panose="020B0503020204020204" charset="-122"/>
            <a:cs typeface="微软雅黑" panose="020B0503020204020204" charset="-122"/>
            <a:sym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3006</TotalTime>
  <Words>1854</Words>
  <Application>Microsoft Office PowerPoint</Application>
  <PresentationFormat>宽屏</PresentationFormat>
  <Paragraphs>228</Paragraphs>
  <Slides>16</Slides>
  <Notes>16</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16</vt:i4>
      </vt:variant>
    </vt:vector>
  </HeadingPairs>
  <TitlesOfParts>
    <vt:vector size="28" baseType="lpstr">
      <vt:lpstr>Wingdings</vt:lpstr>
      <vt:lpstr>华文楷体</vt:lpstr>
      <vt:lpstr>微软雅黑</vt:lpstr>
      <vt:lpstr>-apple-system</vt:lpstr>
      <vt:lpstr>Arial</vt:lpstr>
      <vt:lpstr>宋体</vt:lpstr>
      <vt:lpstr>Segoe UI</vt:lpstr>
      <vt:lpstr>Calibri</vt:lpstr>
      <vt:lpstr>微软雅黑 Light</vt:lpstr>
      <vt:lpstr>思源宋体 CN Medium</vt:lpstr>
      <vt:lpstr>1_Office 主题</vt:lpstr>
      <vt:lpstr>Visio.Drawing.15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NWKJ</Manager>
  <Company>NWKJ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南网科技新型电力系统事业部业务介绍</dc:title>
  <dc:subject>南网科技新型电力系统事业部业务介绍</dc:subject>
  <dc:creator>NWKJ</dc:creator>
  <cp:keywords>新型电力系统, 业务</cp:keywords>
  <dc:description>过程稿E20231017</dc:description>
  <cp:lastModifiedBy>俊宏 陈</cp:lastModifiedBy>
  <cp:revision>977</cp:revision>
  <dcterms:created xsi:type="dcterms:W3CDTF">2022-06-09T07:05:00Z</dcterms:created>
  <dcterms:modified xsi:type="dcterms:W3CDTF">2025-03-28T07:48:07Z</dcterms:modified>
  <cp:category>交流材料</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405F0364811449F2B1D853E279BA0C54_13</vt:lpwstr>
  </property>
  <property fmtid="{D5CDD505-2E9C-101B-9397-08002B2CF9AE}" pid="3" name="KSOProductBuildVer">
    <vt:lpwstr>2052-12.1.0.19302</vt:lpwstr>
  </property>
</Properties>
</file>